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6"/>
  </p:notesMasterIdLst>
  <p:sldIdLst>
    <p:sldId id="256" r:id="rId7"/>
    <p:sldId id="257" r:id="rId8"/>
    <p:sldId id="259" r:id="rId9"/>
    <p:sldId id="290" r:id="rId10"/>
    <p:sldId id="291" r:id="rId11"/>
    <p:sldId id="292" r:id="rId12"/>
    <p:sldId id="293" r:id="rId13"/>
    <p:sldId id="294" r:id="rId14"/>
    <p:sldId id="281" r:id="rId15"/>
    <p:sldId id="282" r:id="rId16"/>
    <p:sldId id="283" r:id="rId17"/>
    <p:sldId id="284" r:id="rId18"/>
    <p:sldId id="285" r:id="rId19"/>
    <p:sldId id="286" r:id="rId20"/>
    <p:sldId id="287" r:id="rId21"/>
    <p:sldId id="288" r:id="rId22"/>
    <p:sldId id="289" r:id="rId23"/>
    <p:sldId id="260"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ection" id="{2AC7BBDF-2ED9-A94D-93C8-9F8B16380BE5}">
          <p14:sldIdLst>
            <p14:sldId id="256"/>
            <p14:sldId id="257"/>
            <p14:sldId id="259"/>
            <p14:sldId id="290"/>
            <p14:sldId id="291"/>
            <p14:sldId id="292"/>
            <p14:sldId id="293"/>
            <p14:sldId id="294"/>
            <p14:sldId id="281"/>
            <p14:sldId id="282"/>
            <p14:sldId id="283"/>
            <p14:sldId id="284"/>
            <p14:sldId id="285"/>
            <p14:sldId id="286"/>
            <p14:sldId id="287"/>
            <p14:sldId id="288"/>
            <p14:sldId id="289"/>
            <p14:sldId id="260"/>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D99"/>
    <a:srgbClr val="9DD5D6"/>
    <a:srgbClr val="B61E40"/>
    <a:srgbClr val="79AA6A"/>
    <a:srgbClr val="6BAAAB"/>
    <a:srgbClr val="0E6782"/>
    <a:srgbClr val="0B5A73"/>
    <a:srgbClr val="AB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DDEEC-FAD5-48FA-9219-CB6EA5659134}" v="65" dt="2023-10-27T17:16:42.032"/>
    <p1510:client id="{612B72D2-0D3E-8F35-8E58-4A73DD57EE94}" v="1" dt="2023-10-31T13:32:31.915"/>
    <p1510:client id="{B24D1EFC-94D2-4934-ACAD-856603C0ADF8}" v="528" dt="2023-10-27T17:33:39.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04C3F-EB6C-0744-A729-FCB61B64F540}"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173D8-11CE-0B4C-932D-8D0F7A46337B}" type="slidenum">
              <a:rPr lang="en-US" smtClean="0"/>
              <a:t>‹#›</a:t>
            </a:fld>
            <a:endParaRPr lang="en-US"/>
          </a:p>
        </p:txBody>
      </p:sp>
    </p:spTree>
    <p:extLst>
      <p:ext uri="{BB962C8B-B14F-4D97-AF65-F5344CB8AC3E}">
        <p14:creationId xmlns:p14="http://schemas.microsoft.com/office/powerpoint/2010/main" val="55140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isabilityrightsnj.org/whats-happening-now/person-first-nursing-homes-repor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a:t>
            </a:fld>
            <a:endParaRPr lang="en-US"/>
          </a:p>
        </p:txBody>
      </p:sp>
    </p:spTree>
    <p:extLst>
      <p:ext uri="{BB962C8B-B14F-4D97-AF65-F5344CB8AC3E}">
        <p14:creationId xmlns:p14="http://schemas.microsoft.com/office/powerpoint/2010/main" val="174494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Finding 3 Recommendations (part 2)</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Second, NJ needs to change the current practices of shifting people with IDD who enter a nursing home from community waiver programs to MLTSS.</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0" i="0">
                <a:solidFill>
                  <a:srgbClr val="000000"/>
                </a:solidFill>
                <a:effectLst/>
                <a:latin typeface="Calibri" panose="020F0502020204030204" pitchFamily="34" charset="0"/>
              </a:rPr>
              <a:t>Currently, if an individual receiving DDD services enters a nursing home, they retain their support coordinator for up to 180 days. This number recently increased from 90 days thanks to CMS approval.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After 180 days, the individual's care switches from DDD waiver services to managed long term supports and services, provided by a managed care organization. While the recent increase is good, the state should ask CMS to change the time limit on waiver services while in nursing home to 360 from 180.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This is all towards the end of having DDD clients retain their support coordinator – who has expertise in person-centered planning and community-based supports—while in nursing homes.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(advance slide)</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13</a:t>
            </a:fld>
            <a:endParaRPr lang="en-US"/>
          </a:p>
        </p:txBody>
      </p:sp>
    </p:spTree>
    <p:extLst>
      <p:ext uri="{BB962C8B-B14F-4D97-AF65-F5344CB8AC3E}">
        <p14:creationId xmlns:p14="http://schemas.microsoft.com/office/powerpoint/2010/main" val="25908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Finding 3 Recommendations (part 3)</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0" i="0">
                <a:solidFill>
                  <a:srgbClr val="000000"/>
                </a:solidFill>
                <a:effectLst/>
                <a:latin typeface="Calibri" panose="020F0502020204030204" pitchFamily="34" charset="0"/>
              </a:rPr>
              <a:t> </a:t>
            </a:r>
            <a:endParaRPr lang="en-US" b="0" i="0">
              <a:solidFill>
                <a:srgbClr val="000000"/>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Third, DRNJ recommends that the state require and provide specialized training in nursing home diversion to support coordinators and MCO care managers. </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Specifically, Support Coordinators should have specialized training in nursing home diversion and transition.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DDD should dedicate staff to work with support coordinators and individuals with IDD residing in nursing homes to develop discharge and transition plans. </a:t>
            </a:r>
          </a:p>
          <a:p>
            <a:r>
              <a:rPr lang="en-US" sz="1800" b="1" i="0">
                <a:solidFill>
                  <a:srgbClr val="000000"/>
                </a:solidFill>
                <a:effectLst/>
                <a:latin typeface="Calibri" panose="020F0502020204030204" pitchFamily="34" charset="0"/>
              </a:rPr>
              <a:t>(advance slide)</a:t>
            </a:r>
            <a:r>
              <a:rPr lang="en-US" sz="1800" b="0" i="0">
                <a:solidFill>
                  <a:srgbClr val="000000"/>
                </a:solidFill>
                <a:effectLst/>
                <a:latin typeface="Calibri" panose="020F0502020204030204" pitchFamily="34" charset="0"/>
              </a:rPr>
              <a:t> </a:t>
            </a:r>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14</a:t>
            </a:fld>
            <a:endParaRPr lang="en-US"/>
          </a:p>
        </p:txBody>
      </p:sp>
    </p:spTree>
    <p:extLst>
      <p:ext uri="{BB962C8B-B14F-4D97-AF65-F5344CB8AC3E}">
        <p14:creationId xmlns:p14="http://schemas.microsoft.com/office/powerpoint/2010/main" val="303508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Finding 3 Recommendations: part 5</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1" i="0">
                <a:solidFill>
                  <a:srgbClr val="000000"/>
                </a:solidFill>
                <a:effectLst/>
                <a:latin typeface="Calibri" panose="020F0502020204030204" pitchFamily="34" charset="0"/>
              </a:rPr>
              <a:t>  </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We at DRNJ don’t just have recommendations for DDD- The Division of Medical Assistance and Health Services also has work to do! When a person on a DDD waiver enters a nursing home and transitions from waiver services to MLTSS, they lose a support coordinator, but gain an MCO care manager. MCO care managers aren’t responsible for discharge or person-centered planning, but could be more effective advocates for their clients with some changes to the system. In order to prevent longer term NH residents, particularly people with IDD, from being warehoused: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DRNJ recommends that DMAHS significantly reduce the case loads of nursing home MCO care managers (currently at an extremely high 240 clients to each MCO care manager).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Additionally DMAHS should provide or require that MCOs provide specialized training on nursing home transition to MCO case managers. </a:t>
            </a: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(advance slide)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15</a:t>
            </a:fld>
            <a:endParaRPr lang="en-US"/>
          </a:p>
        </p:txBody>
      </p:sp>
    </p:spTree>
    <p:extLst>
      <p:ext uri="{BB962C8B-B14F-4D97-AF65-F5344CB8AC3E}">
        <p14:creationId xmlns:p14="http://schemas.microsoft.com/office/powerpoint/2010/main" val="66776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Finding 3 Recommendations: part 6</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Finally, for both support coordinators and MCO care managers, New Jersey should provide training on how to review and refer residents with IDD, as well as how to educate residents and their families on section Q.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Briefly, Section Q is a part of the minimum data set (MDS), in which nursing home residents are to be asked whether they are interested in returning to the community. If the resident and/or their representative answers "Yes", referrals must be made and documented in order to ensure the resident receives options counseling on the opportunity to return to the community.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 (advance slide)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16</a:t>
            </a:fld>
            <a:endParaRPr lang="en-US"/>
          </a:p>
        </p:txBody>
      </p:sp>
    </p:spTree>
    <p:extLst>
      <p:ext uri="{BB962C8B-B14F-4D97-AF65-F5344CB8AC3E}">
        <p14:creationId xmlns:p14="http://schemas.microsoft.com/office/powerpoint/2010/main" val="2862484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Finding 3 Recommendations (part 7)</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As a final Finding 3 recommendation, DRNJ would like to see the state add an innovative consumer education and training waiver service to MLTSS, Supports, and CCP. Wisconsin received approval for this waiver service in 2015, which allows a state to use its  funding to educate consumers on their rights. Proactively educating people with IDD on their rights before they enter a nursing home provides another safeguard against unnecessary institutionalization, helps build self-advocacy skills, and is about as person-centered as you can get! </a:t>
            </a:r>
            <a:endParaRPr lang="en-US" b="0" i="0">
              <a:solidFill>
                <a:srgbClr val="000000"/>
              </a:solidFill>
              <a:effectLst/>
              <a:latin typeface="Segoe UI" panose="020B0502040204020203" pitchFamily="34" charset="0"/>
            </a:endParaRPr>
          </a:p>
          <a:p>
            <a:r>
              <a:rPr lang="en-US" sz="1800" b="0" i="0">
                <a:solidFill>
                  <a:srgbClr val="000000"/>
                </a:solidFill>
                <a:effectLst/>
                <a:latin typeface="Calibri" panose="020F0502020204030204" pitchFamily="34" charset="0"/>
              </a:rPr>
              <a:t>(</a:t>
            </a:r>
            <a:r>
              <a:rPr lang="en-US" sz="1800" b="1" i="0">
                <a:solidFill>
                  <a:srgbClr val="000000"/>
                </a:solidFill>
                <a:effectLst/>
                <a:latin typeface="Calibri" panose="020F0502020204030204" pitchFamily="34" charset="0"/>
              </a:rPr>
              <a:t>advance slide) </a:t>
            </a:r>
            <a:r>
              <a:rPr lang="en-US" sz="1800" b="0" i="0">
                <a:solidFill>
                  <a:srgbClr val="000000"/>
                </a:solidFill>
                <a:effectLst/>
                <a:latin typeface="Calibri" panose="020F0502020204030204" pitchFamily="34" charset="0"/>
              </a:rPr>
              <a:t> </a:t>
            </a:r>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17</a:t>
            </a:fld>
            <a:endParaRPr lang="en-US"/>
          </a:p>
        </p:txBody>
      </p:sp>
    </p:spTree>
    <p:extLst>
      <p:ext uri="{BB962C8B-B14F-4D97-AF65-F5344CB8AC3E}">
        <p14:creationId xmlns:p14="http://schemas.microsoft.com/office/powerpoint/2010/main" val="166031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a:cs typeface="Calibri"/>
              </a:rPr>
              <a:t>Slide 17: Questions?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Craig: Just a reminder, this is the last of our four webinars on our Person First report on individuals with intellectual and developmental disabilities in New Jersey. The recordings and slides for the first three webinars are available on our website at disabilityrightsnj.org, or you can scan the QR code on the screen. If you go to our website and click on the popup about our report, you’ll be able to see the presentations on the report as a whole and the other key findings. Or you can go to the link in the chat. </a:t>
            </a:r>
            <a:endParaRPr lang="en-US" b="0" i="0" dirty="0">
              <a:solidFill>
                <a:srgbClr val="000000"/>
              </a:solidFill>
              <a:effectLst/>
              <a:latin typeface="Calibri"/>
              <a:cs typeface="Calibri"/>
            </a:endParaRPr>
          </a:p>
          <a:p>
            <a:pPr algn="l" rtl="0" fontAlgn="base"/>
            <a:r>
              <a:rPr lang="en-US" sz="1800" b="0" i="0" u="sng" strike="noStrike" dirty="0">
                <a:solidFill>
                  <a:srgbClr val="0563C1"/>
                </a:solidFill>
                <a:effectLst/>
                <a:latin typeface="Calibri"/>
                <a:cs typeface="Calibri"/>
                <a:hlinkClick r:id="rId3"/>
              </a:rPr>
              <a:t>https://disabilityrightsnj.org/whats-happening-now/person-first-nursing-homes-report/</a:t>
            </a:r>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With that, we’ll open it up to questions. </a:t>
            </a:r>
            <a:endParaRPr lang="en-US" b="0" i="0" dirty="0">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18</a:t>
            </a:fld>
            <a:endParaRPr lang="en-US"/>
          </a:p>
        </p:txBody>
      </p:sp>
    </p:spTree>
    <p:extLst>
      <p:ext uri="{BB962C8B-B14F-4D97-AF65-F5344CB8AC3E}">
        <p14:creationId xmlns:p14="http://schemas.microsoft.com/office/powerpoint/2010/main" val="318149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Craig: Article 1, paragraph 1 of the New Jersey Constitution sets out that all residents of New Jersey are entitled to the right of self-determination. As it says, “All persons are by nature free and independent, and have certain natural and inalienable rights among which are those of enjoying and defending life and liberty . . . and of pursing and obtaining safety and happiness.”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To that effect, the New Jersey Legislature has routinely affirmed this right when addressing the rights of individuals with intellectual and developmental disabilities. New Jersey state law requires that the services which are offered to the developmentally disabled shall be provided in a manner which respects the dignity, individuality and constitutional, civil and legal rights of each developmentally disabled person,” and services should be provided “in a setting and manner which is least restrictive of each person’s personal liberty.”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Craig: This right is further explored for individuals with intellectual and developmental disabilities in the In re M.R. decision. This landmark decision in the NJ Supreme Court held that even where a person with an IDD is subject to general guardianship, the guardian must demonstrate, by clear and convincing evidence, that the individual subject to guardianship is not capable of making the decision about where they can live.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Craig: Even where the court rules that the individual with an IDD is found not to have capacity to make a decision around where to live, the guardian must satisfy the “substitute judgment test,” which means they must choose the action</a:t>
            </a:r>
            <a:r>
              <a:rPr lang="en-US" sz="1800" b="1" i="0">
                <a:solidFill>
                  <a:srgbClr val="000000"/>
                </a:solidFill>
                <a:effectLst/>
                <a:latin typeface="Calibri" panose="020F0502020204030204" pitchFamily="34" charset="0"/>
              </a:rPr>
              <a:t> </a:t>
            </a:r>
            <a:r>
              <a:rPr lang="en-US" sz="1800" b="0" i="0" u="sng">
                <a:solidFill>
                  <a:srgbClr val="000000"/>
                </a:solidFill>
                <a:effectLst/>
                <a:latin typeface="Calibri" panose="020F0502020204030204" pitchFamily="34" charset="0"/>
              </a:rPr>
              <a:t>not that a “reasonable person” would,</a:t>
            </a:r>
            <a:r>
              <a:rPr lang="en-US" sz="1800" b="0" i="0">
                <a:solidFill>
                  <a:srgbClr val="000000"/>
                </a:solidFill>
                <a:effectLst/>
                <a:latin typeface="Calibri" panose="020F0502020204030204" pitchFamily="34" charset="0"/>
              </a:rPr>
              <a:t> but what choice the person with the IDD would have made if able to choose, taking into account the decision the person with the IDD would have made prior to being incapacitated.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1" i="0">
                <a:solidFill>
                  <a:srgbClr val="000000"/>
                </a:solidFill>
                <a:effectLst/>
                <a:latin typeface="Calibri" panose="020F0502020204030204" pitchFamily="34" charset="0"/>
              </a:rPr>
              <a:t>(Next slide)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5</a:t>
            </a:fld>
            <a:endParaRPr lang="en-US"/>
          </a:p>
        </p:txBody>
      </p:sp>
    </p:spTree>
    <p:extLst>
      <p:ext uri="{BB962C8B-B14F-4D97-AF65-F5344CB8AC3E}">
        <p14:creationId xmlns:p14="http://schemas.microsoft.com/office/powerpoint/2010/main" val="177114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Slide 6: Residents of Nursing Facilities with IDD are not granted the right to self-determination</a:t>
            </a:r>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Craig: More than half individuals with IDD we spoke with during the outreach stage of the report, across 70 different nursing homes, said that they did not choose to live in a nursing home, and that they preferred to live in another setting or wanted to return to live in their home receiving HCBS services.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A choice of one – a nursing home – is not an informed choice under the law.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fontAlgn="base">
              <a:buFont typeface="Arial" panose="020B0604020202020204" pitchFamily="34" charset="0"/>
              <a:buChar char="•"/>
            </a:pPr>
            <a:r>
              <a:rPr lang="en-US" sz="1800" b="0" i="0" dirty="0">
                <a:solidFill>
                  <a:srgbClr val="000000"/>
                </a:solidFill>
                <a:effectLst/>
                <a:latin typeface="Calibri"/>
                <a:cs typeface="Calibri"/>
              </a:rPr>
              <a:t>Residents with IDDs are sometimes not asked by their guardian and care managers about their preferred living arrangement.</a:t>
            </a:r>
            <a:r>
              <a:rPr lang="en-US" sz="1800" dirty="0">
                <a:solidFill>
                  <a:srgbClr val="000000"/>
                </a:solidFill>
                <a:latin typeface="Calibri"/>
                <a:cs typeface="Calibri"/>
              </a:rPr>
              <a:t> </a:t>
            </a:r>
            <a:r>
              <a:rPr lang="en-US" sz="1800" b="0" i="0" dirty="0">
                <a:solidFill>
                  <a:srgbClr val="000000"/>
                </a:solidFill>
                <a:effectLst/>
                <a:latin typeface="Calibri"/>
                <a:cs typeface="Calibri"/>
              </a:rPr>
              <a:t> </a:t>
            </a:r>
            <a:endParaRPr lang="en-US" sz="1800" dirty="0">
              <a:cs typeface="Calibri"/>
            </a:endParaRPr>
          </a:p>
          <a:p>
            <a:pPr fontAlgn="base">
              <a:buFont typeface="Arial" panose="020B0604020202020204" pitchFamily="34" charset="0"/>
              <a:buChar char="•"/>
            </a:pPr>
            <a:r>
              <a:rPr lang="en-US" sz="1800" b="0" i="0" dirty="0">
                <a:solidFill>
                  <a:srgbClr val="000000"/>
                </a:solidFill>
                <a:effectLst/>
                <a:latin typeface="Calibri"/>
                <a:cs typeface="Calibri"/>
              </a:rPr>
              <a:t>Take for example, the story of L.C., which we discuss in the report. L.C. is a 68-year-old woman who </a:t>
            </a:r>
            <a:r>
              <a:rPr lang="en-US" sz="1800" dirty="0">
                <a:solidFill>
                  <a:srgbClr val="000000"/>
                </a:solidFill>
                <a:latin typeface="Calibri"/>
                <a:cs typeface="Calibri"/>
              </a:rPr>
              <a:t>was discharged</a:t>
            </a:r>
            <a:r>
              <a:rPr lang="en-US" sz="1800" b="0" i="0" dirty="0">
                <a:solidFill>
                  <a:srgbClr val="000000"/>
                </a:solidFill>
                <a:effectLst/>
                <a:latin typeface="Calibri"/>
                <a:cs typeface="Calibri"/>
              </a:rPr>
              <a:t> </a:t>
            </a:r>
            <a:r>
              <a:rPr lang="en-US" sz="1800" dirty="0">
                <a:solidFill>
                  <a:srgbClr val="000000"/>
                </a:solidFill>
                <a:latin typeface="Calibri"/>
                <a:cs typeface="Calibri"/>
              </a:rPr>
              <a:t>from the hospital to</a:t>
            </a:r>
            <a:r>
              <a:rPr lang="en-US" sz="1800" b="0" i="0" dirty="0">
                <a:solidFill>
                  <a:srgbClr val="000000"/>
                </a:solidFill>
                <a:effectLst/>
                <a:latin typeface="Calibri"/>
                <a:cs typeface="Calibri"/>
              </a:rPr>
              <a:t> a nursing home for rehabilitative services. Eleven years later, L.C. remained in a nursing home, despite her repeated expressed desire to move back to the community. Disability Rights NJ successfully assisted L.C. in moving to a group home in the community in her desired location in the state. </a:t>
            </a:r>
          </a:p>
          <a:p>
            <a:pPr fontAlgn="base">
              <a:buFont typeface="Arial" panose="020B0604020202020204" pitchFamily="34" charset="0"/>
              <a:buChar char="•"/>
            </a:pPr>
            <a:r>
              <a:rPr lang="en-US" dirty="0">
                <a:solidFill>
                  <a:srgbClr val="000000"/>
                </a:solidFill>
              </a:rPr>
              <a:t>What we have found throughout the process of this report is that the failure to incorporate these principles into the PASRR process undermines these rights for people with IDD, even those coming from HCBS settings, when they are at risk of nursing home admission.  Ultimately, the constitutional right to self-determination with respect to expressing a preference about where one lives is not a reality for most people facing nursing home admission, and certainly not for people with IDD. </a:t>
            </a:r>
            <a:endParaRPr lang="en-US" sz="1800" dirty="0">
              <a:solidFill>
                <a:srgbClr val="000000"/>
              </a:solidFill>
              <a:latin typeface="Calibri"/>
              <a:cs typeface="Calibri"/>
            </a:endParaRPr>
          </a:p>
          <a:p>
            <a:pPr>
              <a:buFont typeface="Arial" panose="020B0604020202020204" pitchFamily="34" charset="0"/>
              <a:buChar char="•"/>
            </a:pPr>
            <a:r>
              <a:rPr lang="en-US" sz="1800" b="0" i="0" dirty="0">
                <a:solidFill>
                  <a:srgbClr val="000000"/>
                </a:solidFill>
                <a:effectLst/>
                <a:latin typeface="Calibri"/>
                <a:cs typeface="Calibri"/>
              </a:rPr>
              <a:t>And </a:t>
            </a:r>
            <a:r>
              <a:rPr lang="en-US" sz="1800" dirty="0">
                <a:solidFill>
                  <a:srgbClr val="000000"/>
                </a:solidFill>
                <a:latin typeface="Calibri"/>
                <a:cs typeface="Calibri"/>
              </a:rPr>
              <a:t>it goes further</a:t>
            </a:r>
            <a:r>
              <a:rPr lang="en-US" sz="1800" b="0" i="0" dirty="0">
                <a:solidFill>
                  <a:srgbClr val="000000"/>
                </a:solidFill>
                <a:effectLst/>
                <a:latin typeface="Calibri"/>
                <a:cs typeface="Calibri"/>
              </a:rPr>
              <a:t> </a:t>
            </a:r>
            <a:r>
              <a:rPr lang="en-US" sz="1800" dirty="0">
                <a:solidFill>
                  <a:srgbClr val="000000"/>
                </a:solidFill>
                <a:latin typeface="Calibri"/>
                <a:cs typeface="Calibri"/>
              </a:rPr>
              <a:t>than just the right to determine where the resident wishes to live, </a:t>
            </a:r>
            <a:r>
              <a:rPr lang="en-US" sz="1800" b="0" i="0" dirty="0">
                <a:solidFill>
                  <a:srgbClr val="000000"/>
                </a:solidFill>
                <a:effectLst/>
                <a:latin typeface="Calibri"/>
                <a:cs typeface="Calibri"/>
              </a:rPr>
              <a:t>residents should have the right to self-determination in the care they receive, which brings us to the other part of Key Finding Three, which is that New Jersey does not do enough to uphold nursing home residents’ right to person-centered planning. </a:t>
            </a:r>
            <a:endParaRPr lang="en-US" dirty="0"/>
          </a:p>
          <a:p>
            <a:r>
              <a:rPr lang="en-US" sz="1800" b="1" i="0" dirty="0">
                <a:solidFill>
                  <a:srgbClr val="000000"/>
                </a:solidFill>
                <a:effectLst/>
                <a:latin typeface="Calibri"/>
                <a:cs typeface="Calibri"/>
              </a:rPr>
              <a:t>(Next slide)</a:t>
            </a:r>
            <a:r>
              <a:rPr lang="en-US" sz="1800" b="0" i="0" dirty="0">
                <a:solidFill>
                  <a:srgbClr val="D13438"/>
                </a:solidFill>
                <a:effectLst/>
                <a:latin typeface="Calibri"/>
                <a:cs typeface="Calibri"/>
              </a:rPr>
              <a:t>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6B9173D8-11CE-0B4C-932D-8D0F7A46337B}" type="slidenum">
              <a:rPr lang="en-US" smtClean="0"/>
              <a:t>6</a:t>
            </a:fld>
            <a:endParaRPr lang="en-US"/>
          </a:p>
        </p:txBody>
      </p:sp>
    </p:spTree>
    <p:extLst>
      <p:ext uri="{BB962C8B-B14F-4D97-AF65-F5344CB8AC3E}">
        <p14:creationId xmlns:p14="http://schemas.microsoft.com/office/powerpoint/2010/main" val="367510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Calibri"/>
                <a:cs typeface="Calibri"/>
              </a:rPr>
              <a:t>Right to Person Centered Planning</a:t>
            </a:r>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pPr algn="l" rtl="0" fontAlgn="base">
              <a:buFont typeface="Arial" panose="020B0604020202020204" pitchFamily="34" charset="0"/>
              <a:buChar char="•"/>
            </a:pPr>
            <a:r>
              <a:rPr lang="en-US" sz="1800" b="0" i="0" dirty="0">
                <a:solidFill>
                  <a:srgbClr val="000000"/>
                </a:solidFill>
                <a:effectLst/>
                <a:latin typeface="Calibri"/>
                <a:cs typeface="Calibri"/>
              </a:rPr>
              <a:t>Person-centered planning is a set of approaches designed to assist someone to plan their own life and supports.  </a:t>
            </a:r>
          </a:p>
          <a:p>
            <a:pPr algn="l" rtl="0" fontAlgn="base">
              <a:buFont typeface="Arial" panose="020B0604020202020204" pitchFamily="34" charset="0"/>
              <a:buChar char="•"/>
            </a:pPr>
            <a:r>
              <a:rPr lang="en-US" sz="1800" b="0" i="0" dirty="0">
                <a:solidFill>
                  <a:srgbClr val="000000"/>
                </a:solidFill>
                <a:effectLst/>
                <a:latin typeface="Calibri"/>
                <a:cs typeface="Calibri"/>
              </a:rPr>
              <a:t>While person-centered planning has been present in federal laws governing long term care since at least the 1987 Nursing Home Reform Act, the legal right to person centered-planning was most recently updated by CMS in 2014 through the HCBS Settings Rule and then in 2016 through revised nursing home regulations. </a:t>
            </a:r>
          </a:p>
          <a:p>
            <a:pPr fontAlgn="base">
              <a:buFont typeface="Arial" panose="020B0604020202020204" pitchFamily="34" charset="0"/>
              <a:buChar char="•"/>
            </a:pPr>
            <a:r>
              <a:rPr lang="en-US" sz="1800" b="0" i="0" dirty="0">
                <a:solidFill>
                  <a:srgbClr val="000000"/>
                </a:solidFill>
                <a:effectLst/>
                <a:latin typeface="Calibri"/>
                <a:cs typeface="Calibri"/>
              </a:rPr>
              <a:t>It’s worth noting that, as found by the NJ Supreme Court in In re M.R. and reiterated by these updated federal regulations, even individuals with IDD who have a guardian are entitled to the right to person-centered planning. Court-appointed guardian can only exercise rights given by court and the resident retains the right to make decisions outside guardian’s authority; Guardian must consider resident’s wishes and preferences; and Residents must be given </a:t>
            </a:r>
            <a:r>
              <a:rPr lang="en-US" sz="1800" dirty="0">
                <a:solidFill>
                  <a:srgbClr val="000000"/>
                </a:solidFill>
                <a:latin typeface="Calibri"/>
                <a:cs typeface="Calibri"/>
              </a:rPr>
              <a:t>every opportunity</a:t>
            </a:r>
            <a:r>
              <a:rPr lang="en-US" sz="1800" b="0" i="0" dirty="0">
                <a:solidFill>
                  <a:srgbClr val="000000"/>
                </a:solidFill>
                <a:effectLst/>
                <a:latin typeface="Calibri"/>
                <a:cs typeface="Calibri"/>
              </a:rPr>
              <a:t> to participate in care planning process. </a:t>
            </a:r>
          </a:p>
          <a:p>
            <a:pPr algn="l" rtl="0" fontAlgn="base"/>
            <a:r>
              <a:rPr lang="en-US" sz="1800" b="0" i="0" dirty="0">
                <a:solidFill>
                  <a:srgbClr val="000000"/>
                </a:solidFill>
                <a:effectLst/>
                <a:latin typeface="Calibri"/>
                <a:cs typeface="Calibri"/>
              </a:rPr>
              <a:t> </a:t>
            </a:r>
            <a:endParaRPr lang="en-US" b="0" i="0" dirty="0">
              <a:solidFill>
                <a:srgbClr val="000000"/>
              </a:solidFill>
              <a:effectLst/>
              <a:latin typeface="Calibri"/>
              <a:cs typeface="Calibri"/>
            </a:endParaRPr>
          </a:p>
          <a:p>
            <a:r>
              <a:rPr lang="en-US" sz="1800" b="1" i="0" dirty="0">
                <a:solidFill>
                  <a:srgbClr val="000000"/>
                </a:solidFill>
                <a:effectLst/>
                <a:latin typeface="Calibri"/>
                <a:cs typeface="Calibri"/>
              </a:rPr>
              <a:t>(Next slide)</a:t>
            </a:r>
            <a:r>
              <a:rPr lang="en-US" sz="1800" b="0" i="0" dirty="0">
                <a:solidFill>
                  <a:srgbClr val="000000"/>
                </a:solidFill>
                <a:effectLst/>
                <a:latin typeface="Calibri"/>
                <a:cs typeface="Calibri"/>
              </a:rPr>
              <a:t> </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6B9173D8-11CE-0B4C-932D-8D0F7A46337B}" type="slidenum">
              <a:rPr lang="en-US" smtClean="0"/>
              <a:t>7</a:t>
            </a:fld>
            <a:endParaRPr lang="en-US"/>
          </a:p>
        </p:txBody>
      </p:sp>
    </p:spTree>
    <p:extLst>
      <p:ext uri="{BB962C8B-B14F-4D97-AF65-F5344CB8AC3E}">
        <p14:creationId xmlns:p14="http://schemas.microsoft.com/office/powerpoint/2010/main" val="120731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2014 HCBS Settings Rule Bolstered the Right to Person-Centered Planning</a:t>
            </a:r>
            <a:r>
              <a:rPr lang="en-US" sz="1800" b="0" i="0">
                <a:solidFill>
                  <a:srgbClr val="000000"/>
                </a:solidFill>
                <a:effectLst/>
                <a:latin typeface="Calibri" panose="020F0502020204030204" pitchFamily="34" charset="0"/>
              </a:rPr>
              <a:t> </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This federal rule outlines a Medicaid recipient’s rights to person-centered planning.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HCBS rule applies to all people receiving HCBS services in New Jersey. A person with IDD receiving services from DDD in the community is on one of two waivers: the Supports Program or the Community Care Program (CCP).  Under both programs, the individual has a Supports Coordinator, an employee of an entity contracted with DDD. The supports coordinator is responsible for coordinating necessary services and supports under the waiver. This includes developing a person-centered plan of care.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A person’s representative should have a participatory role only “as needed, and defined by the individual leading the process, absent state law to the contrary.” There is no state law to the contrary in New Jersey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These rules set out that the services recipient must direct the process to the maximum extent possible and that the state Medicaid agency must offer informed choices regarding settings (including non-disability specific settings and options for private residential settings) and record alternative options considered.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written service plan must be understandable and include written informed consent of the individual, and it must be reviewed at least every 12 months, whenever individual’s circumstances or needs change significantly, or whenever the individual requests a revision.</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1" i="0">
                <a:solidFill>
                  <a:srgbClr val="000000"/>
                </a:solidFill>
                <a:effectLst/>
                <a:latin typeface="Calibri" panose="020F0502020204030204" pitchFamily="34" charset="0"/>
              </a:rPr>
              <a:t>(Next Slide, Adrienne’s section begins.)</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r>
              <a:rPr lang="en-US" sz="1800" b="0" i="0">
                <a:solidFill>
                  <a:srgbClr val="000000"/>
                </a:solidFill>
                <a:effectLst/>
                <a:latin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8</a:t>
            </a:fld>
            <a:endParaRPr lang="en-US"/>
          </a:p>
        </p:txBody>
      </p:sp>
    </p:spTree>
    <p:extLst>
      <p:ext uri="{BB962C8B-B14F-4D97-AF65-F5344CB8AC3E}">
        <p14:creationId xmlns:p14="http://schemas.microsoft.com/office/powerpoint/2010/main" val="255012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sng">
                <a:solidFill>
                  <a:srgbClr val="000000"/>
                </a:solidFill>
                <a:effectLst/>
                <a:latin typeface="Calibri" panose="020F0502020204030204" pitchFamily="34" charset="0"/>
              </a:rPr>
              <a:t>Person centered planning in nursing homes (part 1)</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So we know that Medicaid recipients, including people with IDD in the community, are entitled to person-centered planning. What about nursing home residents? As of 2016, federal law requires nursing homes to engage in person-centered planning for all residents. Within 7 days of admission, a nursing home must develop a comprehensive person-centered plan of care for a new resident. </a:t>
            </a:r>
            <a:r>
              <a:rPr lang="en-US" sz="1800" b="1" i="0">
                <a:solidFill>
                  <a:srgbClr val="000000"/>
                </a:solidFill>
                <a:effectLst/>
                <a:latin typeface="Calibri" panose="020F0502020204030204" pitchFamily="34" charset="0"/>
              </a:rPr>
              <a:t>(Advance slide)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9</a:t>
            </a:fld>
            <a:endParaRPr lang="en-US"/>
          </a:p>
        </p:txBody>
      </p:sp>
    </p:spTree>
    <p:extLst>
      <p:ext uri="{BB962C8B-B14F-4D97-AF65-F5344CB8AC3E}">
        <p14:creationId xmlns:p14="http://schemas.microsoft.com/office/powerpoint/2010/main" val="379886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Person-centered planning in nursing homes (part 2)</a:t>
            </a:r>
            <a:r>
              <a:rPr lang="en-US" sz="1800" b="0" i="0">
                <a:solidFill>
                  <a:srgbClr val="000000"/>
                </a:solidFill>
                <a:effectLst/>
                <a:latin typeface="Calibri" panose="020F0502020204030204" pitchFamily="34" charset="0"/>
              </a:rPr>
              <a:t> </a:t>
            </a:r>
            <a:endParaRPr lang="en-US" b="0" i="0">
              <a:solidFill>
                <a:srgbClr val="000000"/>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This person-centered plan must include: </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services that are to be furnished to attain or maintain the resident's highest practicable physical, mental, and psychosocial well-being" and "measurable objectives and time frames" to meet those needs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Any services that are otherwise required but with which the resident has exercised their right to refuse treatment.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Specialized services the nursing home must provide as a result of PASRR recommendations, and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In consultation with the resident and resident’s representative(s)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resident's goal for admission and desired outcomes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resident's preference and potential for future discharge (as well as documentation of any referrals made as a result of the resident’s preferences)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resident’s discharge plans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This plan must be developed by an interdisciplinary team, which is supposed to include the resident and/or their representative. </a:t>
            </a:r>
            <a:r>
              <a:rPr lang="en-US" sz="1800" b="1" i="0">
                <a:solidFill>
                  <a:srgbClr val="000000"/>
                </a:solidFill>
                <a:effectLst/>
                <a:latin typeface="Calibri" panose="020F0502020204030204" pitchFamily="34" charset="0"/>
              </a:rPr>
              <a:t>(advance slide)</a:t>
            </a:r>
            <a:r>
              <a:rPr lang="en-US" sz="1800" b="0" i="0">
                <a:solidFill>
                  <a:srgbClr val="000000"/>
                </a:solidFill>
                <a:effectLst/>
                <a:latin typeface="WordVisiCarriageReturn_MSFontService"/>
              </a:rPr>
              <a:t> </a:t>
            </a:r>
            <a:br>
              <a:rPr lang="en-US" sz="1800" b="0" i="0">
                <a:solidFill>
                  <a:srgbClr val="000000"/>
                </a:solidFill>
                <a:effectLst/>
                <a:latin typeface="WordVisiCarriageReturn_MSFontService"/>
              </a:rPr>
            </a:br>
            <a:endParaRPr lang="en-US" sz="1800" b="0" i="0">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10</a:t>
            </a:fld>
            <a:endParaRPr lang="en-US"/>
          </a:p>
        </p:txBody>
      </p:sp>
    </p:spTree>
    <p:extLst>
      <p:ext uri="{BB962C8B-B14F-4D97-AF65-F5344CB8AC3E}">
        <p14:creationId xmlns:p14="http://schemas.microsoft.com/office/powerpoint/2010/main" val="424921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Person-centered planning in nursing homes (part 3)</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So who is responsible for the person-centered plan in the nursing home? Both federal and state law are clear it is the responsibility of the nursing home. Federal law specifies that person-centered planning is the responsibility of the nursing home. State law specifies that discharge planning- a key element of the person-centered plan required under federal law- is the responsibility of the nursing home social worker. However, New Jersey’s high resident-to-social worker ratio (120:1) poses a barrier to effective person-centered planning and discharge planning for nursing home residents- especially those with IDD.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alibri" panose="020F0502020204030204" pitchFamily="34" charset="0"/>
              </a:rPr>
              <a:t>With this context, let’s move on to our specific recommendations for finding 3. </a:t>
            </a:r>
            <a:r>
              <a:rPr lang="en-US" sz="1800" b="1" i="0">
                <a:solidFill>
                  <a:srgbClr val="000000"/>
                </a:solidFill>
                <a:effectLst/>
                <a:latin typeface="Calibri" panose="020F0502020204030204" pitchFamily="34" charset="0"/>
              </a:rPr>
              <a:t>(click to advance slide).</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11</a:t>
            </a:fld>
            <a:endParaRPr lang="en-US"/>
          </a:p>
        </p:txBody>
      </p:sp>
    </p:spTree>
    <p:extLst>
      <p:ext uri="{BB962C8B-B14F-4D97-AF65-F5344CB8AC3E}">
        <p14:creationId xmlns:p14="http://schemas.microsoft.com/office/powerpoint/2010/main" val="297283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Finding 3 Recommendations (part 1)</a:t>
            </a:r>
            <a:r>
              <a:rPr lang="en-US" sz="1800" b="0" i="0">
                <a:solidFill>
                  <a:srgbClr val="000000"/>
                </a:solidFill>
                <a:effectLst/>
                <a:latin typeface="Calibri" panose="020F0502020204030204" pitchFamily="34" charset="0"/>
              </a:rPr>
              <a:t> </a:t>
            </a:r>
            <a:endParaRPr lang="en-US" b="0" i="0">
              <a:solidFill>
                <a:srgbClr val="000000"/>
              </a:solidFill>
              <a:effectLst/>
              <a:latin typeface="Calibri" panose="020F0502020204030204" pitchFamily="34" charset="0"/>
            </a:endParaRPr>
          </a:p>
          <a:p>
            <a:pPr algn="l" rtl="0" fontAlgn="base"/>
            <a:r>
              <a:rPr lang="en-US" sz="1800" b="0" i="0">
                <a:solidFill>
                  <a:srgbClr val="000000"/>
                </a:solidFill>
                <a:effectLst/>
                <a:latin typeface="Calibri" panose="020F0502020204030204" pitchFamily="34" charset="0"/>
              </a:rPr>
              <a:t>First, New jersey should review all person-centered practices throughout the LTSS continuum, with the goal of ensuring compliance with federal law and the constitutional right to self-determination. New Jersey should also review and revise all service plans and planning processes to comply with federal law. </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One example for review: the federal HCBS rules says that a person centered written service plan can't just list off covered Medicaid services- it has to go into more depth and explore the person's likes, dislikes, and goals</a:t>
            </a:r>
            <a:r>
              <a:rPr lang="en-US" sz="1800" b="1" i="0">
                <a:solidFill>
                  <a:srgbClr val="000000"/>
                </a:solidFill>
                <a:effectLst/>
                <a:latin typeface="Calibri" panose="020F0502020204030204" pitchFamily="34" charset="0"/>
              </a:rPr>
              <a:t>. (advance slide)</a:t>
            </a:r>
            <a:r>
              <a:rPr lang="en-US" sz="1800" b="0" i="0">
                <a:solidFill>
                  <a:srgbClr val="000000"/>
                </a:solidFill>
                <a:effectLst/>
                <a:latin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6B9173D8-11CE-0B4C-932D-8D0F7A46337B}" type="slidenum">
              <a:rPr lang="en-US" smtClean="0"/>
              <a:t>12</a:t>
            </a:fld>
            <a:endParaRPr lang="en-US"/>
          </a:p>
        </p:txBody>
      </p:sp>
    </p:spTree>
    <p:extLst>
      <p:ext uri="{BB962C8B-B14F-4D97-AF65-F5344CB8AC3E}">
        <p14:creationId xmlns:p14="http://schemas.microsoft.com/office/powerpoint/2010/main" val="390808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E1C5-5C64-AD4A-8CC4-3059CD61354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BD3ED6-B02F-D34D-9712-2522F9FAF5F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9373BD-9377-834C-8FB4-8D37A634D2D5}"/>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5" name="Footer Placeholder 4">
            <a:extLst>
              <a:ext uri="{FF2B5EF4-FFF2-40B4-BE49-F238E27FC236}">
                <a16:creationId xmlns:a16="http://schemas.microsoft.com/office/drawing/2014/main" id="{1159D293-6487-A742-BCB1-304C77741A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575DDE-8ECB-614C-8704-D3A76A3D85F3}"/>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83936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B2A70-FB97-C54B-BE69-F4E040BDAB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90A52-DDA3-CB43-BBF8-DF95765A9C2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CAB07-2634-7141-957F-E6AC09D90CFF}"/>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5" name="Footer Placeholder 4">
            <a:extLst>
              <a:ext uri="{FF2B5EF4-FFF2-40B4-BE49-F238E27FC236}">
                <a16:creationId xmlns:a16="http://schemas.microsoft.com/office/drawing/2014/main" id="{43DF5C48-3644-D045-9134-C63A9F297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0F2A46-9544-CD47-ACC7-030DAC4C44B9}"/>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96025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092ABB-388F-914C-B5E9-2E9884B54CE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6452B-A91F-634B-9C24-D690C19D868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3ACF3-367F-B849-834B-086E1B258DEE}"/>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5" name="Footer Placeholder 4">
            <a:extLst>
              <a:ext uri="{FF2B5EF4-FFF2-40B4-BE49-F238E27FC236}">
                <a16:creationId xmlns:a16="http://schemas.microsoft.com/office/drawing/2014/main" id="{E2407A13-889F-FE44-B1AA-031AB6A69C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5A24F9-F644-DE42-9B84-0407ABC0930B}"/>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2690868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DC043-4B9A-194F-884D-7A877C05A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E7D1CC-E860-8545-A68D-C234893A7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19FF25-721F-4143-A5D8-3C9F85AE6286}"/>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5" name="Footer Placeholder 4">
            <a:extLst>
              <a:ext uri="{FF2B5EF4-FFF2-40B4-BE49-F238E27FC236}">
                <a16:creationId xmlns:a16="http://schemas.microsoft.com/office/drawing/2014/main" id="{0EC82094-F356-8142-92FE-D15D8B600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39C47-6D68-9F4E-A208-51F040921ECE}"/>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701765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C891-4B41-A747-9E51-E24D0156E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C9DA46-362E-CC4B-A59A-9272C38827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2006-F10B-494B-BF0C-A07175E71465}"/>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5" name="Footer Placeholder 4">
            <a:extLst>
              <a:ext uri="{FF2B5EF4-FFF2-40B4-BE49-F238E27FC236}">
                <a16:creationId xmlns:a16="http://schemas.microsoft.com/office/drawing/2014/main" id="{934810F4-F709-1240-9C5F-CA764D13F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E1095-B704-DD47-B4CB-E0EA8DDADB22}"/>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82512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38E5-B027-6247-8F33-52006D4321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F7D5E9-AC77-8947-B01C-F4CD786C1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AD190C-B1CF-2E45-90D2-69567300A2EC}"/>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5" name="Footer Placeholder 4">
            <a:extLst>
              <a:ext uri="{FF2B5EF4-FFF2-40B4-BE49-F238E27FC236}">
                <a16:creationId xmlns:a16="http://schemas.microsoft.com/office/drawing/2014/main" id="{90948AFB-1760-4144-8A74-54CDAA0D1F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4B587-C672-A04A-82FD-8AEAD6F5547F}"/>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88371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5CF2-A4E6-4F4F-8BE8-9F9DB9690D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32C2D3-3944-4643-819E-82F0EB361C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C7B47-6936-C44C-84C8-CAD7ECD786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E4A6F-32DF-544F-9589-E0652BD87C3C}"/>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6" name="Footer Placeholder 5">
            <a:extLst>
              <a:ext uri="{FF2B5EF4-FFF2-40B4-BE49-F238E27FC236}">
                <a16:creationId xmlns:a16="http://schemas.microsoft.com/office/drawing/2014/main" id="{35DE0DF1-950A-524C-B01E-548D18E78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24476-F7DC-504C-ADBF-01B0FF75C734}"/>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879873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D08-756A-8D41-90FB-167AA7B7DA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36651-F684-3646-A741-9550A2395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337E98-A9C8-1F4A-9A6B-D40675C515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55E9A8-2093-A440-A714-7A5FC83FA6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1BBF5-BD34-9243-AD39-D6429284D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DA71BD-86B9-DC42-B4E1-70A20F7E5E1B}"/>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8" name="Footer Placeholder 7">
            <a:extLst>
              <a:ext uri="{FF2B5EF4-FFF2-40B4-BE49-F238E27FC236}">
                <a16:creationId xmlns:a16="http://schemas.microsoft.com/office/drawing/2014/main" id="{0E2CCEF8-06A4-DB40-89E6-D7B4D2C06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C62AB-70F6-0843-B547-1CEECEB212CF}"/>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12819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FBF5-885B-F14B-8F35-70CA8E0FD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CD883-D17C-0B49-B84D-9C52343A6E43}"/>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4" name="Footer Placeholder 3">
            <a:extLst>
              <a:ext uri="{FF2B5EF4-FFF2-40B4-BE49-F238E27FC236}">
                <a16:creationId xmlns:a16="http://schemas.microsoft.com/office/drawing/2014/main" id="{3970E563-D0B4-0A4D-B568-C0AA1FAC0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C46A1-6F15-F143-93E0-BDBEE7596C42}"/>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3820673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3C9F5-32FA-4342-8037-69F0C7857207}"/>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3" name="Footer Placeholder 2">
            <a:extLst>
              <a:ext uri="{FF2B5EF4-FFF2-40B4-BE49-F238E27FC236}">
                <a16:creationId xmlns:a16="http://schemas.microsoft.com/office/drawing/2014/main" id="{D1737A49-96B1-764A-9693-C16441F00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ABBE3B-CC63-1C40-8BC4-FF47E6376A1A}"/>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685189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3B32-6E2C-C048-BDD7-62ECF69DF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6ADEC8-68AC-3344-9253-54869DA8E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3D22A-3E21-BB42-9555-190A2754E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FF1B4-F80D-3D4D-96FE-9D8A99B94121}"/>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6" name="Footer Placeholder 5">
            <a:extLst>
              <a:ext uri="{FF2B5EF4-FFF2-40B4-BE49-F238E27FC236}">
                <a16:creationId xmlns:a16="http://schemas.microsoft.com/office/drawing/2014/main" id="{038E8CC7-0065-7545-A26D-85E274677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85FF6F-9FD9-7548-BC2E-1E5E2462A366}"/>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245385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1E806-C226-0846-96F7-C8AB33D18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8F3424-F7A8-FD48-945D-1C2E94ECB7C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2A9B2-5F1E-264F-8C19-3DB0741F7573}"/>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5" name="Footer Placeholder 4">
            <a:extLst>
              <a:ext uri="{FF2B5EF4-FFF2-40B4-BE49-F238E27FC236}">
                <a16:creationId xmlns:a16="http://schemas.microsoft.com/office/drawing/2014/main" id="{69C2ABB9-A092-774C-9187-5D7D45A55A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0262DC-4CFA-F24A-B418-503382C41A37}"/>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04674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43E5-64A6-FA4F-95E5-4C83100BF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544E0A-70C3-0F4E-BE30-51C75F7DB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A3961E-F286-8B49-B02D-8BB2427CA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9B46D-35B0-DC43-869A-D96154B5D0C8}"/>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6" name="Footer Placeholder 5">
            <a:extLst>
              <a:ext uri="{FF2B5EF4-FFF2-40B4-BE49-F238E27FC236}">
                <a16:creationId xmlns:a16="http://schemas.microsoft.com/office/drawing/2014/main" id="{F5865D92-37E0-9245-A154-51891B71F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BCEF6-77D0-2C41-8565-7A0085A93476}"/>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342923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4972-AAA2-5343-883B-CDA7FEF516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704708-697E-A746-AEF8-887553CA88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89E14-C2E8-8C46-89D8-79201669B0ED}"/>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5" name="Footer Placeholder 4">
            <a:extLst>
              <a:ext uri="{FF2B5EF4-FFF2-40B4-BE49-F238E27FC236}">
                <a16:creationId xmlns:a16="http://schemas.microsoft.com/office/drawing/2014/main" id="{C44B673E-CF38-0B40-95A4-B496B2DF7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324DA-7904-8D40-A779-6D7F1B9EE85F}"/>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9297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3B0E4-6F27-224D-80CA-6F86BA5AE9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98F26A-0CC3-9149-A33C-80D0B9F5DF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1BDD7-423E-264B-9A59-F43499F9264C}"/>
              </a:ext>
            </a:extLst>
          </p:cNvPr>
          <p:cNvSpPr>
            <a:spLocks noGrp="1"/>
          </p:cNvSpPr>
          <p:nvPr>
            <p:ph type="dt" sz="half" idx="10"/>
          </p:nvPr>
        </p:nvSpPr>
        <p:spPr/>
        <p:txBody>
          <a:bodyPr/>
          <a:lstStyle/>
          <a:p>
            <a:fld id="{8823007F-1B0E-FD44-9C57-2290C9AA5176}" type="datetimeFigureOut">
              <a:rPr lang="en-US" smtClean="0"/>
              <a:t>10/31/2023</a:t>
            </a:fld>
            <a:endParaRPr lang="en-US"/>
          </a:p>
        </p:txBody>
      </p:sp>
      <p:sp>
        <p:nvSpPr>
          <p:cNvPr id="5" name="Footer Placeholder 4">
            <a:extLst>
              <a:ext uri="{FF2B5EF4-FFF2-40B4-BE49-F238E27FC236}">
                <a16:creationId xmlns:a16="http://schemas.microsoft.com/office/drawing/2014/main" id="{C839E873-D30F-0B41-8A78-AECD316A3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5E455-EEB5-6549-AD6A-5123C4CA45A2}"/>
              </a:ext>
            </a:extLst>
          </p:cNvPr>
          <p:cNvSpPr>
            <a:spLocks noGrp="1"/>
          </p:cNvSpPr>
          <p:nvPr>
            <p:ph type="sldNum" sz="quarter" idx="12"/>
          </p:nvPr>
        </p:nvSpPr>
        <p:spPr/>
        <p:txBody>
          <a:bodyPr/>
          <a:lstStyle/>
          <a:p>
            <a:fld id="{9FAD552B-719D-DB4A-8C88-AA448151F8EA}" type="slidenum">
              <a:rPr lang="en-US" smtClean="0"/>
              <a:t>‹#›</a:t>
            </a:fld>
            <a:endParaRPr lang="en-US"/>
          </a:p>
        </p:txBody>
      </p:sp>
    </p:spTree>
    <p:extLst>
      <p:ext uri="{BB962C8B-B14F-4D97-AF65-F5344CB8AC3E}">
        <p14:creationId xmlns:p14="http://schemas.microsoft.com/office/powerpoint/2010/main" val="1796149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CCA68E-58B4-7F4C-892C-B782368DEAA3}"/>
              </a:ext>
            </a:extLst>
          </p:cNvPr>
          <p:cNvPicPr>
            <a:picLocks noChangeAspect="1"/>
          </p:cNvPicPr>
          <p:nvPr userDrawn="1"/>
        </p:nvPicPr>
        <p:blipFill rotWithShape="1">
          <a:blip r:embed="rId2"/>
          <a:srcRect l="7437" t="14136" b="16140"/>
          <a:stretch/>
        </p:blipFill>
        <p:spPr>
          <a:xfrm>
            <a:off x="0" y="0"/>
            <a:ext cx="7032703" cy="6858000"/>
          </a:xfrm>
          <a:prstGeom prst="rect">
            <a:avLst/>
          </a:prstGeom>
        </p:spPr>
      </p:pic>
      <p:sp>
        <p:nvSpPr>
          <p:cNvPr id="2" name="Title 1">
            <a:extLst>
              <a:ext uri="{FF2B5EF4-FFF2-40B4-BE49-F238E27FC236}">
                <a16:creationId xmlns:a16="http://schemas.microsoft.com/office/drawing/2014/main" id="{3C9A1B1B-D4A9-A74C-A904-111E071C4293}"/>
              </a:ext>
            </a:extLst>
          </p:cNvPr>
          <p:cNvSpPr>
            <a:spLocks noGrp="1"/>
          </p:cNvSpPr>
          <p:nvPr>
            <p:ph type="ctrTitle" hasCustomPrompt="1"/>
          </p:nvPr>
        </p:nvSpPr>
        <p:spPr>
          <a:xfrm>
            <a:off x="7539606" y="954583"/>
            <a:ext cx="3814194" cy="2387600"/>
          </a:xfrm>
        </p:spPr>
        <p:txBody>
          <a:bodyPr anchor="b"/>
          <a:lstStyle>
            <a:lvl1pPr algn="r">
              <a:defRPr sz="6000" b="1" i="0">
                <a:latin typeface="Solomon Sans SemiBold" panose="02000000000000000000" pitchFamily="2" charset="0"/>
              </a:defRPr>
            </a:lvl1pPr>
          </a:lstStyle>
          <a:p>
            <a:r>
              <a:rPr lang="en-US"/>
              <a:t>MASTER TITLE</a:t>
            </a:r>
          </a:p>
        </p:txBody>
      </p:sp>
      <p:sp>
        <p:nvSpPr>
          <p:cNvPr id="9" name="Rectangle 8">
            <a:extLst>
              <a:ext uri="{FF2B5EF4-FFF2-40B4-BE49-F238E27FC236}">
                <a16:creationId xmlns:a16="http://schemas.microsoft.com/office/drawing/2014/main" id="{B8ACC2E7-0C24-A542-8C95-5D4D41BB3121}"/>
              </a:ext>
            </a:extLst>
          </p:cNvPr>
          <p:cNvSpPr/>
          <p:nvPr userDrawn="1"/>
        </p:nvSpPr>
        <p:spPr>
          <a:xfrm>
            <a:off x="0" y="-2"/>
            <a:ext cx="7084741" cy="6858001"/>
          </a:xfrm>
          <a:prstGeom prst="rect">
            <a:avLst/>
          </a:prstGeom>
          <a:gradFill>
            <a:gsLst>
              <a:gs pos="0">
                <a:schemeClr val="bg1">
                  <a:lumMod val="100000"/>
                </a:schemeClr>
              </a:gs>
              <a:gs pos="84000">
                <a:schemeClr val="bg1">
                  <a:alpha val="0"/>
                </a:schemeClr>
              </a:gs>
              <a:gs pos="9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7FAFEB-9866-D043-9147-3E17F4196199}"/>
              </a:ext>
            </a:extLst>
          </p:cNvPr>
          <p:cNvSpPr/>
          <p:nvPr userDrawn="1"/>
        </p:nvSpPr>
        <p:spPr>
          <a:xfrm>
            <a:off x="-1" y="0"/>
            <a:ext cx="512065" cy="6858000"/>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456CF5-D9C8-FF48-96D0-BCFF21E94A7D}"/>
              </a:ext>
            </a:extLst>
          </p:cNvPr>
          <p:cNvPicPr>
            <a:picLocks noChangeAspect="1"/>
          </p:cNvPicPr>
          <p:nvPr userDrawn="1"/>
        </p:nvPicPr>
        <p:blipFill>
          <a:blip r:embed="rId3"/>
          <a:stretch>
            <a:fillRect/>
          </a:stretch>
        </p:blipFill>
        <p:spPr>
          <a:xfrm>
            <a:off x="8647354" y="4394687"/>
            <a:ext cx="2706446" cy="2077442"/>
          </a:xfrm>
          <a:prstGeom prst="rect">
            <a:avLst/>
          </a:prstGeom>
        </p:spPr>
      </p:pic>
    </p:spTree>
    <p:extLst>
      <p:ext uri="{BB962C8B-B14F-4D97-AF65-F5344CB8AC3E}">
        <p14:creationId xmlns:p14="http://schemas.microsoft.com/office/powerpoint/2010/main" val="184258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3DB5BD-5EA9-904B-A56E-ACD4507C3863}"/>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B8689-52B0-1B49-8784-539CF525FFAE}"/>
              </a:ext>
            </a:extLst>
          </p:cNvPr>
          <p:cNvSpPr>
            <a:spLocks noGrp="1"/>
          </p:cNvSpPr>
          <p:nvPr>
            <p:ph type="title" hasCustomPrompt="1"/>
          </p:nvPr>
        </p:nvSpPr>
        <p:spPr>
          <a:xfrm>
            <a:off x="838200" y="594360"/>
            <a:ext cx="10515600" cy="1096328"/>
          </a:xfrm>
        </p:spPr>
        <p:txBody>
          <a:bodyPr anchor="b"/>
          <a:lstStyle>
            <a:lvl1pPr>
              <a:defRPr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9C7C364-1F4E-DB4C-9184-6847AD457031}"/>
              </a:ext>
            </a:extLst>
          </p:cNvPr>
          <p:cNvSpPr>
            <a:spLocks noGrp="1"/>
          </p:cNvSpPr>
          <p:nvPr>
            <p:ph idx="1"/>
          </p:nvPr>
        </p:nvSpPr>
        <p:spPr/>
        <p:txBody>
          <a:bodyPr/>
          <a:lstStyle>
            <a:lvl1pPr>
              <a:buClr>
                <a:srgbClr val="0D5A73"/>
              </a:buClr>
              <a:defRPr b="0" i="0">
                <a:solidFill>
                  <a:schemeClr val="bg2">
                    <a:lumMod val="25000"/>
                  </a:schemeClr>
                </a:solidFill>
                <a:latin typeface="Solomon Sans Normal" panose="02000000000000000000" pitchFamily="2" charset="0"/>
              </a:defRPr>
            </a:lvl1pPr>
            <a:lvl2pPr>
              <a:buClr>
                <a:srgbClr val="0D5A73"/>
              </a:buClr>
              <a:defRPr b="0" i="0">
                <a:solidFill>
                  <a:schemeClr val="bg2">
                    <a:lumMod val="25000"/>
                  </a:schemeClr>
                </a:solidFill>
                <a:latin typeface="Solomon Sans Normal" panose="02000000000000000000" pitchFamily="2" charset="0"/>
              </a:defRPr>
            </a:lvl2pPr>
            <a:lvl3pPr>
              <a:buClr>
                <a:srgbClr val="0D5A73"/>
              </a:buClr>
              <a:defRPr b="0" i="0">
                <a:solidFill>
                  <a:schemeClr val="bg2">
                    <a:lumMod val="25000"/>
                  </a:schemeClr>
                </a:solidFill>
                <a:latin typeface="Solomon Sans Normal" panose="02000000000000000000" pitchFamily="2" charset="0"/>
              </a:defRPr>
            </a:lvl3pPr>
            <a:lvl4pPr>
              <a:buClr>
                <a:srgbClr val="0D5A73"/>
              </a:buClr>
              <a:defRPr b="0" i="0">
                <a:solidFill>
                  <a:schemeClr val="bg2">
                    <a:lumMod val="25000"/>
                  </a:schemeClr>
                </a:solidFill>
                <a:latin typeface="Solomon Sans Normal" panose="02000000000000000000" pitchFamily="2" charset="0"/>
              </a:defRPr>
            </a:lvl4pPr>
            <a:lvl5pPr>
              <a:buClr>
                <a:srgbClr val="0D5A73"/>
              </a:buClr>
              <a:defRPr b="0" i="0">
                <a:solidFill>
                  <a:schemeClr val="bg2">
                    <a:lumMod val="25000"/>
                  </a:schemeClr>
                </a:solidFill>
                <a:latin typeface="Solomon Sans Norma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27C03-658F-E947-9865-6F85F3DFAE37}"/>
              </a:ext>
            </a:extLst>
          </p:cNvPr>
          <p:cNvSpPr>
            <a:spLocks noGrp="1"/>
          </p:cNvSpPr>
          <p:nvPr>
            <p:ph type="dt" sz="half" idx="10"/>
          </p:nvPr>
        </p:nvSpPr>
        <p:spPr/>
        <p:txBody>
          <a:bodyPr/>
          <a:lstStyle>
            <a:lvl1pPr>
              <a:defRPr b="0" i="0">
                <a:latin typeface="Solomon Sans Light" panose="02000000000000000000" pitchFamily="2" charset="0"/>
              </a:defRPr>
            </a:lvl1pPr>
          </a:lstStyle>
          <a:p>
            <a:fld id="{5F019CC9-8E28-6A40-B381-14E31103142E}" type="datetimeFigureOut">
              <a:rPr lang="en-US" smtClean="0"/>
              <a:pPr/>
              <a:t>10/31/2023</a:t>
            </a:fld>
            <a:endParaRPr lang="en-US"/>
          </a:p>
        </p:txBody>
      </p:sp>
      <p:sp>
        <p:nvSpPr>
          <p:cNvPr id="8" name="Rectangle 7">
            <a:extLst>
              <a:ext uri="{FF2B5EF4-FFF2-40B4-BE49-F238E27FC236}">
                <a16:creationId xmlns:a16="http://schemas.microsoft.com/office/drawing/2014/main" id="{DB5ADB16-7785-4745-B442-885D99662AD3}"/>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1C91D1D-A14A-854F-88E6-7915355BB91F}"/>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2" name="Picture 11">
            <a:extLst>
              <a:ext uri="{FF2B5EF4-FFF2-40B4-BE49-F238E27FC236}">
                <a16:creationId xmlns:a16="http://schemas.microsoft.com/office/drawing/2014/main" id="{4BE77AED-A40E-1844-836C-53F23AD51C2D}"/>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
        <p:nvSpPr>
          <p:cNvPr id="13" name="Slide Number Placeholder 6">
            <a:extLst>
              <a:ext uri="{FF2B5EF4-FFF2-40B4-BE49-F238E27FC236}">
                <a16:creationId xmlns:a16="http://schemas.microsoft.com/office/drawing/2014/main" id="{67CEFE80-6478-E746-8402-52985E341B8D}"/>
              </a:ext>
            </a:extLst>
          </p:cNvPr>
          <p:cNvSpPr>
            <a:spLocks noGrp="1"/>
          </p:cNvSpPr>
          <p:nvPr>
            <p:ph type="sldNum" sz="quarter" idx="12"/>
          </p:nvPr>
        </p:nvSpPr>
        <p:spPr>
          <a:xfrm>
            <a:off x="838200" y="6347777"/>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Tree>
    <p:extLst>
      <p:ext uri="{BB962C8B-B14F-4D97-AF65-F5344CB8AC3E}">
        <p14:creationId xmlns:p14="http://schemas.microsoft.com/office/powerpoint/2010/main" val="1334538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FBA6-4089-9E44-A81E-F0BB3B683217}"/>
              </a:ext>
            </a:extLst>
          </p:cNvPr>
          <p:cNvSpPr>
            <a:spLocks noGrp="1"/>
          </p:cNvSpPr>
          <p:nvPr>
            <p:ph type="title" hasCustomPrompt="1"/>
          </p:nvPr>
        </p:nvSpPr>
        <p:spPr>
          <a:xfrm>
            <a:off x="831850" y="1709738"/>
            <a:ext cx="10515600" cy="2852737"/>
          </a:xfrm>
        </p:spPr>
        <p:txBody>
          <a:bodyPr anchor="b"/>
          <a:lstStyle>
            <a:lvl1pPr algn="ctr">
              <a:defRPr sz="6000"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21124D60-6B5C-D64E-89C2-75EB43B0CC69}"/>
              </a:ext>
            </a:extLst>
          </p:cNvPr>
          <p:cNvSpPr>
            <a:spLocks noGrp="1"/>
          </p:cNvSpPr>
          <p:nvPr>
            <p:ph type="body" idx="1"/>
          </p:nvPr>
        </p:nvSpPr>
        <p:spPr>
          <a:xfrm>
            <a:off x="831850" y="4589463"/>
            <a:ext cx="10515600" cy="1500187"/>
          </a:xfrm>
        </p:spPr>
        <p:txBody>
          <a:bodyPr/>
          <a:lstStyle>
            <a:lvl1pPr marL="0" indent="0">
              <a:buNone/>
              <a:defRPr sz="2400" b="0" i="0">
                <a:solidFill>
                  <a:schemeClr val="bg2">
                    <a:lumMod val="25000"/>
                  </a:schemeClr>
                </a:solidFill>
                <a:latin typeface="Solomon Sans Normal"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2396E-9EE8-0644-8AB7-EFC4E14CDA0B}"/>
              </a:ext>
            </a:extLst>
          </p:cNvPr>
          <p:cNvSpPr>
            <a:spLocks noGrp="1"/>
          </p:cNvSpPr>
          <p:nvPr>
            <p:ph type="dt" sz="half" idx="10"/>
          </p:nvPr>
        </p:nvSpPr>
        <p:spPr/>
        <p:txBody>
          <a:bodyPr/>
          <a:lstStyle>
            <a:lvl1pPr>
              <a:defRPr b="0" i="0">
                <a:latin typeface="Solomon Sans Light" panose="02000000000000000000" pitchFamily="2" charset="0"/>
              </a:defRPr>
            </a:lvl1pPr>
          </a:lstStyle>
          <a:p>
            <a:fld id="{5F019CC9-8E28-6A40-B381-14E31103142E}" type="datetimeFigureOut">
              <a:rPr lang="en-US" smtClean="0"/>
              <a:pPr/>
              <a:t>10/31/2023</a:t>
            </a:fld>
            <a:endParaRPr lang="en-US"/>
          </a:p>
        </p:txBody>
      </p:sp>
      <p:sp>
        <p:nvSpPr>
          <p:cNvPr id="5" name="Footer Placeholder 4">
            <a:extLst>
              <a:ext uri="{FF2B5EF4-FFF2-40B4-BE49-F238E27FC236}">
                <a16:creationId xmlns:a16="http://schemas.microsoft.com/office/drawing/2014/main" id="{6F3D65AA-16D5-994F-994D-79453CE76517}"/>
              </a:ext>
            </a:extLst>
          </p:cNvPr>
          <p:cNvSpPr>
            <a:spLocks noGrp="1"/>
          </p:cNvSpPr>
          <p:nvPr>
            <p:ph type="ftr" sz="quarter" idx="11"/>
          </p:nvPr>
        </p:nvSpPr>
        <p:spPr/>
        <p:txBody>
          <a:bodyPr/>
          <a:lstStyle>
            <a:lvl1pPr>
              <a:defRPr b="0" i="0">
                <a:latin typeface="Solomon Sans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D3314CDB-DC32-6944-B200-0F10F86026C6}"/>
              </a:ext>
            </a:extLst>
          </p:cNvPr>
          <p:cNvSpPr>
            <a:spLocks noGrp="1"/>
          </p:cNvSpPr>
          <p:nvPr>
            <p:ph type="sldNum" sz="quarter" idx="12"/>
          </p:nvPr>
        </p:nvSpPr>
        <p:spPr>
          <a:xfrm>
            <a:off x="838200" y="6347777"/>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
        <p:nvSpPr>
          <p:cNvPr id="7" name="Rectangle 6">
            <a:extLst>
              <a:ext uri="{FF2B5EF4-FFF2-40B4-BE49-F238E27FC236}">
                <a16:creationId xmlns:a16="http://schemas.microsoft.com/office/drawing/2014/main" id="{852241B3-789D-4D4C-AB88-91788A2BEB0B}"/>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2910A06-1D62-F547-BCE0-930DC2AB5440}"/>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FBEBFE-E163-AA42-9C77-625E0EE5CFD7}"/>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0" name="Picture 9">
            <a:extLst>
              <a:ext uri="{FF2B5EF4-FFF2-40B4-BE49-F238E27FC236}">
                <a16:creationId xmlns:a16="http://schemas.microsoft.com/office/drawing/2014/main" id="{382D604C-AB1A-FE4A-AAE2-C3292341D358}"/>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Tree>
    <p:extLst>
      <p:ext uri="{BB962C8B-B14F-4D97-AF65-F5344CB8AC3E}">
        <p14:creationId xmlns:p14="http://schemas.microsoft.com/office/powerpoint/2010/main" val="3713242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7EFE3A-2958-8B44-B0BD-C9F3347219D2}"/>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62B2D-76EB-AD4C-A62E-31CD1753D348}"/>
              </a:ext>
            </a:extLst>
          </p:cNvPr>
          <p:cNvSpPr>
            <a:spLocks noGrp="1"/>
          </p:cNvSpPr>
          <p:nvPr>
            <p:ph type="title" hasCustomPrompt="1"/>
          </p:nvPr>
        </p:nvSpPr>
        <p:spPr>
          <a:xfrm>
            <a:off x="838200" y="459423"/>
            <a:ext cx="10515600" cy="1231265"/>
          </a:xfrm>
        </p:spPr>
        <p:txBody>
          <a:bodyPr anchor="b"/>
          <a:lstStyle>
            <a:lvl1pPr>
              <a:defRPr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81738A2-9BEE-6E43-89EE-AC64CA13ED29}"/>
              </a:ext>
            </a:extLst>
          </p:cNvPr>
          <p:cNvSpPr>
            <a:spLocks noGrp="1"/>
          </p:cNvSpPr>
          <p:nvPr>
            <p:ph sz="half" idx="1"/>
          </p:nvPr>
        </p:nvSpPr>
        <p:spPr>
          <a:xfrm>
            <a:off x="838200" y="1825625"/>
            <a:ext cx="5181600" cy="4351338"/>
          </a:xfrm>
        </p:spPr>
        <p:txBody>
          <a:bodyPr/>
          <a:lstStyle>
            <a:lvl1pPr>
              <a:buClr>
                <a:srgbClr val="0D5A73"/>
              </a:buClr>
              <a:defRPr b="0" i="0">
                <a:solidFill>
                  <a:schemeClr val="bg2">
                    <a:lumMod val="25000"/>
                  </a:schemeClr>
                </a:solidFill>
                <a:latin typeface="Solomon Sans Normal" panose="02000000000000000000" pitchFamily="2" charset="0"/>
              </a:defRPr>
            </a:lvl1pPr>
            <a:lvl2pPr>
              <a:buClr>
                <a:srgbClr val="0D5A73"/>
              </a:buClr>
              <a:defRPr b="0" i="0">
                <a:solidFill>
                  <a:schemeClr val="bg2">
                    <a:lumMod val="25000"/>
                  </a:schemeClr>
                </a:solidFill>
                <a:latin typeface="Solomon Sans Normal" panose="02000000000000000000" pitchFamily="2" charset="0"/>
              </a:defRPr>
            </a:lvl2pPr>
            <a:lvl3pPr>
              <a:buClr>
                <a:srgbClr val="0D5A73"/>
              </a:buClr>
              <a:defRPr b="0" i="0">
                <a:solidFill>
                  <a:schemeClr val="bg2">
                    <a:lumMod val="25000"/>
                  </a:schemeClr>
                </a:solidFill>
                <a:latin typeface="Solomon Sans Normal" panose="02000000000000000000" pitchFamily="2" charset="0"/>
              </a:defRPr>
            </a:lvl3pPr>
            <a:lvl4pPr>
              <a:buClr>
                <a:srgbClr val="0D5A73"/>
              </a:buClr>
              <a:defRPr b="0" i="0">
                <a:solidFill>
                  <a:schemeClr val="bg2">
                    <a:lumMod val="25000"/>
                  </a:schemeClr>
                </a:solidFill>
                <a:latin typeface="Solomon Sans Normal" panose="02000000000000000000" pitchFamily="2" charset="0"/>
              </a:defRPr>
            </a:lvl4pPr>
            <a:lvl5pPr>
              <a:buClr>
                <a:srgbClr val="0D5A73"/>
              </a:buClr>
              <a:defRPr b="0" i="0">
                <a:solidFill>
                  <a:schemeClr val="bg2">
                    <a:lumMod val="25000"/>
                  </a:schemeClr>
                </a:solidFill>
                <a:latin typeface="Solomon Sans Norma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9FC23-B58E-1248-950A-F9C53B2ED355}"/>
              </a:ext>
            </a:extLst>
          </p:cNvPr>
          <p:cNvSpPr>
            <a:spLocks noGrp="1"/>
          </p:cNvSpPr>
          <p:nvPr>
            <p:ph sz="half" idx="2"/>
          </p:nvPr>
        </p:nvSpPr>
        <p:spPr>
          <a:xfrm>
            <a:off x="6172200" y="1825625"/>
            <a:ext cx="5181600" cy="4351338"/>
          </a:xfrm>
        </p:spPr>
        <p:txBody>
          <a:bodyPr/>
          <a:lstStyle>
            <a:lvl1pPr>
              <a:buClr>
                <a:srgbClr val="0D5A73"/>
              </a:buClr>
              <a:defRPr b="0" i="0">
                <a:latin typeface="Solomon Sans Normal" panose="02000000000000000000" pitchFamily="2" charset="0"/>
              </a:defRPr>
            </a:lvl1pPr>
            <a:lvl2pPr>
              <a:buClr>
                <a:srgbClr val="0D5A73"/>
              </a:buClr>
              <a:defRPr b="0" i="0">
                <a:latin typeface="Solomon Sans Normal" panose="02000000000000000000" pitchFamily="2" charset="0"/>
              </a:defRPr>
            </a:lvl2pPr>
            <a:lvl3pPr>
              <a:buClr>
                <a:srgbClr val="0D5A73"/>
              </a:buClr>
              <a:defRPr b="0" i="0">
                <a:latin typeface="Solomon Sans Normal" panose="02000000000000000000" pitchFamily="2" charset="0"/>
              </a:defRPr>
            </a:lvl3pPr>
            <a:lvl4pPr>
              <a:buClr>
                <a:srgbClr val="0D5A73"/>
              </a:buClr>
              <a:defRPr b="0" i="0">
                <a:latin typeface="Solomon Sans Normal" panose="02000000000000000000" pitchFamily="2" charset="0"/>
              </a:defRPr>
            </a:lvl4pPr>
            <a:lvl5pPr>
              <a:buClr>
                <a:srgbClr val="0D5A73"/>
              </a:buClr>
              <a:defRPr b="0" i="0">
                <a:latin typeface="Solomon Sans Normal"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4A7D2-CCC7-C149-9850-622B99FC62AF}"/>
              </a:ext>
            </a:extLst>
          </p:cNvPr>
          <p:cNvSpPr>
            <a:spLocks noGrp="1"/>
          </p:cNvSpPr>
          <p:nvPr>
            <p:ph type="dt" sz="half" idx="10"/>
          </p:nvPr>
        </p:nvSpPr>
        <p:spPr/>
        <p:txBody>
          <a:bodyPr/>
          <a:lstStyle>
            <a:lvl1pPr>
              <a:defRPr b="0" i="0">
                <a:latin typeface="Solomon Sans Light" panose="02000000000000000000" pitchFamily="2" charset="0"/>
              </a:defRPr>
            </a:lvl1pPr>
          </a:lstStyle>
          <a:p>
            <a:fld id="{5F019CC9-8E28-6A40-B381-14E31103142E}" type="datetimeFigureOut">
              <a:rPr lang="en-US" smtClean="0"/>
              <a:pPr/>
              <a:t>10/31/2023</a:t>
            </a:fld>
            <a:endParaRPr lang="en-US"/>
          </a:p>
        </p:txBody>
      </p:sp>
      <p:sp>
        <p:nvSpPr>
          <p:cNvPr id="6" name="Footer Placeholder 5">
            <a:extLst>
              <a:ext uri="{FF2B5EF4-FFF2-40B4-BE49-F238E27FC236}">
                <a16:creationId xmlns:a16="http://schemas.microsoft.com/office/drawing/2014/main" id="{F13484AF-10EC-F848-AECD-F4A987125B30}"/>
              </a:ext>
            </a:extLst>
          </p:cNvPr>
          <p:cNvSpPr>
            <a:spLocks noGrp="1"/>
          </p:cNvSpPr>
          <p:nvPr>
            <p:ph type="ftr" sz="quarter" idx="11"/>
          </p:nvPr>
        </p:nvSpPr>
        <p:spPr/>
        <p:txBody>
          <a:bodyPr/>
          <a:lstStyle>
            <a:lvl1pPr>
              <a:defRPr b="0" i="0">
                <a:latin typeface="Solomon Sans Light" panose="02000000000000000000" pitchFamily="2" charset="0"/>
              </a:defRPr>
            </a:lvl1pPr>
          </a:lstStyle>
          <a:p>
            <a:endParaRPr lang="en-US"/>
          </a:p>
        </p:txBody>
      </p:sp>
      <p:sp>
        <p:nvSpPr>
          <p:cNvPr id="7" name="Slide Number Placeholder 6">
            <a:extLst>
              <a:ext uri="{FF2B5EF4-FFF2-40B4-BE49-F238E27FC236}">
                <a16:creationId xmlns:a16="http://schemas.microsoft.com/office/drawing/2014/main" id="{BE8F08E9-0099-E145-A224-177A1BFF5C32}"/>
              </a:ext>
            </a:extLst>
          </p:cNvPr>
          <p:cNvSpPr>
            <a:spLocks noGrp="1"/>
          </p:cNvSpPr>
          <p:nvPr>
            <p:ph type="sldNum" sz="quarter" idx="12"/>
          </p:nvPr>
        </p:nvSpPr>
        <p:spPr>
          <a:xfrm>
            <a:off x="838200" y="6347777"/>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
        <p:nvSpPr>
          <p:cNvPr id="9" name="Rectangle 8">
            <a:extLst>
              <a:ext uri="{FF2B5EF4-FFF2-40B4-BE49-F238E27FC236}">
                <a16:creationId xmlns:a16="http://schemas.microsoft.com/office/drawing/2014/main" id="{17A6E9F1-4005-C14A-A5AB-565C3022719F}"/>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A41B261-3B7F-534D-A583-E7CE934D3EB9}"/>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1" name="Picture 10">
            <a:extLst>
              <a:ext uri="{FF2B5EF4-FFF2-40B4-BE49-F238E27FC236}">
                <a16:creationId xmlns:a16="http://schemas.microsoft.com/office/drawing/2014/main" id="{B98B6FDC-204B-9846-8E98-BF76A5AC410B}"/>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Tree>
    <p:extLst>
      <p:ext uri="{BB962C8B-B14F-4D97-AF65-F5344CB8AC3E}">
        <p14:creationId xmlns:p14="http://schemas.microsoft.com/office/powerpoint/2010/main" val="1200309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B19F6-EB48-994D-ADBE-EC823AF4C7F9}"/>
              </a:ext>
            </a:extLst>
          </p:cNvPr>
          <p:cNvSpPr>
            <a:spLocks noGrp="1"/>
          </p:cNvSpPr>
          <p:nvPr>
            <p:ph type="dt" sz="half" idx="10"/>
          </p:nvPr>
        </p:nvSpPr>
        <p:spPr>
          <a:xfrm>
            <a:off x="821436" y="6356350"/>
            <a:ext cx="2743200" cy="365125"/>
          </a:xfrm>
        </p:spPr>
        <p:txBody>
          <a:bodyPr/>
          <a:lstStyle>
            <a:lvl1pPr>
              <a:defRPr b="0" i="0">
                <a:latin typeface="Solomon Sans Light" panose="02000000000000000000" pitchFamily="2" charset="0"/>
              </a:defRPr>
            </a:lvl1pPr>
          </a:lstStyle>
          <a:p>
            <a:fld id="{5F019CC9-8E28-6A40-B381-14E31103142E}" type="datetimeFigureOut">
              <a:rPr lang="en-US" smtClean="0"/>
              <a:pPr/>
              <a:t>10/31/2023</a:t>
            </a:fld>
            <a:endParaRPr lang="en-US"/>
          </a:p>
        </p:txBody>
      </p:sp>
      <p:sp>
        <p:nvSpPr>
          <p:cNvPr id="3" name="Footer Placeholder 2">
            <a:extLst>
              <a:ext uri="{FF2B5EF4-FFF2-40B4-BE49-F238E27FC236}">
                <a16:creationId xmlns:a16="http://schemas.microsoft.com/office/drawing/2014/main" id="{FE4658F3-799D-CB45-B4EA-FE55D637F202}"/>
              </a:ext>
            </a:extLst>
          </p:cNvPr>
          <p:cNvSpPr>
            <a:spLocks noGrp="1"/>
          </p:cNvSpPr>
          <p:nvPr>
            <p:ph type="ftr" sz="quarter" idx="11"/>
          </p:nvPr>
        </p:nvSpPr>
        <p:spPr/>
        <p:txBody>
          <a:bodyPr/>
          <a:lstStyle>
            <a:lvl1pPr>
              <a:defRPr b="0" i="0">
                <a:latin typeface="Solomon Sans Light" panose="02000000000000000000" pitchFamily="2" charset="0"/>
              </a:defRPr>
            </a:lvl1pPr>
          </a:lstStyle>
          <a:p>
            <a:endParaRPr lang="en-US"/>
          </a:p>
        </p:txBody>
      </p:sp>
      <p:sp>
        <p:nvSpPr>
          <p:cNvPr id="4" name="Slide Number Placeholder 3">
            <a:extLst>
              <a:ext uri="{FF2B5EF4-FFF2-40B4-BE49-F238E27FC236}">
                <a16:creationId xmlns:a16="http://schemas.microsoft.com/office/drawing/2014/main" id="{5DAB3435-4F4B-954C-8813-C1C58160F86A}"/>
              </a:ext>
            </a:extLst>
          </p:cNvPr>
          <p:cNvSpPr>
            <a:spLocks noGrp="1"/>
          </p:cNvSpPr>
          <p:nvPr>
            <p:ph type="sldNum" sz="quarter" idx="12"/>
          </p:nvPr>
        </p:nvSpPr>
        <p:spPr>
          <a:xfrm>
            <a:off x="821436" y="6356350"/>
            <a:ext cx="2743200" cy="365125"/>
          </a:xfrm>
        </p:spPr>
        <p:txBody>
          <a:bodyPr/>
          <a:lstStyle>
            <a:lvl1pPr>
              <a:defRPr b="0" i="0">
                <a:latin typeface="Solomon Sans Light" panose="02000000000000000000" pitchFamily="2" charset="0"/>
              </a:defRPr>
            </a:lvl1pPr>
          </a:lstStyle>
          <a:p>
            <a:fld id="{F39D89CC-4199-4049-8E61-3F5CE418E88C}" type="slidenum">
              <a:rPr lang="en-US" smtClean="0"/>
              <a:pPr/>
              <a:t>‹#›</a:t>
            </a:fld>
            <a:endParaRPr lang="en-US"/>
          </a:p>
        </p:txBody>
      </p:sp>
      <p:sp>
        <p:nvSpPr>
          <p:cNvPr id="5" name="Rectangle 4">
            <a:extLst>
              <a:ext uri="{FF2B5EF4-FFF2-40B4-BE49-F238E27FC236}">
                <a16:creationId xmlns:a16="http://schemas.microsoft.com/office/drawing/2014/main" id="{6E7336FE-379D-744B-921F-C3B8118F4BBB}"/>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C770AE-290F-DA4A-82D6-F6EC29869B57}"/>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F44891E-D27C-2C49-9933-BDF25951E784}"/>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8" name="Picture 7">
            <a:extLst>
              <a:ext uri="{FF2B5EF4-FFF2-40B4-BE49-F238E27FC236}">
                <a16:creationId xmlns:a16="http://schemas.microsoft.com/office/drawing/2014/main" id="{19CC2255-6E31-7F49-9B3B-2C63177C6EEB}"/>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Tree>
    <p:extLst>
      <p:ext uri="{BB962C8B-B14F-4D97-AF65-F5344CB8AC3E}">
        <p14:creationId xmlns:p14="http://schemas.microsoft.com/office/powerpoint/2010/main" val="1564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F82F40-8728-C545-9AD8-B08D918059DC}"/>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ACD0F2-DF28-6F46-AC6F-2D5C37B21064}"/>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F4DF6D-4100-4249-9D0F-DAAE803C1147}"/>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1" name="Picture 10">
            <a:extLst>
              <a:ext uri="{FF2B5EF4-FFF2-40B4-BE49-F238E27FC236}">
                <a16:creationId xmlns:a16="http://schemas.microsoft.com/office/drawing/2014/main" id="{173F40BC-7166-3B4C-AC2A-6117FC30A9B5}"/>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
        <p:nvSpPr>
          <p:cNvPr id="2" name="Title 1">
            <a:extLst>
              <a:ext uri="{FF2B5EF4-FFF2-40B4-BE49-F238E27FC236}">
                <a16:creationId xmlns:a16="http://schemas.microsoft.com/office/drawing/2014/main" id="{CC06C75E-7FC0-FB4D-8AFA-126C0D8C18D4}"/>
              </a:ext>
            </a:extLst>
          </p:cNvPr>
          <p:cNvSpPr>
            <a:spLocks noGrp="1"/>
          </p:cNvSpPr>
          <p:nvPr>
            <p:ph type="title" hasCustomPrompt="1"/>
          </p:nvPr>
        </p:nvSpPr>
        <p:spPr>
          <a:xfrm>
            <a:off x="839788" y="630935"/>
            <a:ext cx="3932237" cy="1426463"/>
          </a:xfrm>
        </p:spPr>
        <p:txBody>
          <a:bodyPr anchor="b"/>
          <a:lstStyle>
            <a:lvl1pPr>
              <a:defRPr sz="3200"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5F58F7-038D-E046-A0F7-83C1ADDFC093}"/>
              </a:ext>
            </a:extLst>
          </p:cNvPr>
          <p:cNvSpPr>
            <a:spLocks noGrp="1"/>
          </p:cNvSpPr>
          <p:nvPr>
            <p:ph idx="1"/>
          </p:nvPr>
        </p:nvSpPr>
        <p:spPr>
          <a:xfrm>
            <a:off x="5183188" y="987425"/>
            <a:ext cx="6172200" cy="4873625"/>
          </a:xfrm>
        </p:spPr>
        <p:txBody>
          <a:bodyPr/>
          <a:lstStyle>
            <a:lvl1pPr>
              <a:buClr>
                <a:srgbClr val="0D5A73"/>
              </a:buClr>
              <a:defRPr sz="3200" b="0" i="0">
                <a:solidFill>
                  <a:schemeClr val="bg2">
                    <a:lumMod val="25000"/>
                  </a:schemeClr>
                </a:solidFill>
                <a:latin typeface="Solomon Sans Normal" panose="02000000000000000000" pitchFamily="2" charset="0"/>
              </a:defRPr>
            </a:lvl1pPr>
            <a:lvl2pPr>
              <a:buClr>
                <a:srgbClr val="0D5A73"/>
              </a:buClr>
              <a:defRPr sz="2800" b="0" i="0">
                <a:solidFill>
                  <a:schemeClr val="bg2">
                    <a:lumMod val="25000"/>
                  </a:schemeClr>
                </a:solidFill>
                <a:latin typeface="Solomon Sans Normal" panose="02000000000000000000" pitchFamily="2" charset="0"/>
              </a:defRPr>
            </a:lvl2pPr>
            <a:lvl3pPr>
              <a:buClr>
                <a:srgbClr val="0D5A73"/>
              </a:buClr>
              <a:defRPr sz="2400" b="0" i="0">
                <a:solidFill>
                  <a:schemeClr val="bg2">
                    <a:lumMod val="25000"/>
                  </a:schemeClr>
                </a:solidFill>
                <a:latin typeface="Solomon Sans Normal" panose="02000000000000000000" pitchFamily="2" charset="0"/>
              </a:defRPr>
            </a:lvl3pPr>
            <a:lvl4pPr>
              <a:buClr>
                <a:srgbClr val="0D5A73"/>
              </a:buClr>
              <a:defRPr sz="2000" b="0" i="0">
                <a:solidFill>
                  <a:schemeClr val="bg2">
                    <a:lumMod val="25000"/>
                  </a:schemeClr>
                </a:solidFill>
                <a:latin typeface="Solomon Sans Normal" panose="02000000000000000000" pitchFamily="2" charset="0"/>
              </a:defRPr>
            </a:lvl4pPr>
            <a:lvl5pPr>
              <a:buClr>
                <a:srgbClr val="0D5A73"/>
              </a:buClr>
              <a:defRPr sz="2000" b="0" i="0">
                <a:solidFill>
                  <a:schemeClr val="bg2">
                    <a:lumMod val="25000"/>
                  </a:schemeClr>
                </a:solidFill>
                <a:latin typeface="Solomon Sans Normal"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F79568-7042-0640-8D60-E79302F66F3D}"/>
              </a:ext>
            </a:extLst>
          </p:cNvPr>
          <p:cNvSpPr>
            <a:spLocks noGrp="1"/>
          </p:cNvSpPr>
          <p:nvPr>
            <p:ph type="body" sz="half" idx="2"/>
          </p:nvPr>
        </p:nvSpPr>
        <p:spPr>
          <a:xfrm>
            <a:off x="839788" y="2057400"/>
            <a:ext cx="3932237" cy="3811588"/>
          </a:xfrm>
        </p:spPr>
        <p:txBody>
          <a:bodyPr/>
          <a:lstStyle>
            <a:lvl1pPr marL="0" indent="0">
              <a:buNone/>
              <a:defRPr sz="1600" b="0" i="0">
                <a:solidFill>
                  <a:schemeClr val="bg2">
                    <a:lumMod val="25000"/>
                  </a:schemeClr>
                </a:solidFill>
                <a:latin typeface="Solomon Sans Normal"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9A35A-4BC0-E44C-A298-AB60016C982F}"/>
              </a:ext>
            </a:extLst>
          </p:cNvPr>
          <p:cNvSpPr>
            <a:spLocks noGrp="1"/>
          </p:cNvSpPr>
          <p:nvPr>
            <p:ph type="dt" sz="half" idx="10"/>
          </p:nvPr>
        </p:nvSpPr>
        <p:spPr/>
        <p:txBody>
          <a:bodyPr/>
          <a:lstStyle>
            <a:lvl1pPr>
              <a:defRPr b="0" i="0">
                <a:solidFill>
                  <a:schemeClr val="bg2">
                    <a:lumMod val="25000"/>
                  </a:schemeClr>
                </a:solidFill>
                <a:latin typeface="Solomon Sans Light" panose="02000000000000000000" pitchFamily="2" charset="0"/>
              </a:defRPr>
            </a:lvl1pPr>
          </a:lstStyle>
          <a:p>
            <a:fld id="{5F019CC9-8E28-6A40-B381-14E31103142E}" type="datetimeFigureOut">
              <a:rPr lang="en-US" smtClean="0"/>
              <a:pPr/>
              <a:t>10/31/2023</a:t>
            </a:fld>
            <a:endParaRPr lang="en-US"/>
          </a:p>
        </p:txBody>
      </p:sp>
      <p:sp>
        <p:nvSpPr>
          <p:cNvPr id="6" name="Footer Placeholder 5">
            <a:extLst>
              <a:ext uri="{FF2B5EF4-FFF2-40B4-BE49-F238E27FC236}">
                <a16:creationId xmlns:a16="http://schemas.microsoft.com/office/drawing/2014/main" id="{FABDE0C4-F79D-D94D-85A5-0B02EDE45293}"/>
              </a:ext>
            </a:extLst>
          </p:cNvPr>
          <p:cNvSpPr>
            <a:spLocks noGrp="1"/>
          </p:cNvSpPr>
          <p:nvPr>
            <p:ph type="ftr" sz="quarter" idx="11"/>
          </p:nvPr>
        </p:nvSpPr>
        <p:spPr/>
        <p:txBody>
          <a:bodyPr/>
          <a:lstStyle>
            <a:lvl1pPr>
              <a:defRPr b="0" i="0">
                <a:solidFill>
                  <a:schemeClr val="bg2">
                    <a:lumMod val="25000"/>
                  </a:schemeClr>
                </a:solidFill>
                <a:latin typeface="Solomon Sans Light" panose="02000000000000000000" pitchFamily="2" charset="0"/>
              </a:defRPr>
            </a:lvl1pPr>
          </a:lstStyle>
          <a:p>
            <a:endParaRPr lang="en-US"/>
          </a:p>
        </p:txBody>
      </p:sp>
      <p:sp>
        <p:nvSpPr>
          <p:cNvPr id="7" name="Slide Number Placeholder 6">
            <a:extLst>
              <a:ext uri="{FF2B5EF4-FFF2-40B4-BE49-F238E27FC236}">
                <a16:creationId xmlns:a16="http://schemas.microsoft.com/office/drawing/2014/main" id="{BA0501FF-3CA6-E045-81BC-9A8CF2FF7ECB}"/>
              </a:ext>
            </a:extLst>
          </p:cNvPr>
          <p:cNvSpPr>
            <a:spLocks noGrp="1"/>
          </p:cNvSpPr>
          <p:nvPr>
            <p:ph type="sldNum" sz="quarter" idx="12"/>
          </p:nvPr>
        </p:nvSpPr>
        <p:spPr>
          <a:xfrm>
            <a:off x="838200" y="6398577"/>
            <a:ext cx="2743200" cy="365125"/>
          </a:xfrm>
        </p:spPr>
        <p:txBody>
          <a:bodyPr/>
          <a:lstStyle>
            <a:lvl1pPr>
              <a:defRPr b="0" i="0">
                <a:solidFill>
                  <a:schemeClr val="bg2">
                    <a:lumMod val="25000"/>
                  </a:schemeClr>
                </a:solidFill>
                <a:latin typeface="Solomon Sans Light" panose="02000000000000000000" pitchFamily="2" charset="0"/>
              </a:defRPr>
            </a:lvl1pPr>
          </a:lstStyle>
          <a:p>
            <a:fld id="{F39D89CC-4199-4049-8E61-3F5CE418E88C}" type="slidenum">
              <a:rPr lang="en-US" smtClean="0"/>
              <a:pPr/>
              <a:t>‹#›</a:t>
            </a:fld>
            <a:endParaRPr lang="en-US"/>
          </a:p>
        </p:txBody>
      </p:sp>
    </p:spTree>
    <p:extLst>
      <p:ext uri="{BB962C8B-B14F-4D97-AF65-F5344CB8AC3E}">
        <p14:creationId xmlns:p14="http://schemas.microsoft.com/office/powerpoint/2010/main" val="1884343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AD306F-43AA-D144-B4D2-D87AA2FA1A1B}"/>
              </a:ext>
            </a:extLst>
          </p:cNvPr>
          <p:cNvSpPr/>
          <p:nvPr userDrawn="1"/>
        </p:nvSpPr>
        <p:spPr>
          <a:xfrm>
            <a:off x="0" y="0"/>
            <a:ext cx="12192000" cy="3355848"/>
          </a:xfrm>
          <a:prstGeom prst="rect">
            <a:avLst/>
          </a:prstGeom>
          <a:gradFill flip="none" rotWithShape="1">
            <a:gsLst>
              <a:gs pos="0">
                <a:srgbClr val="9DD5D6"/>
              </a:gs>
              <a:gs pos="84000">
                <a:schemeClr val="bg1">
                  <a:alpha val="0"/>
                </a:schemeClr>
              </a:gs>
              <a:gs pos="99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EE0FF8-67B0-DE4E-88E3-041E3B3443F0}"/>
              </a:ext>
            </a:extLst>
          </p:cNvPr>
          <p:cNvSpPr/>
          <p:nvPr userDrawn="1"/>
        </p:nvSpPr>
        <p:spPr>
          <a:xfrm>
            <a:off x="0" y="0"/>
            <a:ext cx="12192000" cy="459423"/>
          </a:xfrm>
          <a:prstGeom prst="rect">
            <a:avLst/>
          </a:prstGeom>
          <a:solidFill>
            <a:srgbClr val="0D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E268F99-0CC8-5040-B523-90EACF9D53A2}"/>
              </a:ext>
            </a:extLst>
          </p:cNvPr>
          <p:cNvPicPr>
            <a:picLocks noChangeAspect="1"/>
          </p:cNvPicPr>
          <p:nvPr userDrawn="1"/>
        </p:nvPicPr>
        <p:blipFill>
          <a:blip r:embed="rId2"/>
          <a:stretch>
            <a:fillRect/>
          </a:stretch>
        </p:blipFill>
        <p:spPr>
          <a:xfrm>
            <a:off x="11353800" y="243268"/>
            <a:ext cx="550556" cy="966724"/>
          </a:xfrm>
          <a:prstGeom prst="rect">
            <a:avLst/>
          </a:prstGeom>
        </p:spPr>
      </p:pic>
      <p:pic>
        <p:nvPicPr>
          <p:cNvPr id="11" name="Picture 10">
            <a:extLst>
              <a:ext uri="{FF2B5EF4-FFF2-40B4-BE49-F238E27FC236}">
                <a16:creationId xmlns:a16="http://schemas.microsoft.com/office/drawing/2014/main" id="{58918B91-9A00-494E-A44F-F078C02693A6}"/>
              </a:ext>
            </a:extLst>
          </p:cNvPr>
          <p:cNvPicPr>
            <a:picLocks noChangeAspect="1"/>
          </p:cNvPicPr>
          <p:nvPr userDrawn="1"/>
        </p:nvPicPr>
        <p:blipFill rotWithShape="1">
          <a:blip r:embed="rId3"/>
          <a:srcRect l="1" r="-433" b="37478"/>
          <a:stretch/>
        </p:blipFill>
        <p:spPr>
          <a:xfrm>
            <a:off x="8882932" y="6311900"/>
            <a:ext cx="2746146" cy="218440"/>
          </a:xfrm>
          <a:prstGeom prst="rect">
            <a:avLst/>
          </a:prstGeom>
        </p:spPr>
      </p:pic>
      <p:sp>
        <p:nvSpPr>
          <p:cNvPr id="2" name="Title 1">
            <a:extLst>
              <a:ext uri="{FF2B5EF4-FFF2-40B4-BE49-F238E27FC236}">
                <a16:creationId xmlns:a16="http://schemas.microsoft.com/office/drawing/2014/main" id="{E50C36E2-7FED-8743-92B0-D0B03C6EA6D1}"/>
              </a:ext>
            </a:extLst>
          </p:cNvPr>
          <p:cNvSpPr>
            <a:spLocks noGrp="1"/>
          </p:cNvSpPr>
          <p:nvPr>
            <p:ph type="title" hasCustomPrompt="1"/>
          </p:nvPr>
        </p:nvSpPr>
        <p:spPr>
          <a:xfrm>
            <a:off x="839788" y="594360"/>
            <a:ext cx="3932237" cy="1463040"/>
          </a:xfrm>
        </p:spPr>
        <p:txBody>
          <a:bodyPr anchor="b"/>
          <a:lstStyle>
            <a:lvl1pPr>
              <a:defRPr sz="3200" b="1" i="0">
                <a:solidFill>
                  <a:schemeClr val="bg2">
                    <a:lumMod val="25000"/>
                  </a:schemeClr>
                </a:solidFill>
                <a:latin typeface="Solomon Sans SemiBold" panose="02000000000000000000"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795CD3F3-0EF6-DB40-A1DA-B4C47157D5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A05DC9-DF1E-7241-812A-CB50B2A89245}"/>
              </a:ext>
            </a:extLst>
          </p:cNvPr>
          <p:cNvSpPr>
            <a:spLocks noGrp="1"/>
          </p:cNvSpPr>
          <p:nvPr>
            <p:ph type="body" sz="half" idx="2"/>
          </p:nvPr>
        </p:nvSpPr>
        <p:spPr>
          <a:xfrm>
            <a:off x="839788" y="2057400"/>
            <a:ext cx="3932237" cy="3811588"/>
          </a:xfrm>
        </p:spPr>
        <p:txBody>
          <a:bodyPr/>
          <a:lstStyle>
            <a:lvl1pPr marL="0" indent="0">
              <a:buNone/>
              <a:defRPr sz="1600" b="0" i="0">
                <a:solidFill>
                  <a:schemeClr val="bg2">
                    <a:lumMod val="25000"/>
                  </a:schemeClr>
                </a:solidFill>
                <a:latin typeface="Solomon Sans Normal"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CA98B-D086-0947-9919-9E6D7B35589D}"/>
              </a:ext>
            </a:extLst>
          </p:cNvPr>
          <p:cNvSpPr>
            <a:spLocks noGrp="1"/>
          </p:cNvSpPr>
          <p:nvPr>
            <p:ph type="dt" sz="half" idx="10"/>
          </p:nvPr>
        </p:nvSpPr>
        <p:spPr/>
        <p:txBody>
          <a:bodyPr/>
          <a:lstStyle>
            <a:lvl1pPr>
              <a:defRPr b="0" i="0">
                <a:solidFill>
                  <a:schemeClr val="bg2">
                    <a:lumMod val="25000"/>
                  </a:schemeClr>
                </a:solidFill>
                <a:latin typeface="Solomon Sans Light" panose="02000000000000000000" pitchFamily="2" charset="0"/>
              </a:defRPr>
            </a:lvl1pPr>
          </a:lstStyle>
          <a:p>
            <a:fld id="{5F019CC9-8E28-6A40-B381-14E31103142E}" type="datetimeFigureOut">
              <a:rPr lang="en-US" smtClean="0"/>
              <a:pPr/>
              <a:t>10/31/2023</a:t>
            </a:fld>
            <a:endParaRPr lang="en-US"/>
          </a:p>
        </p:txBody>
      </p:sp>
      <p:sp>
        <p:nvSpPr>
          <p:cNvPr id="6" name="Footer Placeholder 5">
            <a:extLst>
              <a:ext uri="{FF2B5EF4-FFF2-40B4-BE49-F238E27FC236}">
                <a16:creationId xmlns:a16="http://schemas.microsoft.com/office/drawing/2014/main" id="{2831639F-A065-894F-8B9F-CB418AE2829D}"/>
              </a:ext>
            </a:extLst>
          </p:cNvPr>
          <p:cNvSpPr>
            <a:spLocks noGrp="1"/>
          </p:cNvSpPr>
          <p:nvPr>
            <p:ph type="ftr" sz="quarter" idx="11"/>
          </p:nvPr>
        </p:nvSpPr>
        <p:spPr/>
        <p:txBody>
          <a:bodyPr/>
          <a:lstStyle>
            <a:lvl1pPr>
              <a:defRPr b="0" i="0">
                <a:solidFill>
                  <a:schemeClr val="bg2">
                    <a:lumMod val="25000"/>
                  </a:schemeClr>
                </a:solidFill>
                <a:latin typeface="Solomon Sans Light" panose="02000000000000000000" pitchFamily="2" charset="0"/>
              </a:defRPr>
            </a:lvl1pPr>
          </a:lstStyle>
          <a:p>
            <a:endParaRPr lang="en-US"/>
          </a:p>
        </p:txBody>
      </p:sp>
      <p:sp>
        <p:nvSpPr>
          <p:cNvPr id="7" name="Slide Number Placeholder 6">
            <a:extLst>
              <a:ext uri="{FF2B5EF4-FFF2-40B4-BE49-F238E27FC236}">
                <a16:creationId xmlns:a16="http://schemas.microsoft.com/office/drawing/2014/main" id="{F7D4188B-E032-B146-A4B7-2AB95E8C5B0F}"/>
              </a:ext>
            </a:extLst>
          </p:cNvPr>
          <p:cNvSpPr>
            <a:spLocks noGrp="1"/>
          </p:cNvSpPr>
          <p:nvPr>
            <p:ph type="sldNum" sz="quarter" idx="12"/>
          </p:nvPr>
        </p:nvSpPr>
        <p:spPr>
          <a:xfrm>
            <a:off x="838200" y="6369876"/>
            <a:ext cx="2743200" cy="365125"/>
          </a:xfrm>
        </p:spPr>
        <p:txBody>
          <a:bodyPr/>
          <a:lstStyle>
            <a:lvl1pPr>
              <a:defRPr b="0" i="0">
                <a:solidFill>
                  <a:schemeClr val="bg2">
                    <a:lumMod val="25000"/>
                  </a:schemeClr>
                </a:solidFill>
                <a:latin typeface="Solomon Sans Light" panose="02000000000000000000" pitchFamily="2" charset="0"/>
              </a:defRPr>
            </a:lvl1pPr>
          </a:lstStyle>
          <a:p>
            <a:fld id="{F39D89CC-4199-4049-8E61-3F5CE418E88C}" type="slidenum">
              <a:rPr lang="en-US" smtClean="0"/>
              <a:pPr/>
              <a:t>‹#›</a:t>
            </a:fld>
            <a:endParaRPr lang="en-US"/>
          </a:p>
        </p:txBody>
      </p:sp>
    </p:spTree>
    <p:extLst>
      <p:ext uri="{BB962C8B-B14F-4D97-AF65-F5344CB8AC3E}">
        <p14:creationId xmlns:p14="http://schemas.microsoft.com/office/powerpoint/2010/main" val="185715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A2C1D-7BD9-8049-A24B-3127E3564A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9D747-FCB1-BB4C-B6B8-DC6F0A2AD3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51B3B5-65E2-BF4C-A01E-7EA0E8575372}"/>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5" name="Footer Placeholder 4">
            <a:extLst>
              <a:ext uri="{FF2B5EF4-FFF2-40B4-BE49-F238E27FC236}">
                <a16:creationId xmlns:a16="http://schemas.microsoft.com/office/drawing/2014/main" id="{324BF848-A396-4447-9C67-0ADDE989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533EF3-0A4C-5448-853A-AF92D3655391}"/>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2317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732E-874D-314D-9E3F-129E2C3C28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039AA-473B-5B4B-9689-79BF7B279FB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F51EB-0082-E84D-BF39-52EB4D96A30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9DE1C-F0CA-9047-BADB-EEE24BFBA6A6}"/>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6" name="Footer Placeholder 5">
            <a:extLst>
              <a:ext uri="{FF2B5EF4-FFF2-40B4-BE49-F238E27FC236}">
                <a16:creationId xmlns:a16="http://schemas.microsoft.com/office/drawing/2014/main" id="{D149DEE1-FBBC-9247-A73D-AB0777A08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1471C7-9D6B-BF48-A4AA-2E17C082AEA8}"/>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247310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FE5-F68B-0541-B6C6-6BF6CFF2360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31B2167-8446-1049-8666-1DED9BFC7E0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9076FB-8E46-C74A-8877-4589184A04B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2E620-6D50-454B-A1A4-8C119467DE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8A68BD-C82B-CF40-AEC6-7A4EB5039D7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C98283-24D6-8F49-A327-AE02A7E68E4D}"/>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8" name="Footer Placeholder 7">
            <a:extLst>
              <a:ext uri="{FF2B5EF4-FFF2-40B4-BE49-F238E27FC236}">
                <a16:creationId xmlns:a16="http://schemas.microsoft.com/office/drawing/2014/main" id="{A9A95906-EDF8-BF48-AECC-F66B272BF6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DB5D051-220F-FF43-B4F3-C896001648A3}"/>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42675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93D6-A7D1-0742-ADC6-139B0B26A2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4A18B9-8851-E047-9C2E-18595C9566E8}"/>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4" name="Footer Placeholder 3">
            <a:extLst>
              <a:ext uri="{FF2B5EF4-FFF2-40B4-BE49-F238E27FC236}">
                <a16:creationId xmlns:a16="http://schemas.microsoft.com/office/drawing/2014/main" id="{1DD595A8-2C30-604A-AB46-91B8A18B40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0F6E53-A99E-3846-8C4B-38171FBF8C20}"/>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399260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2283E-5819-514A-8637-FB88F3EC918B}"/>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3" name="Footer Placeholder 2">
            <a:extLst>
              <a:ext uri="{FF2B5EF4-FFF2-40B4-BE49-F238E27FC236}">
                <a16:creationId xmlns:a16="http://schemas.microsoft.com/office/drawing/2014/main" id="{320B74AB-0E61-E24B-A57D-DE0315AA17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07A548-0BBA-8641-ACC5-4DFB08CD91FC}"/>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181601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6E06-3D5A-1842-AEAA-C122686DCA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DC2D7-8962-5F42-98AD-419C7FBB44E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38B21-AE2E-1B40-8471-508DFDFE55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566C3-2FBF-014C-928C-C02863371570}"/>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6" name="Footer Placeholder 5">
            <a:extLst>
              <a:ext uri="{FF2B5EF4-FFF2-40B4-BE49-F238E27FC236}">
                <a16:creationId xmlns:a16="http://schemas.microsoft.com/office/drawing/2014/main" id="{CD9A94F5-E199-5747-9AC9-A3EC606E2C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F16949-2623-6F40-AED8-2612C08F087A}"/>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223097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AC0F-E8E8-6A47-813F-C9B04699A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274BC-B7C3-034E-B1D2-E6F63C1BF17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329C3-4650-FE47-9236-5B197F6F7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0D671-511F-124E-AAF3-943EE481A04B}"/>
              </a:ext>
            </a:extLst>
          </p:cNvPr>
          <p:cNvSpPr>
            <a:spLocks noGrp="1"/>
          </p:cNvSpPr>
          <p:nvPr>
            <p:ph type="dt" sz="half" idx="10"/>
          </p:nvPr>
        </p:nvSpPr>
        <p:spPr>
          <a:xfrm>
            <a:off x="838200" y="6356350"/>
            <a:ext cx="2743200" cy="365125"/>
          </a:xfrm>
          <a:prstGeom prst="rect">
            <a:avLst/>
          </a:prstGeom>
        </p:spPr>
        <p:txBody>
          <a:bodyPr/>
          <a:lstStyle/>
          <a:p>
            <a:fld id="{14E1C44A-4306-714F-BB14-A3166D7C12D0}" type="datetimeFigureOut">
              <a:rPr lang="en-US" smtClean="0"/>
              <a:t>10/31/2023</a:t>
            </a:fld>
            <a:endParaRPr lang="en-US"/>
          </a:p>
        </p:txBody>
      </p:sp>
      <p:sp>
        <p:nvSpPr>
          <p:cNvPr id="6" name="Footer Placeholder 5">
            <a:extLst>
              <a:ext uri="{FF2B5EF4-FFF2-40B4-BE49-F238E27FC236}">
                <a16:creationId xmlns:a16="http://schemas.microsoft.com/office/drawing/2014/main" id="{17C3DEA9-69FA-DF4F-A1E4-75A0AA07DF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68BB2-6714-7A46-B422-396D718DA5A1}"/>
              </a:ext>
            </a:extLst>
          </p:cNvPr>
          <p:cNvSpPr>
            <a:spLocks noGrp="1"/>
          </p:cNvSpPr>
          <p:nvPr>
            <p:ph type="sldNum" sz="quarter" idx="12"/>
          </p:nvPr>
        </p:nvSpPr>
        <p:spPr>
          <a:xfrm>
            <a:off x="8610600" y="6356350"/>
            <a:ext cx="2743200" cy="365125"/>
          </a:xfrm>
          <a:prstGeom prst="rect">
            <a:avLst/>
          </a:prstGeom>
        </p:spPr>
        <p:txBody>
          <a:bodyPr/>
          <a:lstStyle/>
          <a:p>
            <a:fld id="{B4FF78BF-85DA-6B47-AA9D-4204AE31738F}" type="slidenum">
              <a:rPr lang="en-US" smtClean="0"/>
              <a:t>‹#›</a:t>
            </a:fld>
            <a:endParaRPr lang="en-US"/>
          </a:p>
        </p:txBody>
      </p:sp>
    </p:spTree>
    <p:extLst>
      <p:ext uri="{BB962C8B-B14F-4D97-AF65-F5344CB8AC3E}">
        <p14:creationId xmlns:p14="http://schemas.microsoft.com/office/powerpoint/2010/main" val="369102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9B99C4-60F1-0F46-A87F-A388C3263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6C3CD3-9358-8146-8EEE-D606FFF269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358E0-BB5E-5940-ACD5-BF220245E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1C44A-4306-714F-BB14-A3166D7C12D0}" type="datetimeFigureOut">
              <a:rPr lang="en-US" smtClean="0"/>
              <a:t>10/31/2023</a:t>
            </a:fld>
            <a:endParaRPr lang="en-US"/>
          </a:p>
        </p:txBody>
      </p:sp>
      <p:sp>
        <p:nvSpPr>
          <p:cNvPr id="5" name="Footer Placeholder 4">
            <a:extLst>
              <a:ext uri="{FF2B5EF4-FFF2-40B4-BE49-F238E27FC236}">
                <a16:creationId xmlns:a16="http://schemas.microsoft.com/office/drawing/2014/main" id="{9022C06F-ABB9-CD4E-82F1-9A98725EE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46151-1EC7-0542-BABD-A2A44EF49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F78BF-85DA-6B47-AA9D-4204AE31738F}" type="slidenum">
              <a:rPr lang="en-US" smtClean="0"/>
              <a:t>‹#›</a:t>
            </a:fld>
            <a:endParaRPr lang="en-US"/>
          </a:p>
        </p:txBody>
      </p:sp>
    </p:spTree>
    <p:extLst>
      <p:ext uri="{BB962C8B-B14F-4D97-AF65-F5344CB8AC3E}">
        <p14:creationId xmlns:p14="http://schemas.microsoft.com/office/powerpoint/2010/main" val="572526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C3A940-E2D1-1046-BABA-506AC14A0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8D8DF-FB9F-A74A-8DE1-4E5225CA7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2AB46-75A2-A64A-A3BD-F4B4D96DF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3007F-1B0E-FD44-9C57-2290C9AA5176}" type="datetimeFigureOut">
              <a:rPr lang="en-US" smtClean="0"/>
              <a:t>10/31/2023</a:t>
            </a:fld>
            <a:endParaRPr lang="en-US"/>
          </a:p>
        </p:txBody>
      </p:sp>
      <p:sp>
        <p:nvSpPr>
          <p:cNvPr id="5" name="Footer Placeholder 4">
            <a:extLst>
              <a:ext uri="{FF2B5EF4-FFF2-40B4-BE49-F238E27FC236}">
                <a16:creationId xmlns:a16="http://schemas.microsoft.com/office/drawing/2014/main" id="{0180A1C3-D191-8E4C-A039-64EB56F68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D4FC88-DA04-2A44-B7CE-45C1D6D7CB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D552B-719D-DB4A-8C88-AA448151F8EA}" type="slidenum">
              <a:rPr lang="en-US" smtClean="0"/>
              <a:t>‹#›</a:t>
            </a:fld>
            <a:endParaRPr lang="en-US"/>
          </a:p>
        </p:txBody>
      </p:sp>
    </p:spTree>
    <p:extLst>
      <p:ext uri="{BB962C8B-B14F-4D97-AF65-F5344CB8AC3E}">
        <p14:creationId xmlns:p14="http://schemas.microsoft.com/office/powerpoint/2010/main" val="2837477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725B92-2EEC-E544-AC69-691B5D189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BB917-9E8B-F94F-BDF9-B15B195EE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C0E98-C574-7D43-B7B2-8BE936E34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19CC9-8E28-6A40-B381-14E31103142E}" type="datetimeFigureOut">
              <a:rPr lang="en-US" smtClean="0"/>
              <a:t>10/31/2023</a:t>
            </a:fld>
            <a:endParaRPr lang="en-US"/>
          </a:p>
        </p:txBody>
      </p:sp>
      <p:sp>
        <p:nvSpPr>
          <p:cNvPr id="5" name="Footer Placeholder 4">
            <a:extLst>
              <a:ext uri="{FF2B5EF4-FFF2-40B4-BE49-F238E27FC236}">
                <a16:creationId xmlns:a16="http://schemas.microsoft.com/office/drawing/2014/main" id="{37F00989-CABD-1E47-84DE-FE0603BF58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8EFE80-F642-7A41-A4CE-1C5A48127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D89CC-4199-4049-8E61-3F5CE418E88C}" type="slidenum">
              <a:rPr lang="en-US" smtClean="0"/>
              <a:t>‹#›</a:t>
            </a:fld>
            <a:endParaRPr lang="en-US"/>
          </a:p>
        </p:txBody>
      </p:sp>
    </p:spTree>
    <p:extLst>
      <p:ext uri="{BB962C8B-B14F-4D97-AF65-F5344CB8AC3E}">
        <p14:creationId xmlns:p14="http://schemas.microsoft.com/office/powerpoint/2010/main" val="7714900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hyperlink" Target="disabilityrightsnj.org"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commons.wikimedia.org/wiki/File:YouTube_full-color_icon_(2017).svg" TargetMode="External"/><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hyperlink" Target="https://commons.wikimedia.org/wiki/File:LinkedIn_logo_initials.png"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15.png"/><Relationship Id="rId9" Type="http://schemas.openxmlformats.org/officeDocument/2006/relationships/hyperlink" Target="https://en.wikipedia.org/wiki/File:Instagram_logo_2016.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0F9A6D-3CF5-B14F-BFA4-3693644A03D0}"/>
              </a:ext>
            </a:extLst>
          </p:cNvPr>
          <p:cNvPicPr>
            <a:picLocks noChangeAspect="1"/>
          </p:cNvPicPr>
          <p:nvPr/>
        </p:nvPicPr>
        <p:blipFill rotWithShape="1">
          <a:blip r:embed="rId3"/>
          <a:srcRect l="6383" t="17884" r="-1735" b="19627"/>
          <a:stretch/>
        </p:blipFill>
        <p:spPr>
          <a:xfrm>
            <a:off x="-1532362" y="0"/>
            <a:ext cx="8133460" cy="6858000"/>
          </a:xfrm>
          <a:prstGeom prst="rect">
            <a:avLst/>
          </a:prstGeom>
        </p:spPr>
      </p:pic>
      <p:sp>
        <p:nvSpPr>
          <p:cNvPr id="2" name="Title 1">
            <a:extLst>
              <a:ext uri="{FF2B5EF4-FFF2-40B4-BE49-F238E27FC236}">
                <a16:creationId xmlns:a16="http://schemas.microsoft.com/office/drawing/2014/main" id="{F0C67263-A5B0-4E45-9A51-FB61C21F5534}"/>
              </a:ext>
            </a:extLst>
          </p:cNvPr>
          <p:cNvSpPr>
            <a:spLocks noGrp="1"/>
          </p:cNvSpPr>
          <p:nvPr>
            <p:ph type="ctrTitle"/>
          </p:nvPr>
        </p:nvSpPr>
        <p:spPr>
          <a:xfrm>
            <a:off x="6448425" y="1948251"/>
            <a:ext cx="5413026" cy="2071299"/>
          </a:xfrm>
          <a:prstGeom prst="rect">
            <a:avLst/>
          </a:prstGeom>
        </p:spPr>
        <p:txBody>
          <a:bodyPr>
            <a:normAutofit fontScale="90000"/>
          </a:bodyPr>
          <a:lstStyle/>
          <a:p>
            <a:pPr algn="l"/>
            <a:r>
              <a:rPr lang="en-US" sz="5300" b="1">
                <a:solidFill>
                  <a:schemeClr val="bg2">
                    <a:lumMod val="25000"/>
                  </a:schemeClr>
                </a:solidFill>
                <a:latin typeface="Solomon Sans SemiBold"/>
              </a:rPr>
              <a:t>Person First:</a:t>
            </a:r>
            <a:br>
              <a:rPr lang="en-US" sz="5300" b="1">
                <a:latin typeface="Solomon Sans SemiBold" panose="02000000000000000000" pitchFamily="2" charset="0"/>
              </a:rPr>
            </a:br>
            <a:r>
              <a:rPr lang="en-US" sz="3100" b="1">
                <a:solidFill>
                  <a:schemeClr val="bg2">
                    <a:lumMod val="25000"/>
                  </a:schemeClr>
                </a:solidFill>
                <a:latin typeface="Solomon Sans SemiBold"/>
              </a:rPr>
              <a:t>An Investigation and Legal Analysis of People with Intellectual and Developmental Disabilities in New Jersey Nursing Homes</a:t>
            </a:r>
            <a:br>
              <a:rPr lang="en-US" sz="3600" b="1">
                <a:latin typeface="Solomon Sans SemiBold" panose="02000000000000000000" pitchFamily="2" charset="0"/>
              </a:rPr>
            </a:br>
            <a:br>
              <a:rPr lang="en-US" sz="3600" b="1">
                <a:latin typeface="Solomon Sans SemiBold" panose="02000000000000000000" pitchFamily="2" charset="0"/>
              </a:rPr>
            </a:br>
            <a:r>
              <a:rPr lang="en-US" sz="2700" b="1">
                <a:solidFill>
                  <a:schemeClr val="bg2">
                    <a:lumMod val="25000"/>
                  </a:schemeClr>
                </a:solidFill>
                <a:latin typeface="Solomon Sans SemiBold"/>
              </a:rPr>
              <a:t>Webinar Series 4: October 31, 2023</a:t>
            </a:r>
            <a:r>
              <a:rPr lang="en-US" sz="2700">
                <a:solidFill>
                  <a:schemeClr val="bg2">
                    <a:lumMod val="25000"/>
                  </a:schemeClr>
                </a:solidFill>
                <a:latin typeface="Solomon Sans SemiBold"/>
              </a:rPr>
              <a:t> </a:t>
            </a:r>
            <a:endParaRPr lang="en-US" sz="2700">
              <a:solidFill>
                <a:schemeClr val="bg2">
                  <a:lumMod val="25000"/>
                </a:schemeClr>
              </a:solidFill>
              <a:latin typeface="Solomon Sans SemiBold" panose="02000000000000000000" pitchFamily="2" charset="0"/>
            </a:endParaRPr>
          </a:p>
        </p:txBody>
      </p:sp>
      <p:sp>
        <p:nvSpPr>
          <p:cNvPr id="12" name="Rectangle 11">
            <a:extLst>
              <a:ext uri="{FF2B5EF4-FFF2-40B4-BE49-F238E27FC236}">
                <a16:creationId xmlns:a16="http://schemas.microsoft.com/office/drawing/2014/main" id="{435289E3-7862-704B-BC18-A104797226F8}"/>
              </a:ext>
            </a:extLst>
          </p:cNvPr>
          <p:cNvSpPr/>
          <p:nvPr/>
        </p:nvSpPr>
        <p:spPr>
          <a:xfrm>
            <a:off x="-1756608" y="0"/>
            <a:ext cx="8281506" cy="6858000"/>
          </a:xfrm>
          <a:prstGeom prst="rect">
            <a:avLst/>
          </a:prstGeom>
          <a:gradFill flip="none" rotWithShape="1">
            <a:gsLst>
              <a:gs pos="0">
                <a:schemeClr val="bg1">
                  <a:lumMod val="100000"/>
                </a:schemeClr>
              </a:gs>
              <a:gs pos="84000">
                <a:schemeClr val="bg1">
                  <a:alpha val="0"/>
                </a:schemeClr>
              </a:gs>
              <a:gs pos="99000">
                <a:schemeClr val="bg1">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AC65E2-B757-C240-AF0A-6AC4E590B71A}"/>
              </a:ext>
            </a:extLst>
          </p:cNvPr>
          <p:cNvPicPr>
            <a:picLocks noChangeAspect="1"/>
          </p:cNvPicPr>
          <p:nvPr/>
        </p:nvPicPr>
        <p:blipFill>
          <a:blip r:embed="rId4"/>
          <a:stretch>
            <a:fillRect/>
          </a:stretch>
        </p:blipFill>
        <p:spPr>
          <a:xfrm>
            <a:off x="7686086" y="4141037"/>
            <a:ext cx="2896319" cy="2223187"/>
          </a:xfrm>
          <a:prstGeom prst="rect">
            <a:avLst/>
          </a:prstGeom>
        </p:spPr>
      </p:pic>
      <p:sp>
        <p:nvSpPr>
          <p:cNvPr id="17" name="Rectangle 16">
            <a:extLst>
              <a:ext uri="{FF2B5EF4-FFF2-40B4-BE49-F238E27FC236}">
                <a16:creationId xmlns:a16="http://schemas.microsoft.com/office/drawing/2014/main" id="{02747B36-115D-124B-BFF8-AB13F1AB0EF0}"/>
              </a:ext>
            </a:extLst>
          </p:cNvPr>
          <p:cNvSpPr/>
          <p:nvPr/>
        </p:nvSpPr>
        <p:spPr>
          <a:xfrm>
            <a:off x="-1532362" y="0"/>
            <a:ext cx="636250" cy="6858000"/>
          </a:xfrm>
          <a:prstGeom prst="rect">
            <a:avLst/>
          </a:prstGeom>
          <a:solidFill>
            <a:srgbClr val="0B5A73"/>
          </a:solidFill>
          <a:ln>
            <a:solidFill>
              <a:srgbClr val="0B5A73">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58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Person-Centered Planning in Nursing Homes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563601" y="1813712"/>
            <a:ext cx="10849257" cy="5447645"/>
          </a:xfrm>
          <a:prstGeom prst="rect">
            <a:avLst/>
          </a:prstGeom>
          <a:noFill/>
        </p:spPr>
        <p:txBody>
          <a:bodyPr wrap="square" lIns="91440" tIns="45720" rIns="91440" bIns="45720" rtlCol="0" anchor="t">
            <a:spAutoFit/>
          </a:bodyPr>
          <a:lstStyle/>
          <a:p>
            <a:r>
              <a:rPr lang="en-US" sz="2400">
                <a:solidFill>
                  <a:schemeClr val="bg2">
                    <a:lumMod val="25000"/>
                  </a:schemeClr>
                </a:solidFill>
                <a:latin typeface="Solomon Sans Normal"/>
              </a:rPr>
              <a:t>The person-centered plan must include:</a:t>
            </a:r>
          </a:p>
          <a:p>
            <a:pPr marL="800100" lvl="1" indent="-342900">
              <a:buFont typeface="Arial" panose="020B0604020202020204" pitchFamily="34" charset="0"/>
              <a:buChar char="•"/>
            </a:pPr>
            <a:r>
              <a:rPr lang="en-US" sz="2400">
                <a:solidFill>
                  <a:schemeClr val="bg2">
                    <a:lumMod val="25000"/>
                  </a:schemeClr>
                </a:solidFill>
                <a:latin typeface="Solomon Sans Normal"/>
              </a:rPr>
              <a:t>The services to be provided and the timeframe in which to provide those services</a:t>
            </a:r>
          </a:p>
          <a:p>
            <a:pPr marL="800100" lvl="1" indent="-342900">
              <a:buFont typeface="Arial" panose="020B0604020202020204" pitchFamily="34" charset="0"/>
              <a:buChar char="•"/>
            </a:pPr>
            <a:r>
              <a:rPr lang="en-US" sz="2400">
                <a:solidFill>
                  <a:schemeClr val="bg2">
                    <a:lumMod val="25000"/>
                  </a:schemeClr>
                </a:solidFill>
                <a:latin typeface="Solomon Sans Normal"/>
              </a:rPr>
              <a:t>Any services refused by the resident</a:t>
            </a:r>
          </a:p>
          <a:p>
            <a:pPr marL="800100" lvl="1" indent="-342900">
              <a:buFont typeface="Arial" panose="020B0604020202020204" pitchFamily="34" charset="0"/>
              <a:buChar char="•"/>
            </a:pPr>
            <a:r>
              <a:rPr lang="en-US" sz="2400">
                <a:solidFill>
                  <a:schemeClr val="bg2">
                    <a:lumMod val="25000"/>
                  </a:schemeClr>
                </a:solidFill>
                <a:latin typeface="Solomon Sans Normal"/>
              </a:rPr>
              <a:t>Specialized services required as part of a PASRR evaluation,</a:t>
            </a:r>
          </a:p>
          <a:p>
            <a:pPr marL="800100" lvl="1" indent="-342900">
              <a:buFont typeface="Arial" panose="020B0604020202020204" pitchFamily="34" charset="0"/>
              <a:buChar char="•"/>
            </a:pPr>
            <a:r>
              <a:rPr lang="en-US" sz="2400">
                <a:solidFill>
                  <a:schemeClr val="bg2">
                    <a:lumMod val="25000"/>
                  </a:schemeClr>
                </a:solidFill>
                <a:latin typeface="Solomon Sans Normal"/>
              </a:rPr>
              <a:t>The resident’s goal for admission and their desired outcomes</a:t>
            </a:r>
          </a:p>
          <a:p>
            <a:pPr marL="800100" lvl="1" indent="-342900">
              <a:buFont typeface="Arial" panose="020B0604020202020204" pitchFamily="34" charset="0"/>
              <a:buChar char="•"/>
            </a:pPr>
            <a:r>
              <a:rPr lang="en-US" sz="2400">
                <a:solidFill>
                  <a:schemeClr val="bg2">
                    <a:lumMod val="25000"/>
                  </a:schemeClr>
                </a:solidFill>
                <a:latin typeface="Solomon Sans Normal"/>
              </a:rPr>
              <a:t>Resident’s preference for and potential for future discharge</a:t>
            </a:r>
          </a:p>
          <a:p>
            <a:pPr marL="800100" lvl="1" indent="-342900">
              <a:buFont typeface="Arial" panose="020B0604020202020204" pitchFamily="34" charset="0"/>
              <a:buChar char="•"/>
            </a:pPr>
            <a:r>
              <a:rPr lang="en-US" sz="2400">
                <a:solidFill>
                  <a:schemeClr val="bg2">
                    <a:lumMod val="25000"/>
                  </a:schemeClr>
                </a:solidFill>
                <a:latin typeface="Solomon Sans Normal"/>
              </a:rPr>
              <a:t>Discharge planning</a:t>
            </a:r>
            <a:br>
              <a:rPr lang="en-US" sz="2400">
                <a:solidFill>
                  <a:schemeClr val="bg2">
                    <a:lumMod val="25000"/>
                  </a:schemeClr>
                </a:solidFill>
                <a:latin typeface="Solomon Sans Normal" panose="02000000000000000000" pitchFamily="50" charset="0"/>
              </a:rPr>
            </a:br>
            <a:endParaRPr lang="en-US" sz="2400">
              <a:solidFill>
                <a:schemeClr val="bg2">
                  <a:lumMod val="25000"/>
                </a:schemeClr>
              </a:solidFill>
              <a:latin typeface="Solomon Sans Normal" panose="02000000000000000000" pitchFamily="50" charset="0"/>
            </a:endParaRPr>
          </a:p>
          <a:p>
            <a:pPr lvl="1"/>
            <a:r>
              <a:rPr lang="en-US" sz="2400">
                <a:solidFill>
                  <a:schemeClr val="bg2">
                    <a:lumMod val="25000"/>
                  </a:schemeClr>
                </a:solidFill>
                <a:latin typeface="Solomon Sans Normal"/>
              </a:rPr>
              <a:t>The person-centered plan must be developed by an interdisciplinary team, including the resident and/or their representative.</a:t>
            </a:r>
          </a:p>
          <a:p>
            <a:endParaRPr lang="en-US" sz="2400">
              <a:latin typeface="Solomon Sans Normal" panose="02000000000000000000" pitchFamily="50" charset="0"/>
            </a:endParaRPr>
          </a:p>
          <a:p>
            <a:endParaRPr lang="en-US" sz="20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3516003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Person-Centered Planning in Nursing Homes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563601" y="1850883"/>
            <a:ext cx="10635526" cy="3416320"/>
          </a:xfrm>
          <a:prstGeom prst="rect">
            <a:avLst/>
          </a:prstGeom>
          <a:noFill/>
        </p:spPr>
        <p:txBody>
          <a:bodyPr wrap="square" lIns="91440" tIns="45720" rIns="91440" bIns="45720" rtlCol="0" anchor="t">
            <a:spAutoFit/>
          </a:bodyPr>
          <a:lstStyle/>
          <a:p>
            <a:r>
              <a:rPr lang="en-US" sz="2800" b="1">
                <a:solidFill>
                  <a:schemeClr val="bg2">
                    <a:lumMod val="25000"/>
                  </a:schemeClr>
                </a:solidFill>
                <a:latin typeface="Solomon Sans Normal"/>
              </a:rPr>
              <a:t>Who is responsible?</a:t>
            </a:r>
          </a:p>
          <a:p>
            <a:pPr marL="800100" lvl="1" indent="-342900">
              <a:buFont typeface="Arial" panose="020B0604020202020204" pitchFamily="34" charset="0"/>
              <a:buChar char="•"/>
            </a:pPr>
            <a:r>
              <a:rPr lang="en-US" sz="2400">
                <a:solidFill>
                  <a:schemeClr val="bg2">
                    <a:lumMod val="25000"/>
                  </a:schemeClr>
                </a:solidFill>
                <a:latin typeface="Solomon Sans Normal"/>
              </a:rPr>
              <a:t>Federal law: person-centered planning is the responsibility of the nursing home.</a:t>
            </a:r>
          </a:p>
          <a:p>
            <a:pPr marL="800100" lvl="1" indent="-342900">
              <a:buFont typeface="Arial" panose="020B0604020202020204" pitchFamily="34" charset="0"/>
              <a:buChar char="•"/>
            </a:pPr>
            <a:r>
              <a:rPr lang="en-US" sz="2400">
                <a:solidFill>
                  <a:schemeClr val="bg2">
                    <a:lumMod val="25000"/>
                  </a:schemeClr>
                </a:solidFill>
                <a:latin typeface="Solomon Sans Normal"/>
              </a:rPr>
              <a:t>State Law: the nursing home social worker is responsible for discharge planning.</a:t>
            </a:r>
          </a:p>
          <a:p>
            <a:pPr marL="800100" lvl="1" indent="-342900">
              <a:buFont typeface="Arial" panose="020B0604020202020204" pitchFamily="34" charset="0"/>
              <a:buChar char="•"/>
            </a:pPr>
            <a:r>
              <a:rPr lang="en-US" sz="2400">
                <a:solidFill>
                  <a:schemeClr val="bg2">
                    <a:lumMod val="25000"/>
                  </a:schemeClr>
                </a:solidFill>
                <a:latin typeface="Solomon Sans Normal"/>
              </a:rPr>
              <a:t>However, New Jersey’s high resident-to-social worker ratio (120:1) poses a barrier to effective person-centered planning</a:t>
            </a:r>
          </a:p>
          <a:p>
            <a:endParaRPr lang="en-US" sz="2000">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385735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Finding 3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489260" y="1869468"/>
            <a:ext cx="10849258" cy="4339650"/>
          </a:xfrm>
          <a:prstGeom prst="rect">
            <a:avLst/>
          </a:prstGeom>
          <a:noFill/>
        </p:spPr>
        <p:txBody>
          <a:bodyPr wrap="square" rtlCol="0">
            <a:spAutoFit/>
          </a:bodyPr>
          <a:lstStyle/>
          <a:p>
            <a:r>
              <a:rPr lang="en-US" sz="2400" b="1">
                <a:solidFill>
                  <a:schemeClr val="bg2">
                    <a:lumMod val="25000"/>
                  </a:schemeClr>
                </a:solidFill>
                <a:latin typeface="Solomon Sans Normal" panose="02000000000000000000" pitchFamily="50" charset="0"/>
              </a:rPr>
              <a:t>Review state-mandated practices and procedures </a:t>
            </a:r>
          </a:p>
          <a:p>
            <a:endParaRPr lang="en-US" sz="2400" b="1">
              <a:solidFill>
                <a:schemeClr val="bg2">
                  <a:lumMod val="25000"/>
                </a:schemeClr>
              </a:solidFill>
              <a:latin typeface="Solomon Sans Normal" panose="02000000000000000000" pitchFamily="50" charset="0"/>
            </a:endParaRP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The state should review all person-centered practices throughout the LTSS continuum.</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New Jersey should review and revise all service plans and planning processes to be more person-centered.</a:t>
            </a:r>
          </a:p>
          <a:p>
            <a:pPr marL="1257300" lvl="2"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Example: Federal HCBS rules state that a person-centered plan should not just list off covered Medicaid services.</a:t>
            </a:r>
          </a:p>
          <a:p>
            <a:pPr marL="1257300" lvl="2" indent="-342900">
              <a:buFont typeface="Arial" panose="020B0604020202020204" pitchFamily="34" charset="0"/>
              <a:buChar char="•"/>
            </a:pPr>
            <a:endParaRPr lang="en-US" sz="2400">
              <a:latin typeface="Solomon Sans Normal" panose="02000000000000000000" pitchFamily="50" charset="0"/>
            </a:endParaRPr>
          </a:p>
          <a:p>
            <a:endParaRPr lang="en-US" sz="20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206228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Finding 3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489259" y="1813712"/>
            <a:ext cx="10737746" cy="3970318"/>
          </a:xfrm>
          <a:prstGeom prst="rect">
            <a:avLst/>
          </a:prstGeom>
          <a:noFill/>
        </p:spPr>
        <p:txBody>
          <a:bodyPr wrap="square" rtlCol="0">
            <a:spAutoFit/>
          </a:bodyPr>
          <a:lstStyle/>
          <a:p>
            <a:r>
              <a:rPr lang="en-US" sz="2400" b="1">
                <a:solidFill>
                  <a:schemeClr val="bg2">
                    <a:lumMod val="25000"/>
                  </a:schemeClr>
                </a:solidFill>
                <a:latin typeface="Solomon Sans Normal" panose="02000000000000000000" pitchFamily="50" charset="0"/>
              </a:rPr>
              <a:t>Revisit current practice of shifting people with IDD who enter a nursing home from community waiver programs to MLTSS.</a:t>
            </a:r>
            <a:br>
              <a:rPr lang="en-US" sz="2400" b="1">
                <a:solidFill>
                  <a:schemeClr val="bg2">
                    <a:lumMod val="25000"/>
                  </a:schemeClr>
                </a:solidFill>
                <a:latin typeface="Solomon Sans Normal" panose="02000000000000000000" pitchFamily="50" charset="0"/>
              </a:rPr>
            </a:br>
            <a:endParaRPr lang="en-US" sz="2400" b="1">
              <a:solidFill>
                <a:schemeClr val="bg2">
                  <a:lumMod val="25000"/>
                </a:schemeClr>
              </a:solidFill>
              <a:latin typeface="Solomon Sans Normal" panose="02000000000000000000" pitchFamily="50" charset="0"/>
            </a:endParaRP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DDD clients who enter nursing homes can retain their support coordinator for up to 180 days.</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DDD clients should retain their support coordinators while in nursing homes.</a:t>
            </a:r>
          </a:p>
          <a:p>
            <a:pPr marL="1257300" lvl="2"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New Jersey should ask CMS to change the timeframe on waivers while in the nursing home to 360 days (up from 180).</a:t>
            </a:r>
          </a:p>
          <a:p>
            <a:endParaRPr lang="en-US" sz="20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1092879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Finding 3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535723" y="1860175"/>
            <a:ext cx="10905014" cy="3354765"/>
          </a:xfrm>
          <a:prstGeom prst="rect">
            <a:avLst/>
          </a:prstGeom>
          <a:noFill/>
        </p:spPr>
        <p:txBody>
          <a:bodyPr wrap="square" rtlCol="0">
            <a:spAutoFit/>
          </a:bodyPr>
          <a:lstStyle/>
          <a:p>
            <a:r>
              <a:rPr lang="en-US" sz="2400" b="1">
                <a:solidFill>
                  <a:schemeClr val="bg2">
                    <a:lumMod val="25000"/>
                  </a:schemeClr>
                </a:solidFill>
                <a:latin typeface="Solomon Sans Normal" panose="02000000000000000000" pitchFamily="50" charset="0"/>
              </a:rPr>
              <a:t>Require and provide specialized training in nursing home diversion to support coordinators and MCO care managers</a:t>
            </a:r>
          </a:p>
          <a:p>
            <a:endParaRPr lang="en-US" sz="2400" b="1">
              <a:solidFill>
                <a:schemeClr val="bg2">
                  <a:lumMod val="25000"/>
                </a:schemeClr>
              </a:solidFill>
              <a:latin typeface="Solomon Sans Normal" panose="02000000000000000000" pitchFamily="50" charset="0"/>
            </a:endParaRPr>
          </a:p>
          <a:p>
            <a:r>
              <a:rPr lang="en-US" sz="2400" b="1">
                <a:solidFill>
                  <a:schemeClr val="bg2">
                    <a:lumMod val="25000"/>
                  </a:schemeClr>
                </a:solidFill>
                <a:latin typeface="Solomon Sans Normal" panose="02000000000000000000" pitchFamily="50" charset="0"/>
              </a:rPr>
              <a:t>Support coordinators:</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Support coordinators should have specialized training in nursing home diversion and transition.</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DDD should dedicate staff to work with support coordinators and individuals with IDD in nursing homes in order to assist in discharge planning.</a:t>
            </a:r>
            <a:endParaRPr lang="en-US" sz="2400">
              <a:solidFill>
                <a:schemeClr val="bg2">
                  <a:lumMod val="25000"/>
                </a:schemeClr>
              </a:solidFill>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298440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Finding 3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489259" y="1850883"/>
            <a:ext cx="10988648" cy="3354765"/>
          </a:xfrm>
          <a:prstGeom prst="rect">
            <a:avLst/>
          </a:prstGeom>
          <a:noFill/>
        </p:spPr>
        <p:txBody>
          <a:bodyPr wrap="square" rtlCol="0">
            <a:spAutoFit/>
          </a:bodyPr>
          <a:lstStyle/>
          <a:p>
            <a:r>
              <a:rPr lang="en-US" sz="2400" b="1">
                <a:solidFill>
                  <a:schemeClr val="bg2">
                    <a:lumMod val="25000"/>
                  </a:schemeClr>
                </a:solidFill>
                <a:latin typeface="Solomon Sans Normal" panose="02000000000000000000" pitchFamily="50" charset="0"/>
              </a:rPr>
              <a:t>Require and provide specialized training in nursing home diversion to support coordinators and MCO care managers</a:t>
            </a:r>
          </a:p>
          <a:p>
            <a:endParaRPr lang="en-US" sz="2400" b="1">
              <a:solidFill>
                <a:schemeClr val="bg2">
                  <a:lumMod val="25000"/>
                </a:schemeClr>
              </a:solidFill>
              <a:latin typeface="Solomon Sans Normal" panose="02000000000000000000" pitchFamily="50" charset="0"/>
            </a:endParaRPr>
          </a:p>
          <a:p>
            <a:r>
              <a:rPr lang="en-US" sz="2400" b="1">
                <a:solidFill>
                  <a:schemeClr val="bg2">
                    <a:lumMod val="25000"/>
                  </a:schemeClr>
                </a:solidFill>
                <a:latin typeface="Solomon Sans Normal" panose="02000000000000000000" pitchFamily="50" charset="0"/>
              </a:rPr>
              <a:t>MCO care managers:</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DMAHS should significantly reduce the caseloads nursing home of MCO case managers (currently at 240:1).</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DMAHS should require specialized training on nursing home transition for MCO case managers.</a:t>
            </a:r>
            <a:endParaRPr lang="en-US" sz="2400">
              <a:solidFill>
                <a:schemeClr val="bg2">
                  <a:lumMod val="25000"/>
                </a:schemeClr>
              </a:solidFill>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252739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Finding 3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489259" y="1869468"/>
            <a:ext cx="10858550" cy="3354765"/>
          </a:xfrm>
          <a:prstGeom prst="rect">
            <a:avLst/>
          </a:prstGeom>
          <a:noFill/>
        </p:spPr>
        <p:txBody>
          <a:bodyPr wrap="square" rtlCol="0">
            <a:spAutoFit/>
          </a:bodyPr>
          <a:lstStyle/>
          <a:p>
            <a:r>
              <a:rPr lang="en-US" sz="2400" b="1">
                <a:solidFill>
                  <a:schemeClr val="bg2">
                    <a:lumMod val="25000"/>
                  </a:schemeClr>
                </a:solidFill>
                <a:latin typeface="Solomon Sans Normal" panose="02000000000000000000" pitchFamily="50" charset="0"/>
              </a:rPr>
              <a:t>Require and provide specialized training in nursing home diversion to support coordinators and MCO care managers</a:t>
            </a:r>
          </a:p>
          <a:p>
            <a:endParaRPr lang="en-US" sz="2400" b="1">
              <a:solidFill>
                <a:schemeClr val="bg2">
                  <a:lumMod val="25000"/>
                </a:schemeClr>
              </a:solidFill>
              <a:latin typeface="Solomon Sans Normal" panose="02000000000000000000" pitchFamily="50" charset="0"/>
            </a:endParaRPr>
          </a:p>
          <a:p>
            <a:r>
              <a:rPr lang="en-US" sz="2400" b="1">
                <a:solidFill>
                  <a:schemeClr val="bg2">
                    <a:lumMod val="25000"/>
                  </a:schemeClr>
                </a:solidFill>
                <a:latin typeface="Solomon Sans Normal" panose="02000000000000000000" pitchFamily="50" charset="0"/>
              </a:rPr>
              <a:t>For both support coordinators and MCO care managers:</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New Jersey should provide training on how to identify and refer nursing home residents with IDD.</a:t>
            </a: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New Jersey should train both SCs and MCO care managers on how to educate residents and their families on the Section Q process.</a:t>
            </a:r>
            <a:endParaRPr lang="en-US" sz="2400">
              <a:solidFill>
                <a:schemeClr val="bg2">
                  <a:lumMod val="25000"/>
                </a:schemeClr>
              </a:solidFill>
              <a:latin typeface="Solomon Sans SemiBold" panose="02000000000000000000"/>
            </a:endParaRPr>
          </a:p>
          <a:p>
            <a:endParaRPr lang="en-US" sz="2000">
              <a:latin typeface="Solomon Sans SemiBold" panose="02000000000000000000"/>
            </a:endParaRPr>
          </a:p>
        </p:txBody>
      </p:sp>
    </p:spTree>
    <p:extLst>
      <p:ext uri="{BB962C8B-B14F-4D97-AF65-F5344CB8AC3E}">
        <p14:creationId xmlns:p14="http://schemas.microsoft.com/office/powerpoint/2010/main" val="420216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Finding 3 Recommendations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554308" y="1888054"/>
            <a:ext cx="10672697" cy="2246769"/>
          </a:xfrm>
          <a:prstGeom prst="rect">
            <a:avLst/>
          </a:prstGeom>
          <a:noFill/>
        </p:spPr>
        <p:txBody>
          <a:bodyPr wrap="square" rtlCol="0">
            <a:spAutoFit/>
          </a:bodyPr>
          <a:lstStyle/>
          <a:p>
            <a:r>
              <a:rPr lang="en-US" sz="2400" b="1">
                <a:solidFill>
                  <a:schemeClr val="bg2">
                    <a:lumMod val="25000"/>
                  </a:schemeClr>
                </a:solidFill>
                <a:latin typeface="Solomon Sans Normal" panose="02000000000000000000" pitchFamily="50" charset="0"/>
              </a:rPr>
              <a:t>Add a consumer education and training waiver service to MLTSS, Supports, and CCP.</a:t>
            </a:r>
          </a:p>
          <a:p>
            <a:endParaRPr lang="en-US" sz="2400" b="1">
              <a:solidFill>
                <a:schemeClr val="bg2">
                  <a:lumMod val="25000"/>
                </a:schemeClr>
              </a:solidFill>
              <a:latin typeface="Solomon Sans Normal" panose="02000000000000000000" pitchFamily="50" charset="0"/>
            </a:endParaRPr>
          </a:p>
          <a:p>
            <a:pPr marL="800100" lvl="1" indent="-342900">
              <a:buFont typeface="Arial" panose="020B0604020202020204" pitchFamily="34" charset="0"/>
              <a:buChar char="•"/>
            </a:pPr>
            <a:r>
              <a:rPr lang="en-US" sz="2400">
                <a:solidFill>
                  <a:schemeClr val="bg2">
                    <a:lumMod val="25000"/>
                  </a:schemeClr>
                </a:solidFill>
                <a:latin typeface="Solomon Sans Normal" panose="02000000000000000000" pitchFamily="50" charset="0"/>
              </a:rPr>
              <a:t>Wisconsin received approval for this waiver service in 2015, which permits state funding to educate consumers on their rights.</a:t>
            </a:r>
          </a:p>
          <a:p>
            <a:endParaRPr lang="en-US" sz="2000">
              <a:latin typeface="Solomon Sans SemiBold" panose="02000000000000000000"/>
            </a:endParaRPr>
          </a:p>
        </p:txBody>
      </p:sp>
    </p:spTree>
    <p:extLst>
      <p:ext uri="{BB962C8B-B14F-4D97-AF65-F5344CB8AC3E}">
        <p14:creationId xmlns:p14="http://schemas.microsoft.com/office/powerpoint/2010/main" val="333246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a:solidFill>
                  <a:schemeClr val="bg2">
                    <a:lumMod val="25000"/>
                  </a:schemeClr>
                </a:solidFill>
                <a:latin typeface="Solomon Sans SemiBold" panose="02000000000000000000" pitchFamily="2" charset="0"/>
              </a:rPr>
              <a:t>Questions?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2178058"/>
            <a:ext cx="7105650" cy="1815882"/>
          </a:xfrm>
          <a:prstGeom prst="rect">
            <a:avLst/>
          </a:prstGeom>
          <a:noFill/>
        </p:spPr>
        <p:txBody>
          <a:bodyPr wrap="square" rtlCol="0">
            <a:spAutoFit/>
          </a:bodyPr>
          <a:lstStyle/>
          <a:p>
            <a:r>
              <a:rPr lang="en-US" sz="2400">
                <a:latin typeface="Solomon Sans SemiBold" panose="02000000000000000000"/>
              </a:rPr>
              <a:t>Please scan the QR code below or visit our website: </a:t>
            </a:r>
            <a:r>
              <a:rPr lang="en-US" sz="2400">
                <a:latin typeface="Solomon Sans SemiBold" panose="02000000000000000000"/>
                <a:hlinkClick r:id="rId5"/>
              </a:rPr>
              <a:t>disabilityrightsnj.org</a:t>
            </a:r>
            <a:r>
              <a:rPr lang="en-US" sz="2400">
                <a:latin typeface="Solomon Sans SemiBold" panose="02000000000000000000"/>
              </a:rPr>
              <a:t> to read our report and learn more about this important work. </a:t>
            </a:r>
            <a:endParaRPr lang="en-US" sz="20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6"/>
          <a:stretch>
            <a:fillRect/>
          </a:stretch>
        </p:blipFill>
        <p:spPr>
          <a:xfrm>
            <a:off x="8765335" y="1827579"/>
            <a:ext cx="2986268" cy="3860157"/>
          </a:xfrm>
          <a:prstGeom prst="rect">
            <a:avLst/>
          </a:prstGeom>
        </p:spPr>
      </p:pic>
      <p:pic>
        <p:nvPicPr>
          <p:cNvPr id="13" name="Picture 12">
            <a:extLst>
              <a:ext uri="{FF2B5EF4-FFF2-40B4-BE49-F238E27FC236}">
                <a16:creationId xmlns:a16="http://schemas.microsoft.com/office/drawing/2014/main" id="{16384E5E-2A03-C58D-BF00-0BD4E7F3E9AF}"/>
              </a:ext>
            </a:extLst>
          </p:cNvPr>
          <p:cNvPicPr>
            <a:picLocks noChangeAspect="1"/>
          </p:cNvPicPr>
          <p:nvPr/>
        </p:nvPicPr>
        <p:blipFill>
          <a:blip r:embed="rId7"/>
          <a:stretch>
            <a:fillRect/>
          </a:stretch>
        </p:blipFill>
        <p:spPr>
          <a:xfrm>
            <a:off x="4688864" y="3429000"/>
            <a:ext cx="2604721" cy="2571750"/>
          </a:xfrm>
          <a:prstGeom prst="rect">
            <a:avLst/>
          </a:prstGeom>
        </p:spPr>
      </p:pic>
      <p:sp>
        <p:nvSpPr>
          <p:cNvPr id="16" name="Arrow: Bent 15">
            <a:extLst>
              <a:ext uri="{FF2B5EF4-FFF2-40B4-BE49-F238E27FC236}">
                <a16:creationId xmlns:a16="http://schemas.microsoft.com/office/drawing/2014/main" id="{E19F5A7F-6EF2-ED31-2B41-D0D9AE1E228B}"/>
              </a:ext>
            </a:extLst>
          </p:cNvPr>
          <p:cNvSpPr/>
          <p:nvPr/>
        </p:nvSpPr>
        <p:spPr>
          <a:xfrm flipV="1">
            <a:off x="2562225" y="3594813"/>
            <a:ext cx="1704975" cy="1384535"/>
          </a:xfrm>
          <a:prstGeom prst="ben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120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A457-E170-1440-9BA0-1B4012A65302}"/>
              </a:ext>
            </a:extLst>
          </p:cNvPr>
          <p:cNvSpPr>
            <a:spLocks noGrp="1"/>
          </p:cNvSpPr>
          <p:nvPr>
            <p:ph type="title"/>
          </p:nvPr>
        </p:nvSpPr>
        <p:spPr/>
        <p:txBody>
          <a:bodyPr/>
          <a:lstStyle/>
          <a:p>
            <a:pPr algn="ctr"/>
            <a:r>
              <a:rPr lang="en-US">
                <a:latin typeface="Solomon Sans Normal" panose="02000000000000000000" pitchFamily="50" charset="0"/>
              </a:rPr>
              <a:t>Visit us online: </a:t>
            </a:r>
            <a:r>
              <a:rPr lang="en-US" u="sng">
                <a:solidFill>
                  <a:srgbClr val="0D5A73"/>
                </a:solidFill>
                <a:latin typeface="Solomon Sans Normal" panose="02000000000000000000" pitchFamily="50" charset="0"/>
              </a:rPr>
              <a:t>disabilityrightsnj.org</a:t>
            </a:r>
          </a:p>
        </p:txBody>
      </p:sp>
      <p:sp>
        <p:nvSpPr>
          <p:cNvPr id="3" name="Content Placeholder 2">
            <a:extLst>
              <a:ext uri="{FF2B5EF4-FFF2-40B4-BE49-F238E27FC236}">
                <a16:creationId xmlns:a16="http://schemas.microsoft.com/office/drawing/2014/main" id="{F4F35A97-AC30-B44C-B8D5-9BC6E2CE44BC}"/>
              </a:ext>
            </a:extLst>
          </p:cNvPr>
          <p:cNvSpPr>
            <a:spLocks noGrp="1"/>
          </p:cNvSpPr>
          <p:nvPr>
            <p:ph idx="1"/>
          </p:nvPr>
        </p:nvSpPr>
        <p:spPr>
          <a:xfrm>
            <a:off x="3609256" y="2314172"/>
            <a:ext cx="6964680" cy="3733568"/>
          </a:xfrm>
        </p:spPr>
        <p:txBody>
          <a:bodyPr>
            <a:noAutofit/>
          </a:bodyPr>
          <a:lstStyle/>
          <a:p>
            <a:pPr>
              <a:lnSpc>
                <a:spcPct val="170000"/>
              </a:lnSpc>
              <a:spcBef>
                <a:spcPts val="1200"/>
              </a:spcBef>
              <a:buFontTx/>
              <a:buNone/>
            </a:pPr>
            <a:r>
              <a:rPr lang="en-US" altLang="en-US" sz="2400" b="1">
                <a:solidFill>
                  <a:schemeClr val="tx1"/>
                </a:solidFill>
                <a:latin typeface="Solomon Sans Normal" panose="02000000000000000000"/>
                <a:cs typeface="Arial" panose="020B0604020202020204" pitchFamily="34" charset="0"/>
              </a:rPr>
              <a:t>@disabilityrightsnewjersey</a:t>
            </a:r>
          </a:p>
          <a:p>
            <a:pPr>
              <a:lnSpc>
                <a:spcPct val="170000"/>
              </a:lnSpc>
              <a:spcBef>
                <a:spcPts val="1200"/>
              </a:spcBef>
              <a:buFontTx/>
              <a:buNone/>
            </a:pPr>
            <a:r>
              <a:rPr lang="en-US" altLang="en-US" sz="2400" b="1">
                <a:solidFill>
                  <a:schemeClr val="tx1"/>
                </a:solidFill>
                <a:latin typeface="Solomon Sans Normal" panose="02000000000000000000"/>
                <a:cs typeface="Arial" panose="020B0604020202020204" pitchFamily="34" charset="0"/>
              </a:rPr>
              <a:t>@advocateDRNJ</a:t>
            </a:r>
          </a:p>
          <a:p>
            <a:pPr marL="0" indent="0">
              <a:lnSpc>
                <a:spcPct val="170000"/>
              </a:lnSpc>
              <a:buNone/>
            </a:pPr>
            <a:r>
              <a:rPr lang="en-US" sz="2400" b="1">
                <a:solidFill>
                  <a:schemeClr val="tx1"/>
                </a:solidFill>
              </a:rPr>
              <a:t>@disabilityrightsnj</a:t>
            </a:r>
          </a:p>
          <a:p>
            <a:pPr marL="0" indent="0">
              <a:lnSpc>
                <a:spcPct val="170000"/>
              </a:lnSpc>
              <a:buNone/>
            </a:pPr>
            <a:r>
              <a:rPr lang="en-US" sz="2400" b="1">
                <a:solidFill>
                  <a:schemeClr val="tx1"/>
                </a:solidFill>
              </a:rPr>
              <a:t>@disability-rights-nj</a:t>
            </a:r>
          </a:p>
          <a:p>
            <a:pPr marL="0" indent="0">
              <a:lnSpc>
                <a:spcPct val="170000"/>
              </a:lnSpc>
              <a:buNone/>
            </a:pPr>
            <a:r>
              <a:rPr lang="en-US" sz="2400" b="1">
                <a:solidFill>
                  <a:schemeClr val="tx1"/>
                </a:solidFill>
              </a:rPr>
              <a:t>@disabilityrightsnewjersey</a:t>
            </a:r>
          </a:p>
        </p:txBody>
      </p:sp>
      <p:pic>
        <p:nvPicPr>
          <p:cNvPr id="4" name="Picture 3">
            <a:extLst>
              <a:ext uri="{FF2B5EF4-FFF2-40B4-BE49-F238E27FC236}">
                <a16:creationId xmlns:a16="http://schemas.microsoft.com/office/drawing/2014/main" id="{70C6D3F1-9EC6-3D46-9C8B-8D483EFC93B1}"/>
              </a:ext>
            </a:extLst>
          </p:cNvPr>
          <p:cNvPicPr>
            <a:picLocks noChangeAspect="1"/>
          </p:cNvPicPr>
          <p:nvPr/>
        </p:nvPicPr>
        <p:blipFill>
          <a:blip r:embed="rId2"/>
          <a:stretch>
            <a:fillRect/>
          </a:stretch>
        </p:blipFill>
        <p:spPr>
          <a:xfrm>
            <a:off x="2722670" y="2314172"/>
            <a:ext cx="624838" cy="624838"/>
          </a:xfrm>
          <a:prstGeom prst="rect">
            <a:avLst/>
          </a:prstGeom>
        </p:spPr>
      </p:pic>
      <p:pic>
        <p:nvPicPr>
          <p:cNvPr id="5" name="Picture 4">
            <a:extLst>
              <a:ext uri="{FF2B5EF4-FFF2-40B4-BE49-F238E27FC236}">
                <a16:creationId xmlns:a16="http://schemas.microsoft.com/office/drawing/2014/main" id="{5111227A-9EE3-454F-B759-E1C1C054669B}"/>
              </a:ext>
            </a:extLst>
          </p:cNvPr>
          <p:cNvPicPr>
            <a:picLocks noChangeAspect="1"/>
          </p:cNvPicPr>
          <p:nvPr/>
        </p:nvPicPr>
        <p:blipFill>
          <a:blip r:embed="rId3"/>
          <a:stretch>
            <a:fillRect/>
          </a:stretch>
        </p:blipFill>
        <p:spPr>
          <a:xfrm>
            <a:off x="2737468" y="3136937"/>
            <a:ext cx="624838" cy="624838"/>
          </a:xfrm>
          <a:prstGeom prst="rect">
            <a:avLst/>
          </a:prstGeom>
        </p:spPr>
      </p:pic>
      <p:pic>
        <p:nvPicPr>
          <p:cNvPr id="7" name="Picture 6" descr="Logo&#10;&#10;Description automatically generated">
            <a:extLst>
              <a:ext uri="{FF2B5EF4-FFF2-40B4-BE49-F238E27FC236}">
                <a16:creationId xmlns:a16="http://schemas.microsoft.com/office/drawing/2014/main" id="{C260096F-6454-8646-A41E-8E4B1F50FEC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763559" y="4794183"/>
            <a:ext cx="624838" cy="624838"/>
          </a:xfrm>
          <a:prstGeom prst="rect">
            <a:avLst/>
          </a:prstGeom>
        </p:spPr>
      </p:pic>
      <p:pic>
        <p:nvPicPr>
          <p:cNvPr id="10" name="Picture 9" descr="A red and white flag&#10;&#10;Description automatically generated with medium confidence">
            <a:extLst>
              <a:ext uri="{FF2B5EF4-FFF2-40B4-BE49-F238E27FC236}">
                <a16:creationId xmlns:a16="http://schemas.microsoft.com/office/drawing/2014/main" id="{6354DA74-8A20-3D43-86BD-843B004D309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724257" y="5596873"/>
            <a:ext cx="677020" cy="467144"/>
          </a:xfrm>
          <a:prstGeom prst="rect">
            <a:avLst/>
          </a:prstGeom>
        </p:spPr>
      </p:pic>
      <p:pic>
        <p:nvPicPr>
          <p:cNvPr id="8" name="Picture 7" descr="Icon&#10;&#10;Description automatically generated">
            <a:extLst>
              <a:ext uri="{FF2B5EF4-FFF2-40B4-BE49-F238E27FC236}">
                <a16:creationId xmlns:a16="http://schemas.microsoft.com/office/drawing/2014/main" id="{BC541749-6A73-D140-4754-AB9D7CB7CAE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750348" y="3959702"/>
            <a:ext cx="656629" cy="656629"/>
          </a:xfrm>
          <a:prstGeom prst="rect">
            <a:avLst/>
          </a:prstGeom>
        </p:spPr>
      </p:pic>
      <p:sp>
        <p:nvSpPr>
          <p:cNvPr id="9" name="TextBox 8">
            <a:extLst>
              <a:ext uri="{FF2B5EF4-FFF2-40B4-BE49-F238E27FC236}">
                <a16:creationId xmlns:a16="http://schemas.microsoft.com/office/drawing/2014/main" id="{4B38DB0D-2F27-09FD-0D4B-8A09F18906CF}"/>
              </a:ext>
            </a:extLst>
          </p:cNvPr>
          <p:cNvSpPr txBox="1"/>
          <p:nvPr/>
        </p:nvSpPr>
        <p:spPr>
          <a:xfrm>
            <a:off x="-14550492" y="18260306"/>
            <a:ext cx="45719"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9" tooltip="https://en.wikipedia.org/wiki/File:Instagram_logo_2016.svg"/>
              </a:rPr>
              <a:t>This Photo</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panose="020F0502020204030204"/>
                <a:ea typeface="+mn-ea"/>
                <a:cs typeface="+mn-cs"/>
                <a:hlinkClick r:id="rId10"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1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a:solidFill>
                  <a:schemeClr val="bg2">
                    <a:lumMod val="25000"/>
                  </a:schemeClr>
                </a:solidFill>
                <a:latin typeface="Solomon Sans SemiBold" panose="02000000000000000000" pitchFamily="2" charset="0"/>
              </a:rPr>
              <a:t>Welcome Everyone!</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2"/>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3"/>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838200" y="2059523"/>
            <a:ext cx="7105650" cy="3231654"/>
          </a:xfrm>
          <a:prstGeom prst="rect">
            <a:avLst/>
          </a:prstGeom>
          <a:noFill/>
        </p:spPr>
        <p:txBody>
          <a:bodyPr wrap="square" rtlCol="0">
            <a:spAutoFit/>
          </a:bodyPr>
          <a:lstStyle/>
          <a:p>
            <a:r>
              <a:rPr lang="en-US" sz="2400">
                <a:latin typeface="Solomon Sans SemiBold" panose="02000000000000000000"/>
              </a:rPr>
              <a:t>Housekeeping Items:</a:t>
            </a:r>
          </a:p>
          <a:p>
            <a:endParaRPr lang="en-US" sz="2000">
              <a:latin typeface="Solomon Sans SemiBold" panose="02000000000000000000"/>
            </a:endParaRPr>
          </a:p>
          <a:p>
            <a:pPr marL="342900" indent="-342900">
              <a:buFont typeface="Arial" panose="020B0604020202020204" pitchFamily="34" charset="0"/>
              <a:buChar char="•"/>
            </a:pPr>
            <a:r>
              <a:rPr lang="en-US" sz="2000">
                <a:latin typeface="Solomon Sans Normal" panose="02000000000000000000" pitchFamily="50" charset="0"/>
              </a:rPr>
              <a:t>This webinar is being recorded</a:t>
            </a:r>
          </a:p>
          <a:p>
            <a:pPr marL="342900" indent="-342900">
              <a:buFont typeface="Arial" panose="020B0604020202020204" pitchFamily="34" charset="0"/>
              <a:buChar char="•"/>
            </a:pPr>
            <a:r>
              <a:rPr lang="en-US" sz="2000">
                <a:latin typeface="Solomon Sans Normal" panose="02000000000000000000" pitchFamily="50" charset="0"/>
              </a:rPr>
              <a:t>This webinar also has closed caption available </a:t>
            </a:r>
          </a:p>
          <a:p>
            <a:pPr marL="342900" indent="-342900">
              <a:buFont typeface="Arial" panose="020B0604020202020204" pitchFamily="34" charset="0"/>
              <a:buChar char="•"/>
            </a:pPr>
            <a:r>
              <a:rPr lang="en-US" sz="2000">
                <a:latin typeface="Solomon Sans Normal" panose="02000000000000000000" pitchFamily="50" charset="0"/>
              </a:rPr>
              <a:t>Please remained muted throughout the webinar</a:t>
            </a:r>
          </a:p>
          <a:p>
            <a:pPr marL="342900" indent="-342900">
              <a:buFont typeface="Arial" panose="020B0604020202020204" pitchFamily="34" charset="0"/>
              <a:buChar char="•"/>
            </a:pPr>
            <a:r>
              <a:rPr lang="en-US" sz="2000">
                <a:latin typeface="Solomon Sans Normal" panose="02000000000000000000" pitchFamily="50" charset="0"/>
              </a:rPr>
              <a:t>Please hold all questions until the end of the presentation</a:t>
            </a:r>
          </a:p>
          <a:p>
            <a:pPr marL="342900" indent="-342900">
              <a:buFont typeface="Arial" panose="020B0604020202020204" pitchFamily="34" charset="0"/>
              <a:buChar char="•"/>
            </a:pPr>
            <a:r>
              <a:rPr lang="en-US" sz="2000">
                <a:latin typeface="Solomon Sans Normal" panose="02000000000000000000" pitchFamily="50" charset="0"/>
              </a:rPr>
              <a:t>Feel free to drop questions into the chat feature, we will answer questions at the end of the presentation</a:t>
            </a:r>
          </a:p>
          <a:p>
            <a:endParaRPr lang="en-US" sz="2000">
              <a:latin typeface="Solomon Sans SemiBold" panose="02000000000000000000"/>
            </a:endParaRPr>
          </a:p>
          <a:p>
            <a:endParaRPr lang="en-US" sz="2000">
              <a:latin typeface="Solomon Sans SemiBold" panose="02000000000000000000"/>
            </a:endParaRPr>
          </a:p>
        </p:txBody>
      </p:sp>
      <p:pic>
        <p:nvPicPr>
          <p:cNvPr id="9" name="Picture 8">
            <a:extLst>
              <a:ext uri="{FF2B5EF4-FFF2-40B4-BE49-F238E27FC236}">
                <a16:creationId xmlns:a16="http://schemas.microsoft.com/office/drawing/2014/main" id="{9FF4E492-44AC-EE7A-BE6A-234E497F2A89}"/>
              </a:ext>
            </a:extLst>
          </p:cNvPr>
          <p:cNvPicPr>
            <a:picLocks noChangeAspect="1"/>
          </p:cNvPicPr>
          <p:nvPr/>
        </p:nvPicPr>
        <p:blipFill>
          <a:blip r:embed="rId4"/>
          <a:stretch>
            <a:fillRect/>
          </a:stretch>
        </p:blipFill>
        <p:spPr>
          <a:xfrm>
            <a:off x="8765335" y="1827579"/>
            <a:ext cx="2986268" cy="3860157"/>
          </a:xfrm>
          <a:prstGeom prst="rect">
            <a:avLst/>
          </a:prstGeom>
        </p:spPr>
      </p:pic>
    </p:spTree>
    <p:extLst>
      <p:ext uri="{BB962C8B-B14F-4D97-AF65-F5344CB8AC3E}">
        <p14:creationId xmlns:p14="http://schemas.microsoft.com/office/powerpoint/2010/main" val="10643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a:solidFill>
                  <a:schemeClr val="bg2">
                    <a:lumMod val="25000"/>
                  </a:schemeClr>
                </a:solidFill>
                <a:latin typeface="Solomon Sans SemiBold" panose="02000000000000000000" pitchFamily="2" charset="0"/>
              </a:rPr>
              <a:t>Person First: Webinar Series </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2"/>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3"/>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786626" y="1850883"/>
            <a:ext cx="8089161" cy="1754326"/>
          </a:xfrm>
          <a:prstGeom prst="rect">
            <a:avLst/>
          </a:prstGeom>
          <a:noFill/>
        </p:spPr>
        <p:txBody>
          <a:bodyPr wrap="square" lIns="91440" tIns="45720" rIns="91440" bIns="45720" rtlCol="0" anchor="t">
            <a:spAutoFit/>
          </a:bodyPr>
          <a:lstStyle/>
          <a:p>
            <a:r>
              <a:rPr lang="en-US" sz="2400">
                <a:solidFill>
                  <a:schemeClr val="bg2">
                    <a:lumMod val="25000"/>
                  </a:schemeClr>
                </a:solidFill>
                <a:latin typeface="Solomon Sans"/>
              </a:rPr>
              <a:t>Key Finding Three &amp; Recommendations </a:t>
            </a:r>
            <a:r>
              <a:rPr lang="en-US" sz="2400">
                <a:solidFill>
                  <a:schemeClr val="bg2">
                    <a:lumMod val="25000"/>
                  </a:schemeClr>
                </a:solidFill>
                <a:latin typeface="Solomon Sans Normal" panose="02000000000000000000" pitchFamily="50" charset="0"/>
              </a:rPr>
              <a:t>Presented By:</a:t>
            </a:r>
          </a:p>
          <a:p>
            <a:endParaRPr lang="en-US" sz="24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p:txBody>
      </p:sp>
      <p:sp>
        <p:nvSpPr>
          <p:cNvPr id="16" name="TextBox 15">
            <a:extLst>
              <a:ext uri="{FF2B5EF4-FFF2-40B4-BE49-F238E27FC236}">
                <a16:creationId xmlns:a16="http://schemas.microsoft.com/office/drawing/2014/main" id="{852D5565-4B72-E2F8-E6D9-B19D5E92488C}"/>
              </a:ext>
            </a:extLst>
          </p:cNvPr>
          <p:cNvSpPr txBox="1"/>
          <p:nvPr/>
        </p:nvSpPr>
        <p:spPr>
          <a:xfrm>
            <a:off x="1181806" y="5596651"/>
            <a:ext cx="4191000" cy="615553"/>
          </a:xfrm>
          <a:prstGeom prst="rect">
            <a:avLst/>
          </a:prstGeom>
          <a:noFill/>
        </p:spPr>
        <p:txBody>
          <a:bodyPr wrap="square" rtlCol="0">
            <a:spAutoFit/>
          </a:bodyPr>
          <a:lstStyle/>
          <a:p>
            <a:pPr algn="ctr"/>
            <a:r>
              <a:rPr lang="en-US">
                <a:solidFill>
                  <a:schemeClr val="bg2">
                    <a:lumMod val="25000"/>
                  </a:schemeClr>
                </a:solidFill>
                <a:latin typeface="Solomon Sans SemiBold" panose="02000000000000000000"/>
              </a:rPr>
              <a:t>Adrienne Langlois</a:t>
            </a:r>
          </a:p>
          <a:p>
            <a:pPr algn="ctr"/>
            <a:r>
              <a:rPr lang="en-US" sz="1600">
                <a:solidFill>
                  <a:schemeClr val="bg2">
                    <a:lumMod val="25000"/>
                  </a:schemeClr>
                </a:solidFill>
                <a:latin typeface="Solomon Sans SemiBold" panose="02000000000000000000"/>
              </a:rPr>
              <a:t>Staff Attorney, Institutional Rights Team</a:t>
            </a:r>
          </a:p>
        </p:txBody>
      </p:sp>
      <p:pic>
        <p:nvPicPr>
          <p:cNvPr id="22" name="Picture 21">
            <a:extLst>
              <a:ext uri="{FF2B5EF4-FFF2-40B4-BE49-F238E27FC236}">
                <a16:creationId xmlns:a16="http://schemas.microsoft.com/office/drawing/2014/main" id="{8F94D537-478F-DA82-6FBB-DEDBE0E4108C}"/>
              </a:ext>
            </a:extLst>
          </p:cNvPr>
          <p:cNvPicPr>
            <a:picLocks noChangeAspect="1"/>
          </p:cNvPicPr>
          <p:nvPr/>
        </p:nvPicPr>
        <p:blipFill>
          <a:blip r:embed="rId4"/>
          <a:stretch>
            <a:fillRect/>
          </a:stretch>
        </p:blipFill>
        <p:spPr>
          <a:xfrm>
            <a:off x="1842045" y="2756048"/>
            <a:ext cx="2870522" cy="2882096"/>
          </a:xfrm>
          <a:prstGeom prst="rect">
            <a:avLst/>
          </a:prstGeom>
        </p:spPr>
      </p:pic>
      <p:pic>
        <p:nvPicPr>
          <p:cNvPr id="24" name="Picture 23">
            <a:extLst>
              <a:ext uri="{FF2B5EF4-FFF2-40B4-BE49-F238E27FC236}">
                <a16:creationId xmlns:a16="http://schemas.microsoft.com/office/drawing/2014/main" id="{A6E7065A-1E53-6F14-005D-DE9292B272A9}"/>
              </a:ext>
            </a:extLst>
          </p:cNvPr>
          <p:cNvPicPr>
            <a:picLocks noChangeAspect="1"/>
          </p:cNvPicPr>
          <p:nvPr/>
        </p:nvPicPr>
        <p:blipFill>
          <a:blip r:embed="rId5"/>
          <a:stretch>
            <a:fillRect/>
          </a:stretch>
        </p:blipFill>
        <p:spPr>
          <a:xfrm>
            <a:off x="7168828" y="2808134"/>
            <a:ext cx="2870522" cy="2830010"/>
          </a:xfrm>
          <a:prstGeom prst="rect">
            <a:avLst/>
          </a:prstGeom>
        </p:spPr>
      </p:pic>
      <p:sp>
        <p:nvSpPr>
          <p:cNvPr id="3" name="TextBox 2">
            <a:extLst>
              <a:ext uri="{FF2B5EF4-FFF2-40B4-BE49-F238E27FC236}">
                <a16:creationId xmlns:a16="http://schemas.microsoft.com/office/drawing/2014/main" id="{B7A40657-EFCB-C214-145B-0F2283F9E00B}"/>
              </a:ext>
            </a:extLst>
          </p:cNvPr>
          <p:cNvSpPr txBox="1"/>
          <p:nvPr/>
        </p:nvSpPr>
        <p:spPr>
          <a:xfrm>
            <a:off x="6508589" y="5589599"/>
            <a:ext cx="4191000" cy="615553"/>
          </a:xfrm>
          <a:prstGeom prst="rect">
            <a:avLst/>
          </a:prstGeom>
          <a:noFill/>
        </p:spPr>
        <p:txBody>
          <a:bodyPr wrap="square" rtlCol="0">
            <a:spAutoFit/>
          </a:bodyPr>
          <a:lstStyle/>
          <a:p>
            <a:pPr algn="ctr"/>
            <a:r>
              <a:rPr lang="en-US">
                <a:solidFill>
                  <a:schemeClr val="bg2">
                    <a:lumMod val="25000"/>
                  </a:schemeClr>
                </a:solidFill>
                <a:latin typeface="Solomon Sans SemiBold" panose="02000000000000000000"/>
              </a:rPr>
              <a:t>Craig Ismaili</a:t>
            </a:r>
          </a:p>
          <a:p>
            <a:pPr algn="ctr"/>
            <a:r>
              <a:rPr lang="en-US" sz="1600">
                <a:solidFill>
                  <a:schemeClr val="bg2">
                    <a:lumMod val="25000"/>
                  </a:schemeClr>
                </a:solidFill>
                <a:latin typeface="Solomon Sans SemiBold" panose="02000000000000000000"/>
              </a:rPr>
              <a:t>Staff Attorney, Institutional Rights Team</a:t>
            </a:r>
          </a:p>
        </p:txBody>
      </p:sp>
    </p:spTree>
    <p:extLst>
      <p:ext uri="{BB962C8B-B14F-4D97-AF65-F5344CB8AC3E}">
        <p14:creationId xmlns:p14="http://schemas.microsoft.com/office/powerpoint/2010/main" val="273818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99152"/>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a:solidFill>
                  <a:schemeClr val="bg2">
                    <a:lumMod val="25000"/>
                  </a:schemeClr>
                </a:solidFill>
                <a:latin typeface="Solomon Sans SemiBold"/>
              </a:rPr>
              <a:t>Key Finding Three</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2"/>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3"/>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9" name="TextBox 8">
            <a:extLst>
              <a:ext uri="{FF2B5EF4-FFF2-40B4-BE49-F238E27FC236}">
                <a16:creationId xmlns:a16="http://schemas.microsoft.com/office/drawing/2014/main" id="{6E2224A7-C3F1-8EE2-3AC4-FD4198FB0DE0}"/>
              </a:ext>
            </a:extLst>
          </p:cNvPr>
          <p:cNvSpPr txBox="1"/>
          <p:nvPr/>
        </p:nvSpPr>
        <p:spPr>
          <a:xfrm>
            <a:off x="838200" y="1828734"/>
            <a:ext cx="9861452" cy="41549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2">
                    <a:lumMod val="25000"/>
                  </a:schemeClr>
                </a:solidFill>
                <a:effectLst/>
                <a:uLnTx/>
                <a:uFillTx/>
                <a:latin typeface="Solomon Sans"/>
                <a:ea typeface="Calibri"/>
                <a:cs typeface="Times New Roman"/>
              </a:rPr>
              <a:t>People with IDD are not afforded their constitutionally protected right to self-determination regarding where they live, nor are they afforded meaningful opportunities to engage in federally mandated and assured person-centered practices. As a result, people with IDD are forced into nursing homes and are thus denied interactions with non-disabled people: a choice of one – a nursing home – is not a choice.</a:t>
            </a:r>
            <a:endParaRPr lang="en-US" sz="2400" b="0" i="0" u="none" strike="noStrike" kern="1200" cap="none" spc="0" normalizeH="0" baseline="0" noProof="0">
              <a:ln>
                <a:noFill/>
              </a:ln>
              <a:solidFill>
                <a:schemeClr val="bg2">
                  <a:lumMod val="25000"/>
                </a:schemeClr>
              </a:solidFill>
              <a:effectLst/>
              <a:uLnTx/>
              <a:uFillTx/>
              <a:latin typeface="Solomon Sans"/>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a:ln>
                <a:noFill/>
              </a:ln>
              <a:solidFill>
                <a:schemeClr val="bg2">
                  <a:lumMod val="25000"/>
                </a:schemeClr>
              </a:solidFill>
              <a:effectLst/>
              <a:uLnTx/>
              <a:uFillTx/>
              <a:latin typeface="Solomon Sans"/>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2">
                    <a:lumMod val="25000"/>
                  </a:schemeClr>
                </a:solidFill>
                <a:effectLst/>
                <a:uLnTx/>
                <a:uFillTx/>
                <a:latin typeface="Solomon Sans"/>
              </a:rPr>
              <a:t>Individuals with IDD have a fundamental right to self-determination</a:t>
            </a:r>
            <a:endParaRPr lang="en-US" sz="2400" b="0" i="0" u="none" strike="noStrike" kern="1200" cap="none" spc="0" normalizeH="0" baseline="0" noProof="0">
              <a:ln>
                <a:noFill/>
              </a:ln>
              <a:solidFill>
                <a:schemeClr val="bg2">
                  <a:lumMod val="25000"/>
                </a:schemeClr>
              </a:solidFill>
              <a:effectLst/>
              <a:uLnTx/>
              <a:uFillTx/>
              <a:latin typeface="Solomon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2">
                    <a:lumMod val="25000"/>
                  </a:schemeClr>
                </a:solidFill>
                <a:effectLst/>
                <a:uLnTx/>
                <a:uFillTx/>
                <a:latin typeface="Solomon Sans"/>
              </a:rPr>
              <a:t>Person-centered practices under federal law</a:t>
            </a:r>
            <a:endParaRPr lang="en-US" sz="2400" b="0" i="0" u="none" strike="noStrike" kern="1200" cap="none" spc="0" normalizeH="0" baseline="0" noProof="0">
              <a:ln>
                <a:noFill/>
              </a:ln>
              <a:solidFill>
                <a:schemeClr val="bg2">
                  <a:lumMod val="25000"/>
                </a:schemeClr>
              </a:solidFill>
              <a:effectLst/>
              <a:uLnTx/>
              <a:uFillTx/>
              <a:latin typeface="Solomon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2">
                    <a:lumMod val="25000"/>
                  </a:schemeClr>
                </a:solidFill>
                <a:effectLst/>
                <a:uLnTx/>
                <a:uFillTx/>
                <a:latin typeface="Solomon Sans"/>
              </a:rPr>
              <a:t>Person-centered practices in nursing homes</a:t>
            </a:r>
            <a:endParaRPr lang="en-US" sz="2400" b="0" i="0" u="none" strike="noStrike" kern="1200" cap="none" spc="0" normalizeH="0" baseline="0" noProof="0">
              <a:ln>
                <a:noFill/>
              </a:ln>
              <a:solidFill>
                <a:schemeClr val="bg2">
                  <a:lumMod val="25000"/>
                </a:schemeClr>
              </a:solidFill>
              <a:effectLst/>
              <a:uLnTx/>
              <a:uFillTx/>
              <a:latin typeface="Solomon San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bg2">
                    <a:lumMod val="25000"/>
                  </a:schemeClr>
                </a:solidFill>
                <a:effectLst/>
                <a:uLnTx/>
                <a:uFillTx/>
                <a:latin typeface="Solomon Sans"/>
              </a:rPr>
              <a:t>Housing barriers in NJ</a:t>
            </a:r>
            <a:endParaRPr lang="en-US" sz="2400" b="0" i="0" u="none" strike="noStrike" kern="1200" cap="none" spc="0" normalizeH="0" baseline="0" noProof="0">
              <a:ln>
                <a:noFill/>
              </a:ln>
              <a:solidFill>
                <a:schemeClr val="bg2">
                  <a:lumMod val="25000"/>
                </a:schemeClr>
              </a:solidFill>
              <a:effectLst/>
              <a:uLnTx/>
              <a:uFillTx/>
              <a:latin typeface="Solomon Sans"/>
            </a:endParaRPr>
          </a:p>
        </p:txBody>
      </p:sp>
    </p:spTree>
    <p:extLst>
      <p:ext uri="{BB962C8B-B14F-4D97-AF65-F5344CB8AC3E}">
        <p14:creationId xmlns:p14="http://schemas.microsoft.com/office/powerpoint/2010/main" val="155540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22274"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normAutofit fontScale="90000"/>
          </a:bodyPr>
          <a:lstStyle/>
          <a:p>
            <a:r>
              <a:rPr lang="en-US" b="1">
                <a:solidFill>
                  <a:schemeClr val="bg2">
                    <a:lumMod val="25000"/>
                  </a:schemeClr>
                </a:solidFill>
                <a:latin typeface="Solomon Sans SemiBold" panose="02000000000000000000"/>
              </a:rPr>
              <a:t>What is the Right to Self-Determination?</a:t>
            </a:r>
            <a:endParaRPr lang="en-US" b="1">
              <a:solidFill>
                <a:schemeClr val="bg2">
                  <a:lumMod val="25000"/>
                </a:schemeClr>
              </a:solidFill>
              <a:latin typeface="Solomon Sans SemiBold" panose="02000000000000000000" pitchFamily="2" charset="0"/>
            </a:endParaRP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9" name="TextBox 8">
            <a:extLst>
              <a:ext uri="{FF2B5EF4-FFF2-40B4-BE49-F238E27FC236}">
                <a16:creationId xmlns:a16="http://schemas.microsoft.com/office/drawing/2014/main" id="{6E2224A7-C3F1-8EE2-3AC4-FD4198FB0DE0}"/>
              </a:ext>
            </a:extLst>
          </p:cNvPr>
          <p:cNvSpPr txBox="1"/>
          <p:nvPr/>
        </p:nvSpPr>
        <p:spPr>
          <a:xfrm>
            <a:off x="838200" y="1993392"/>
            <a:ext cx="9861452" cy="3970318"/>
          </a:xfrm>
          <a:prstGeom prst="rect">
            <a:avLst/>
          </a:prstGeom>
          <a:noFill/>
        </p:spPr>
        <p:txBody>
          <a:bodyPr wrap="square" lIns="91440" tIns="45720" rIns="91440" bIns="4572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rPr>
              <a:t>“All persons are by nature free and independent, and have certain natural and unalienable rights, among which are those enjoying and defending life and liberty. . .and of pursing and obtaining safety and happiness.” – NJ Constitution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rPr>
              <a:t>“…</a:t>
            </a:r>
            <a:r>
              <a:rPr lang="en-US" sz="2800">
                <a:solidFill>
                  <a:schemeClr val="bg2">
                    <a:lumMod val="25000"/>
                  </a:schemeClr>
                </a:solidFill>
                <a:latin typeface="Solomon Sans Normal"/>
              </a:rPr>
              <a:t>respects the d</a:t>
            </a:r>
            <a:r>
              <a:rPr kumimoji="0" lang="en-US" sz="2800" b="0" i="0" u="none" strike="noStrike" kern="1200" cap="none" spc="0" normalizeH="0" baseline="0" noProof="0" err="1">
                <a:ln>
                  <a:noFill/>
                </a:ln>
                <a:solidFill>
                  <a:schemeClr val="bg2">
                    <a:lumMod val="25000"/>
                  </a:schemeClr>
                </a:solidFill>
                <a:effectLst/>
                <a:uLnTx/>
                <a:uFillTx/>
                <a:latin typeface="Solomon Sans Normal"/>
              </a:rPr>
              <a:t>ignity</a:t>
            </a:r>
            <a:r>
              <a:rPr kumimoji="0" lang="en-US" sz="2800" b="0" i="0" u="none" strike="noStrike" kern="1200" cap="none" spc="0" normalizeH="0" baseline="0" noProof="0">
                <a:ln>
                  <a:noFill/>
                </a:ln>
                <a:solidFill>
                  <a:schemeClr val="bg2">
                    <a:lumMod val="25000"/>
                  </a:schemeClr>
                </a:solidFill>
                <a:effectLst/>
                <a:uLnTx/>
                <a:uFillTx/>
                <a:latin typeface="Solomon Sans Normal"/>
              </a:rPr>
              <a:t>, individuality, and constitutional, civil, and </a:t>
            </a:r>
            <a:r>
              <a:rPr kumimoji="0" lang="en-US" sz="2800" b="0" i="0" u="none" strike="noStrike" kern="1200" cap="none" spc="0" normalizeH="0" baseline="0" noProof="0" err="1">
                <a:ln>
                  <a:noFill/>
                </a:ln>
                <a:solidFill>
                  <a:schemeClr val="bg2">
                    <a:lumMod val="25000"/>
                  </a:schemeClr>
                </a:solidFill>
                <a:effectLst/>
                <a:uLnTx/>
                <a:uFillTx/>
                <a:latin typeface="Solomon Sans Normal"/>
              </a:rPr>
              <a:t>lega</a:t>
            </a:r>
            <a:r>
              <a:rPr lang="en-US" sz="2800">
                <a:solidFill>
                  <a:schemeClr val="bg2">
                    <a:lumMod val="25000"/>
                  </a:schemeClr>
                </a:solidFill>
                <a:latin typeface="Solomon Sans Normal"/>
              </a:rPr>
              <a:t>l rights…” - </a:t>
            </a:r>
            <a:r>
              <a:rPr kumimoji="0" lang="en-US" sz="2800" b="0" i="0" u="none" strike="noStrike" kern="1200" cap="none" spc="0" normalizeH="0" baseline="0" noProof="0">
                <a:ln>
                  <a:noFill/>
                </a:ln>
                <a:solidFill>
                  <a:schemeClr val="bg2">
                    <a:lumMod val="25000"/>
                  </a:schemeClr>
                </a:solidFill>
                <a:effectLst/>
                <a:uLnTx/>
                <a:uFillTx/>
                <a:latin typeface="Solomon Sans Normal"/>
              </a:rPr>
              <a:t>N.J.S.A. 30:6D-9</a:t>
            </a:r>
            <a:endParaRPr lang="en-US" sz="2800" b="0" i="0" u="none" strike="noStrike" kern="1200" cap="none" spc="0" normalizeH="0" baseline="0" noProof="0">
              <a:ln>
                <a:noFill/>
              </a:ln>
              <a:solidFill>
                <a:schemeClr val="bg2">
                  <a:lumMod val="25000"/>
                </a:schemeClr>
              </a:solidFill>
              <a:effectLst/>
              <a:uLnTx/>
              <a:uFillTx/>
              <a:latin typeface="Solomon Sans Norm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solidFill>
                  <a:schemeClr val="bg2">
                    <a:lumMod val="25000"/>
                  </a:schemeClr>
                </a:solidFill>
                <a:latin typeface="Solomon Sans Normal"/>
              </a:rPr>
              <a:t>C</a:t>
            </a:r>
            <a:r>
              <a:rPr kumimoji="0" lang="en-US" sz="2800" b="0" i="0" u="none" strike="noStrike" kern="1200" cap="none" spc="0" normalizeH="0" baseline="0" noProof="0" err="1">
                <a:ln>
                  <a:noFill/>
                </a:ln>
                <a:solidFill>
                  <a:schemeClr val="bg2">
                    <a:lumMod val="25000"/>
                  </a:schemeClr>
                </a:solidFill>
                <a:effectLst/>
                <a:uLnTx/>
                <a:uFillTx/>
                <a:latin typeface="Solomon Sans Normal"/>
              </a:rPr>
              <a:t>apacity</a:t>
            </a:r>
            <a:r>
              <a:rPr kumimoji="0" lang="en-US" sz="2800" b="0" i="0" u="none" strike="noStrike" kern="1200" cap="none" spc="0" normalizeH="0" baseline="0" noProof="0">
                <a:ln>
                  <a:noFill/>
                </a:ln>
                <a:solidFill>
                  <a:schemeClr val="bg2">
                    <a:lumMod val="25000"/>
                  </a:schemeClr>
                </a:solidFill>
                <a:effectLst/>
                <a:uLnTx/>
                <a:uFillTx/>
                <a:latin typeface="Solomon Sans Normal"/>
              </a:rPr>
              <a:t> and substituted judgment: </a:t>
            </a:r>
            <a:r>
              <a:rPr kumimoji="0" lang="en-US" sz="2800" b="0" i="1" u="none" strike="noStrike" kern="1200" cap="none" spc="0" normalizeH="0" baseline="0" noProof="0">
                <a:ln>
                  <a:noFill/>
                </a:ln>
                <a:solidFill>
                  <a:schemeClr val="bg2">
                    <a:lumMod val="25000"/>
                  </a:schemeClr>
                </a:solidFill>
                <a:effectLst/>
                <a:uLnTx/>
                <a:uFillTx/>
                <a:latin typeface="Solomon Sans Normal"/>
              </a:rPr>
              <a:t>In re M.R.</a:t>
            </a:r>
            <a:r>
              <a:rPr kumimoji="0" lang="en-US" sz="2800" b="0" i="0" u="none" strike="noStrike" kern="1200" cap="none" spc="0" normalizeH="0" baseline="0" noProof="0">
                <a:ln>
                  <a:noFill/>
                </a:ln>
                <a:solidFill>
                  <a:schemeClr val="bg2">
                    <a:lumMod val="25000"/>
                  </a:schemeClr>
                </a:solidFill>
                <a:effectLst/>
                <a:uLnTx/>
                <a:uFillTx/>
                <a:latin typeface="Solomon Sans Normal"/>
              </a:rPr>
              <a:t>, 135 N.J. 155 (1994</a:t>
            </a:r>
            <a:r>
              <a:rPr lang="en-US" sz="2800">
                <a:solidFill>
                  <a:schemeClr val="bg2">
                    <a:lumMod val="25000"/>
                  </a:schemeClr>
                </a:solidFill>
                <a:latin typeface="Solomon Sans Normal"/>
              </a:rPr>
              <a:t>)</a:t>
            </a:r>
            <a:endParaRPr lang="en-US" sz="2800" b="0" i="0" u="none" strike="noStrike" kern="1200" cap="none" spc="0" normalizeH="0" baseline="0" noProof="0">
              <a:ln>
                <a:noFill/>
              </a:ln>
              <a:solidFill>
                <a:schemeClr val="bg2">
                  <a:lumMod val="25000"/>
                </a:schemeClr>
              </a:solidFill>
              <a:effectLst/>
              <a:uLnTx/>
              <a:uFillTx/>
              <a:latin typeface="Solomon Sans Normal"/>
            </a:endParaRPr>
          </a:p>
        </p:txBody>
      </p:sp>
    </p:spTree>
    <p:extLst>
      <p:ext uri="{BB962C8B-B14F-4D97-AF65-F5344CB8AC3E}">
        <p14:creationId xmlns:p14="http://schemas.microsoft.com/office/powerpoint/2010/main" val="280563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22274"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05373" y="813816"/>
            <a:ext cx="10212539" cy="1345490"/>
          </a:xfrm>
        </p:spPr>
        <p:txBody>
          <a:bodyPr anchor="b">
            <a:noAutofit/>
          </a:bodyPr>
          <a:lstStyle/>
          <a:p>
            <a:r>
              <a:rPr lang="en-US" sz="3600" b="1">
                <a:solidFill>
                  <a:schemeClr val="bg2">
                    <a:lumMod val="25000"/>
                  </a:schemeClr>
                </a:solidFill>
                <a:latin typeface="Solomon Sans SemiBold" panose="02000000000000000000" pitchFamily="50" charset="0"/>
              </a:rPr>
              <a:t>Residents of Nursing Facilities with IDD are not granted the right to self-determination</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9" name="TextBox 8">
            <a:extLst>
              <a:ext uri="{FF2B5EF4-FFF2-40B4-BE49-F238E27FC236}">
                <a16:creationId xmlns:a16="http://schemas.microsoft.com/office/drawing/2014/main" id="{6E2224A7-C3F1-8EE2-3AC4-FD4198FB0DE0}"/>
              </a:ext>
            </a:extLst>
          </p:cNvPr>
          <p:cNvSpPr txBox="1"/>
          <p:nvPr/>
        </p:nvSpPr>
        <p:spPr>
          <a:xfrm>
            <a:off x="809445" y="2285576"/>
            <a:ext cx="5099161" cy="3785652"/>
          </a:xfrm>
          <a:prstGeom prst="rect">
            <a:avLst/>
          </a:prstGeom>
          <a:gradFill flip="none" rotWithShape="1">
            <a:gsLst>
              <a:gs pos="0">
                <a:schemeClr val="accent5">
                  <a:lumMod val="5000"/>
                  <a:lumOff val="95000"/>
                </a:schemeClr>
              </a:gs>
              <a:gs pos="79000">
                <a:schemeClr val="accent5">
                  <a:lumMod val="45000"/>
                  <a:lumOff val="55000"/>
                </a:schemeClr>
              </a:gs>
              <a:gs pos="58000">
                <a:schemeClr val="accent5">
                  <a:lumMod val="45000"/>
                  <a:lumOff val="55000"/>
                </a:schemeClr>
              </a:gs>
              <a:gs pos="100000">
                <a:schemeClr val="accent5">
                  <a:lumMod val="30000"/>
                  <a:lumOff val="70000"/>
                </a:schemeClr>
              </a:gs>
            </a:gsLst>
            <a:lin ang="5400000" scaled="1"/>
            <a:tileRect/>
          </a:gradFill>
          <a:ln>
            <a:noFill/>
          </a:ln>
          <a:effectLst>
            <a:innerShdw blurRad="63500" dist="50800" dir="18900000">
              <a:prstClr val="black">
                <a:alpha val="59000"/>
              </a:prstClr>
            </a:innerShdw>
          </a:effectLst>
          <a:scene3d>
            <a:camera prst="orthographicFront"/>
            <a:lightRig rig="threePt" dir="t"/>
          </a:scene3d>
          <a:sp3d prstMaterial="dkEdge">
            <a:bevelT/>
          </a:sp3d>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i="1" u="none" strike="noStrike" kern="1200" cap="none" spc="0" normalizeH="0" baseline="0" noProof="0">
                <a:ln>
                  <a:noFill/>
                </a:ln>
                <a:solidFill>
                  <a:schemeClr val="bg2">
                    <a:lumMod val="25000"/>
                  </a:schemeClr>
                </a:solidFill>
                <a:effectLst/>
                <a:uLnTx/>
                <a:uFillTx/>
                <a:latin typeface="Solomon Sans SemiBold"/>
              </a:rPr>
              <a:t>“</a:t>
            </a:r>
            <a:r>
              <a:rPr kumimoji="0" lang="en-US" sz="4800" i="1" u="none" strike="noStrike" kern="1200" cap="none" spc="0" normalizeH="0" baseline="0" noProof="0">
                <a:ln>
                  <a:noFill/>
                </a:ln>
                <a:solidFill>
                  <a:schemeClr val="bg2">
                    <a:lumMod val="25000"/>
                  </a:schemeClr>
                </a:solidFill>
                <a:effectLst/>
                <a:uLnTx/>
                <a:uFillTx/>
                <a:latin typeface="Solomon Sans SemiBold"/>
              </a:rPr>
              <a:t>A choice of one– a nursing home –is not an informed choice under the law.”</a:t>
            </a:r>
          </a:p>
        </p:txBody>
      </p:sp>
      <p:sp>
        <p:nvSpPr>
          <p:cNvPr id="8" name="TextBox 7">
            <a:extLst>
              <a:ext uri="{FF2B5EF4-FFF2-40B4-BE49-F238E27FC236}">
                <a16:creationId xmlns:a16="http://schemas.microsoft.com/office/drawing/2014/main" id="{81B2A695-160F-A321-AA12-0C6844F7C513}"/>
              </a:ext>
            </a:extLst>
          </p:cNvPr>
          <p:cNvSpPr txBox="1"/>
          <p:nvPr/>
        </p:nvSpPr>
        <p:spPr>
          <a:xfrm>
            <a:off x="6063173" y="2285576"/>
            <a:ext cx="5574941"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r>
              <a:rPr lang="en-US" sz="3200">
                <a:solidFill>
                  <a:schemeClr val="bg2">
                    <a:lumMod val="25000"/>
                  </a:schemeClr>
                </a:solidFill>
                <a:latin typeface="Solomon Sans Normal"/>
              </a:rPr>
              <a:t>Not always asked where they wish to live</a:t>
            </a:r>
            <a:endParaRPr lang="en-US" sz="3200" b="0" i="0" u="none" strike="noStrike" kern="1200" cap="none" spc="0" normalizeH="0" baseline="0" noProof="0">
              <a:ln>
                <a:noFill/>
              </a:ln>
              <a:solidFill>
                <a:schemeClr val="bg2">
                  <a:lumMod val="25000"/>
                </a:schemeClr>
              </a:solidFill>
              <a:effectLst/>
              <a:uLnTx/>
              <a:uFillTx/>
              <a:latin typeface="Solomon Sans Normal" panose="02000000000000000000" pitchFamily="50" charset="0"/>
            </a:endParaRPr>
          </a:p>
          <a:p>
            <a:pPr marL="285750" indent="-285750">
              <a:buFont typeface="Arial" panose="020B0604020202020204" pitchFamily="34" charset="0"/>
              <a:buChar char="•"/>
              <a:defRPr/>
            </a:pPr>
            <a:r>
              <a:rPr kumimoji="0" lang="en-US" sz="3200" b="0" i="0" u="none" strike="noStrike" kern="1200" cap="none" spc="0" normalizeH="0" baseline="0" noProof="0">
                <a:ln>
                  <a:noFill/>
                </a:ln>
                <a:solidFill>
                  <a:schemeClr val="bg2">
                    <a:lumMod val="25000"/>
                  </a:schemeClr>
                </a:solidFill>
                <a:effectLst/>
                <a:uLnTx/>
                <a:uFillTx/>
                <a:latin typeface="Solomon Sans Normal"/>
              </a:rPr>
              <a:t>Expressed desires </a:t>
            </a:r>
            <a:r>
              <a:rPr lang="en-US" sz="3200">
                <a:solidFill>
                  <a:schemeClr val="bg2">
                    <a:lumMod val="25000"/>
                  </a:schemeClr>
                </a:solidFill>
                <a:latin typeface="Solomon Sans Normal"/>
              </a:rPr>
              <a:t>sometimes ignored</a:t>
            </a:r>
            <a:r>
              <a:rPr kumimoji="0" lang="en-US" sz="3200" b="0" i="0" u="none" strike="noStrike" kern="1200" cap="none" spc="0" normalizeH="0" baseline="0" noProof="0">
                <a:ln>
                  <a:noFill/>
                </a:ln>
                <a:solidFill>
                  <a:schemeClr val="bg2">
                    <a:lumMod val="25000"/>
                  </a:schemeClr>
                </a:solidFill>
                <a:effectLst/>
                <a:uLnTx/>
                <a:uFillTx/>
                <a:latin typeface="Solomon Sans Normal"/>
              </a:rPr>
              <a:t> (Such as the story of L.C.)</a:t>
            </a:r>
            <a:endParaRPr lang="en-US" sz="3200" b="0" i="0" u="none" strike="noStrike" kern="1200" cap="none" spc="0" normalizeH="0" baseline="0" noProof="0">
              <a:ln>
                <a:noFill/>
              </a:ln>
              <a:solidFill>
                <a:schemeClr val="bg2">
                  <a:lumMod val="25000"/>
                </a:schemeClr>
              </a:solidFill>
              <a:effectLst/>
              <a:uLnTx/>
              <a:uFillTx/>
              <a:latin typeface="Solomon Sans Norm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schemeClr val="bg2">
                    <a:lumMod val="25000"/>
                  </a:schemeClr>
                </a:solidFill>
                <a:effectLst/>
                <a:uLnTx/>
                <a:uFillTx/>
                <a:latin typeface="Solomon Sans Normal"/>
              </a:rPr>
              <a:t>Not given self-determination as to their plan of care</a:t>
            </a:r>
            <a:endParaRPr lang="en-US" sz="3200" b="0" i="0" u="none" strike="noStrike" kern="1200" cap="none" spc="0" normalizeH="0" baseline="0" noProof="0">
              <a:ln>
                <a:noFill/>
              </a:ln>
              <a:solidFill>
                <a:schemeClr val="bg2">
                  <a:lumMod val="25000"/>
                </a:schemeClr>
              </a:solidFill>
              <a:effectLst/>
              <a:uLnTx/>
              <a:uFillTx/>
              <a:latin typeface="Solomon Sans Norm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6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22274"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531476"/>
            <a:ext cx="10515600" cy="1179576"/>
          </a:xfrm>
        </p:spPr>
        <p:txBody>
          <a:bodyPr anchor="b"/>
          <a:lstStyle/>
          <a:p>
            <a:r>
              <a:rPr lang="en-US" b="1">
                <a:solidFill>
                  <a:schemeClr val="bg2">
                    <a:lumMod val="25000"/>
                  </a:schemeClr>
                </a:solidFill>
                <a:latin typeface="Solomon Sans SemiBold" panose="02000000000000000000"/>
              </a:rPr>
              <a:t>Right to Person-Centered Planning</a:t>
            </a:r>
            <a:endParaRPr lang="en-US" b="1">
              <a:solidFill>
                <a:schemeClr val="bg2">
                  <a:lumMod val="25000"/>
                </a:schemeClr>
              </a:solidFill>
              <a:latin typeface="Solomon Sans SemiBold" panose="02000000000000000000" pitchFamily="2" charset="0"/>
            </a:endParaRP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6" name="TextBox 5">
            <a:extLst>
              <a:ext uri="{FF2B5EF4-FFF2-40B4-BE49-F238E27FC236}">
                <a16:creationId xmlns:a16="http://schemas.microsoft.com/office/drawing/2014/main" id="{5B6B8140-0060-EEA2-0C73-AADC9150AF2F}"/>
              </a:ext>
            </a:extLst>
          </p:cNvPr>
          <p:cNvSpPr txBox="1"/>
          <p:nvPr/>
        </p:nvSpPr>
        <p:spPr>
          <a:xfrm>
            <a:off x="838200" y="1993392"/>
            <a:ext cx="10134600" cy="428450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What is Person-Centered Planning?</a:t>
            </a:r>
            <a:endParaRPr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800100" lvl="1" indent="-342900">
              <a:lnSpc>
                <a:spcPct val="107000"/>
              </a:lnSpc>
              <a:buFont typeface="Symbol" panose="05050102010706020507" pitchFamily="18" charset="2"/>
              <a:buChar char=""/>
              <a:defRPr/>
            </a:pPr>
            <a:r>
              <a:rPr lang="en-US" sz="3200">
                <a:solidFill>
                  <a:schemeClr val="bg2">
                    <a:lumMod val="25000"/>
                  </a:schemeClr>
                </a:solidFill>
                <a:ea typeface="+mn-lt"/>
                <a:cs typeface="+mn-lt"/>
              </a:rPr>
              <a:t>Set of approaches designed to assist someone to plan their own life and supports.</a:t>
            </a:r>
            <a:endParaRPr lang="en-US" sz="3200">
              <a:solidFill>
                <a:schemeClr val="bg2">
                  <a:lumMod val="25000"/>
                </a:schemeClr>
              </a:solidFill>
              <a:latin typeface="Calibri"/>
              <a:ea typeface="Calibri" panose="020F0502020204030204" pitchFamily="34" charset="0"/>
              <a:cs typeface="Calibri"/>
            </a:endParaRPr>
          </a:p>
          <a:p>
            <a:pPr marL="342900" marR="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Person-Centered Planning in federal law:</a:t>
            </a:r>
            <a:endParaRPr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800100" lvl="1" indent="-342900">
              <a:lnSpc>
                <a:spcPct val="107000"/>
              </a:lnSpc>
              <a:buFont typeface="Symbol" panose="05050102010706020507" pitchFamily="18" charset="2"/>
              <a:buChar char=""/>
              <a:defRPr/>
            </a:pP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2014 HCBS Settings Rule</a:t>
            </a:r>
            <a:endParaRPr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800100" lvl="1" indent="-342900">
              <a:lnSpc>
                <a:spcPct val="107000"/>
              </a:lnSpc>
              <a:buFont typeface="Symbol" panose="05050102010706020507" pitchFamily="18" charset="2"/>
              <a:buChar char=""/>
              <a:defRPr/>
            </a:pP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2016 </a:t>
            </a:r>
            <a:r>
              <a:rPr lang="en-US" sz="3200">
                <a:solidFill>
                  <a:schemeClr val="bg2">
                    <a:lumMod val="25000"/>
                  </a:schemeClr>
                </a:solidFill>
                <a:latin typeface="Solomon Sans Normal"/>
                <a:ea typeface="Calibri" panose="020F0502020204030204" pitchFamily="34" charset="0"/>
                <a:cs typeface="Times New Roman"/>
              </a:rPr>
              <a:t>N</a:t>
            </a: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ursing </a:t>
            </a:r>
            <a:r>
              <a:rPr lang="en-US" sz="3200">
                <a:solidFill>
                  <a:schemeClr val="bg2">
                    <a:lumMod val="25000"/>
                  </a:schemeClr>
                </a:solidFill>
                <a:latin typeface="Solomon Sans Normal"/>
                <a:ea typeface="Calibri" panose="020F0502020204030204" pitchFamily="34" charset="0"/>
                <a:cs typeface="Times New Roman"/>
              </a:rPr>
              <a:t>F</a:t>
            </a: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acility </a:t>
            </a:r>
            <a:r>
              <a:rPr lang="en-US" sz="3200">
                <a:solidFill>
                  <a:schemeClr val="bg2">
                    <a:lumMod val="25000"/>
                  </a:schemeClr>
                </a:solidFill>
                <a:latin typeface="Solomon Sans Normal"/>
                <a:ea typeface="Calibri" panose="020F0502020204030204" pitchFamily="34" charset="0"/>
                <a:cs typeface="Times New Roman"/>
              </a:rPr>
              <a:t>R</a:t>
            </a: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egulations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Right does not change if someone is subject to guardianship</a:t>
            </a:r>
            <a:endParaRPr lang="en-US" sz="32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p:txBody>
      </p:sp>
    </p:spTree>
    <p:extLst>
      <p:ext uri="{BB962C8B-B14F-4D97-AF65-F5344CB8AC3E}">
        <p14:creationId xmlns:p14="http://schemas.microsoft.com/office/powerpoint/2010/main" val="47814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22274"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838200" y="689640"/>
            <a:ext cx="10515600" cy="1179576"/>
          </a:xfrm>
        </p:spPr>
        <p:txBody>
          <a:bodyPr anchor="b">
            <a:normAutofit fontScale="90000"/>
          </a:bodyPr>
          <a:lstStyle/>
          <a:p>
            <a:r>
              <a:rPr lang="en-US" b="1">
                <a:solidFill>
                  <a:schemeClr val="bg2">
                    <a:lumMod val="25000"/>
                  </a:schemeClr>
                </a:solidFill>
                <a:latin typeface="Solomon Sans SemiBold" panose="02000000000000000000"/>
              </a:rPr>
              <a:t>2014 HCBS Person-Centered Planning Rule</a:t>
            </a:r>
            <a:endParaRPr lang="en-US" b="1">
              <a:solidFill>
                <a:schemeClr val="bg2">
                  <a:lumMod val="25000"/>
                </a:schemeClr>
              </a:solidFill>
              <a:latin typeface="Solomon Sans SemiBold" panose="02000000000000000000" pitchFamily="2" charset="0"/>
            </a:endParaRP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838200" y="1993392"/>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lomon Sans Normal" panose="02000000000000000000" pitchFamily="2" charset="0"/>
              <a:ea typeface="+mn-ea"/>
              <a:cs typeface="+mn-cs"/>
            </a:endParaRPr>
          </a:p>
        </p:txBody>
      </p:sp>
      <p:sp>
        <p:nvSpPr>
          <p:cNvPr id="6" name="TextBox 5">
            <a:extLst>
              <a:ext uri="{FF2B5EF4-FFF2-40B4-BE49-F238E27FC236}">
                <a16:creationId xmlns:a16="http://schemas.microsoft.com/office/drawing/2014/main" id="{5B6B8140-0060-EEA2-0C73-AADC9150AF2F}"/>
              </a:ext>
            </a:extLst>
          </p:cNvPr>
          <p:cNvSpPr txBox="1"/>
          <p:nvPr/>
        </p:nvSpPr>
        <p:spPr>
          <a:xfrm>
            <a:off x="838200" y="1993392"/>
            <a:ext cx="10180320" cy="4284122"/>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Person receiving Medicaid services “will lead the person-centered planning process wherever possible”</a:t>
            </a:r>
            <a:endParaRPr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Person’s representative should only participate “as needed”</a:t>
            </a:r>
            <a:endParaRPr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State must offer informed choices regarding settings and record alternative options considered</a:t>
            </a:r>
            <a:endParaRPr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Written service plan, with written informed consent</a:t>
            </a:r>
            <a:endParaRPr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rPr>
              <a:t>Service plan must be reviewed at least every 12 months or whenever requested by the recipient</a:t>
            </a:r>
            <a:endParaRPr lang="en-US" sz="2800" b="0" i="0" u="none" strike="noStrike" kern="1200" cap="none" spc="0" normalizeH="0" baseline="0" noProof="0">
              <a:ln>
                <a:noFill/>
              </a:ln>
              <a:solidFill>
                <a:schemeClr val="bg2">
                  <a:lumMod val="25000"/>
                </a:schemeClr>
              </a:solidFill>
              <a:effectLst/>
              <a:uLnTx/>
              <a:uFillTx/>
              <a:latin typeface="Solomon Sans Normal"/>
              <a:ea typeface="Calibri" panose="020F0502020204030204" pitchFamily="34" charset="0"/>
              <a:cs typeface="Times New Roman"/>
            </a:endParaRP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3200" b="0" i="0" u="none" strike="noStrike" kern="1200" cap="none" spc="0" normalizeH="0" baseline="0" noProof="0">
              <a:ln>
                <a:noFill/>
              </a:ln>
              <a:solidFill>
                <a:prstClr val="black"/>
              </a:solidFill>
              <a:effectLst/>
              <a:uLnTx/>
              <a:uFillTx/>
              <a:latin typeface="Solomon 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975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1FDE34-F728-854C-884C-D675759E5FF1}"/>
              </a:ext>
            </a:extLst>
          </p:cNvPr>
          <p:cNvSpPr/>
          <p:nvPr/>
        </p:nvSpPr>
        <p:spPr>
          <a:xfrm>
            <a:off x="0" y="0"/>
            <a:ext cx="12192000" cy="3429000"/>
          </a:xfrm>
          <a:prstGeom prst="rect">
            <a:avLst/>
          </a:prstGeom>
          <a:gradFill>
            <a:gsLst>
              <a:gs pos="0">
                <a:srgbClr val="ABDCDC"/>
              </a:gs>
              <a:gs pos="84000">
                <a:schemeClr val="bg1">
                  <a:alpha val="0"/>
                </a:schemeClr>
              </a:gs>
              <a:gs pos="99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72271-D3A5-7847-9B76-4D2FCB2FD9E4}"/>
              </a:ext>
            </a:extLst>
          </p:cNvPr>
          <p:cNvSpPr>
            <a:spLocks noGrp="1"/>
          </p:cNvSpPr>
          <p:nvPr>
            <p:ph type="title"/>
          </p:nvPr>
        </p:nvSpPr>
        <p:spPr>
          <a:xfrm>
            <a:off x="491066" y="980710"/>
            <a:ext cx="10515600" cy="593452"/>
          </a:xfrm>
        </p:spPr>
        <p:txBody>
          <a:bodyPr anchor="b">
            <a:noAutofit/>
          </a:bodyPr>
          <a:lstStyle/>
          <a:p>
            <a:r>
              <a:rPr lang="en-US" sz="3200" b="1">
                <a:solidFill>
                  <a:schemeClr val="bg2">
                    <a:lumMod val="25000"/>
                  </a:schemeClr>
                </a:solidFill>
                <a:latin typeface="Solomon Sans SemiBold" panose="02000000000000000000" pitchFamily="2" charset="0"/>
              </a:rPr>
              <a:t>Person-Centered Planning in Nursing Homes</a:t>
            </a:r>
          </a:p>
        </p:txBody>
      </p:sp>
      <p:sp>
        <p:nvSpPr>
          <p:cNvPr id="5" name="Rectangle 4">
            <a:extLst>
              <a:ext uri="{FF2B5EF4-FFF2-40B4-BE49-F238E27FC236}">
                <a16:creationId xmlns:a16="http://schemas.microsoft.com/office/drawing/2014/main" id="{0101715B-B439-E644-97B2-CCB9575C62DC}"/>
              </a:ext>
            </a:extLst>
          </p:cNvPr>
          <p:cNvSpPr/>
          <p:nvPr/>
        </p:nvSpPr>
        <p:spPr>
          <a:xfrm>
            <a:off x="0" y="0"/>
            <a:ext cx="12192000" cy="457200"/>
          </a:xfrm>
          <a:prstGeom prst="rect">
            <a:avLst/>
          </a:prstGeom>
          <a:solidFill>
            <a:srgbClr val="0B5A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15959F27-C682-1445-B670-ED9269C286B0}"/>
              </a:ext>
            </a:extLst>
          </p:cNvPr>
          <p:cNvPicPr>
            <a:picLocks noGrp="1" noChangeAspect="1"/>
          </p:cNvPicPr>
          <p:nvPr>
            <p:ph idx="1"/>
          </p:nvPr>
        </p:nvPicPr>
        <p:blipFill>
          <a:blip r:embed="rId3"/>
          <a:stretch>
            <a:fillRect/>
          </a:stretch>
        </p:blipFill>
        <p:spPr>
          <a:xfrm>
            <a:off x="11302226" y="156502"/>
            <a:ext cx="671776" cy="1179576"/>
          </a:xfrm>
        </p:spPr>
      </p:pic>
      <p:pic>
        <p:nvPicPr>
          <p:cNvPr id="11" name="Picture 10">
            <a:extLst>
              <a:ext uri="{FF2B5EF4-FFF2-40B4-BE49-F238E27FC236}">
                <a16:creationId xmlns:a16="http://schemas.microsoft.com/office/drawing/2014/main" id="{4B63160D-A300-9047-8DFB-E53E11A516E8}"/>
              </a:ext>
            </a:extLst>
          </p:cNvPr>
          <p:cNvPicPr>
            <a:picLocks noChangeAspect="1"/>
          </p:cNvPicPr>
          <p:nvPr/>
        </p:nvPicPr>
        <p:blipFill rotWithShape="1">
          <a:blip r:embed="rId4"/>
          <a:srcRect l="1" r="-134" b="35131"/>
          <a:stretch/>
        </p:blipFill>
        <p:spPr>
          <a:xfrm>
            <a:off x="8878824" y="6326524"/>
            <a:ext cx="2759290" cy="228410"/>
          </a:xfrm>
          <a:prstGeom prst="rect">
            <a:avLst/>
          </a:prstGeom>
        </p:spPr>
      </p:pic>
      <p:sp>
        <p:nvSpPr>
          <p:cNvPr id="12" name="TextBox 11">
            <a:extLst>
              <a:ext uri="{FF2B5EF4-FFF2-40B4-BE49-F238E27FC236}">
                <a16:creationId xmlns:a16="http://schemas.microsoft.com/office/drawing/2014/main" id="{EFE3940D-8BA3-8047-B70A-562CD1B13AC0}"/>
              </a:ext>
            </a:extLst>
          </p:cNvPr>
          <p:cNvSpPr txBox="1"/>
          <p:nvPr/>
        </p:nvSpPr>
        <p:spPr>
          <a:xfrm>
            <a:off x="786626" y="1812246"/>
            <a:ext cx="10515600" cy="369332"/>
          </a:xfrm>
          <a:prstGeom prst="rect">
            <a:avLst/>
          </a:prstGeom>
          <a:noFill/>
        </p:spPr>
        <p:txBody>
          <a:bodyPr wrap="square" rtlCol="0">
            <a:spAutoFit/>
          </a:bodyPr>
          <a:lstStyle/>
          <a:p>
            <a:endParaRPr lang="en-US">
              <a:latin typeface="Solomon Sans Normal" panose="02000000000000000000" pitchFamily="2" charset="0"/>
            </a:endParaRPr>
          </a:p>
        </p:txBody>
      </p:sp>
      <p:sp>
        <p:nvSpPr>
          <p:cNvPr id="6" name="TextBox 5">
            <a:extLst>
              <a:ext uri="{FF2B5EF4-FFF2-40B4-BE49-F238E27FC236}">
                <a16:creationId xmlns:a16="http://schemas.microsoft.com/office/drawing/2014/main" id="{21246CDB-397C-4685-067F-6E7213F7C9CC}"/>
              </a:ext>
            </a:extLst>
          </p:cNvPr>
          <p:cNvSpPr txBox="1"/>
          <p:nvPr/>
        </p:nvSpPr>
        <p:spPr>
          <a:xfrm>
            <a:off x="563129" y="1967351"/>
            <a:ext cx="6914165" cy="397031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a:solidFill>
                  <a:schemeClr val="bg2">
                    <a:lumMod val="25000"/>
                  </a:schemeClr>
                </a:solidFill>
                <a:latin typeface="Solomon Sans Normal"/>
              </a:rPr>
              <a:t>Federal law requires nursing homes to engage in person-centered planning for all residents</a:t>
            </a:r>
          </a:p>
          <a:p>
            <a:pPr marL="342900" indent="-342900">
              <a:buFont typeface="Arial" panose="020B0604020202020204" pitchFamily="34" charset="0"/>
              <a:buChar char="•"/>
            </a:pPr>
            <a:r>
              <a:rPr lang="en-US" sz="2800">
                <a:solidFill>
                  <a:schemeClr val="bg2">
                    <a:lumMod val="25000"/>
                  </a:schemeClr>
                </a:solidFill>
                <a:latin typeface="Solomon Sans Normal"/>
              </a:rPr>
              <a:t>Within 7 days of admission, a comprehensive person-centered care plan must be developed</a:t>
            </a:r>
          </a:p>
          <a:p>
            <a:endParaRPr lang="en-US" sz="2400">
              <a:latin typeface="Solomon Sans Normal" panose="02000000000000000000" pitchFamily="50" charset="0"/>
            </a:endParaRPr>
          </a:p>
          <a:p>
            <a:endParaRPr lang="en-US" sz="2000">
              <a:latin typeface="Solomon Sans SemiBold" panose="02000000000000000000"/>
            </a:endParaRPr>
          </a:p>
          <a:p>
            <a:endParaRPr lang="en-US" sz="2000">
              <a:latin typeface="Solomon Sans SemiBold" panose="02000000000000000000"/>
            </a:endParaRPr>
          </a:p>
          <a:p>
            <a:endParaRPr lang="en-US" sz="2000">
              <a:latin typeface="Solomon Sans SemiBold" panose="02000000000000000000"/>
            </a:endParaRPr>
          </a:p>
        </p:txBody>
      </p:sp>
      <p:pic>
        <p:nvPicPr>
          <p:cNvPr id="3" name="Graphic 2" descr="Person in wheelchair with solid fill">
            <a:extLst>
              <a:ext uri="{FF2B5EF4-FFF2-40B4-BE49-F238E27FC236}">
                <a16:creationId xmlns:a16="http://schemas.microsoft.com/office/drawing/2014/main" id="{B81A5257-C6F8-9541-89D0-E0DD44A0B8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71789" y="4002895"/>
            <a:ext cx="914400" cy="914400"/>
          </a:xfrm>
          <a:prstGeom prst="rect">
            <a:avLst/>
          </a:prstGeom>
        </p:spPr>
      </p:pic>
      <p:pic>
        <p:nvPicPr>
          <p:cNvPr id="8" name="Graphic 7" descr="Hospital outline">
            <a:extLst>
              <a:ext uri="{FF2B5EF4-FFF2-40B4-BE49-F238E27FC236}">
                <a16:creationId xmlns:a16="http://schemas.microsoft.com/office/drawing/2014/main" id="{BFED3EA6-3990-A33D-BE9F-0E2A363A5F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5653" y="2942357"/>
            <a:ext cx="2328333" cy="2328333"/>
          </a:xfrm>
          <a:prstGeom prst="rect">
            <a:avLst/>
          </a:prstGeom>
        </p:spPr>
      </p:pic>
    </p:spTree>
    <p:extLst>
      <p:ext uri="{BB962C8B-B14F-4D97-AF65-F5344CB8AC3E}">
        <p14:creationId xmlns:p14="http://schemas.microsoft.com/office/powerpoint/2010/main" val="282074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142543d-74e0-49e8-b5f9-224211ff8720">
      <UserInfo>
        <DisplayName>Charles Ouslander</DisplayName>
        <AccountId>19</AccountId>
        <AccountType/>
      </UserInfo>
    </SharedWithUsers>
    <lcf76f155ced4ddcb4097134ff3c332f xmlns="656a7fc6-6ba7-45e6-a759-ad7c331686d3">
      <Terms xmlns="http://schemas.microsoft.com/office/infopath/2007/PartnerControls"/>
    </lcf76f155ced4ddcb4097134ff3c332f>
    <TaxCatchAll xmlns="0142543d-74e0-49e8-b5f9-224211ff872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B47F28C1E381438BBFA1866270E0FA" ma:contentTypeVersion="11" ma:contentTypeDescription="Create a new document." ma:contentTypeScope="" ma:versionID="4b8f56b7ea9e1ec30a0dc8bd844cc82b">
  <xsd:schema xmlns:xsd="http://www.w3.org/2001/XMLSchema" xmlns:xs="http://www.w3.org/2001/XMLSchema" xmlns:p="http://schemas.microsoft.com/office/2006/metadata/properties" xmlns:ns2="656a7fc6-6ba7-45e6-a759-ad7c331686d3" xmlns:ns3="0142543d-74e0-49e8-b5f9-224211ff8720" targetNamespace="http://schemas.microsoft.com/office/2006/metadata/properties" ma:root="true" ma:fieldsID="bf8e922cba979eeb1fc6ea66417cef64" ns2:_="" ns3:_="">
    <xsd:import namespace="656a7fc6-6ba7-45e6-a759-ad7c331686d3"/>
    <xsd:import namespace="0142543d-74e0-49e8-b5f9-224211ff872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a7fc6-6ba7-45e6-a759-ad7c33168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3416f0d-d27b-4833-9611-02c354b281e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42543d-74e0-49e8-b5f9-224211ff872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c08c2ff-d9c4-4f27-8b9f-4982a58e6d86}" ma:internalName="TaxCatchAll" ma:showField="CatchAllData" ma:web="0142543d-74e0-49e8-b5f9-224211ff872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81B274-40D2-4FD4-B5E7-1E45E712BC62}">
  <ds:schemaRefs>
    <ds:schemaRef ds:uri="http://schemas.microsoft.com/sharepoint/v3/contenttype/forms"/>
  </ds:schemaRefs>
</ds:datastoreItem>
</file>

<file path=customXml/itemProps2.xml><?xml version="1.0" encoding="utf-8"?>
<ds:datastoreItem xmlns:ds="http://schemas.openxmlformats.org/officeDocument/2006/customXml" ds:itemID="{C10CBA38-421C-4949-93D0-C8DBFF395DCB}">
  <ds:schemaRefs>
    <ds:schemaRef ds:uri="0142543d-74e0-49e8-b5f9-224211ff8720"/>
    <ds:schemaRef ds:uri="656a7fc6-6ba7-45e6-a759-ad7c331686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9D014F-64F7-4409-9897-841FE41B5D6C}">
  <ds:schemaRefs>
    <ds:schemaRef ds:uri="0142543d-74e0-49e8-b5f9-224211ff8720"/>
    <ds:schemaRef ds:uri="656a7fc6-6ba7-45e6-a759-ad7c331686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15</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Custom Design</vt:lpstr>
      <vt:lpstr>1_Office Theme</vt:lpstr>
      <vt:lpstr>Person First: An Investigation and Legal Analysis of People with Intellectual and Developmental Disabilities in New Jersey Nursing Homes  Webinar Series 4: October 31, 2023 </vt:lpstr>
      <vt:lpstr>Welcome Everyone!</vt:lpstr>
      <vt:lpstr>Person First: Webinar Series </vt:lpstr>
      <vt:lpstr>Key Finding Three</vt:lpstr>
      <vt:lpstr>What is the Right to Self-Determination?</vt:lpstr>
      <vt:lpstr>Residents of Nursing Facilities with IDD are not granted the right to self-determination</vt:lpstr>
      <vt:lpstr>Right to Person-Centered Planning</vt:lpstr>
      <vt:lpstr>2014 HCBS Person-Centered Planning Rule</vt:lpstr>
      <vt:lpstr>Person-Centered Planning in Nursing Homes</vt:lpstr>
      <vt:lpstr>Person-Centered Planning in Nursing Homes</vt:lpstr>
      <vt:lpstr>Person-Centered Planning in Nursing Homes</vt:lpstr>
      <vt:lpstr>Finding 3 Recommendations</vt:lpstr>
      <vt:lpstr>Finding 3 Recommendations</vt:lpstr>
      <vt:lpstr>Finding 3 Recommendations</vt:lpstr>
      <vt:lpstr>Finding 3 Recommendations</vt:lpstr>
      <vt:lpstr>Finding 3 Recommendations</vt:lpstr>
      <vt:lpstr>Finding 3 Recommendations</vt:lpstr>
      <vt:lpstr>Questions?</vt:lpstr>
      <vt:lpstr>Visit us online: disabilityrightsnj.org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25</cp:revision>
  <dcterms:created xsi:type="dcterms:W3CDTF">2021-03-03T15:52:03Z</dcterms:created>
  <dcterms:modified xsi:type="dcterms:W3CDTF">2023-10-31T18:32:08Z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0x0101005FB47F28C1E381438BBFA1866270E0FA</vt:lpwstr>
  </property>
  <property fmtid="{D5CDD505-2E9C-101B-9397-08002B2CF9AE}" pid="3" name="MediaServiceImageTags">
    <vt:lpwstr/>
  </property>
</Properties>
</file>