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 id="2147483672" r:id="rId6"/>
  </p:sldMasterIdLst>
  <p:notesMasterIdLst>
    <p:notesMasterId r:id="rId25"/>
  </p:notesMasterIdLst>
  <p:sldIdLst>
    <p:sldId id="256" r:id="rId7"/>
    <p:sldId id="257" r:id="rId8"/>
    <p:sldId id="259" r:id="rId9"/>
    <p:sldId id="282" r:id="rId10"/>
    <p:sldId id="292" r:id="rId11"/>
    <p:sldId id="295" r:id="rId12"/>
    <p:sldId id="300" r:id="rId13"/>
    <p:sldId id="302" r:id="rId14"/>
    <p:sldId id="294" r:id="rId15"/>
    <p:sldId id="293" r:id="rId16"/>
    <p:sldId id="298" r:id="rId17"/>
    <p:sldId id="301" r:id="rId18"/>
    <p:sldId id="296" r:id="rId19"/>
    <p:sldId id="285" r:id="rId20"/>
    <p:sldId id="299" r:id="rId21"/>
    <p:sldId id="280" r:id="rId22"/>
    <p:sldId id="260" r:id="rId23"/>
    <p:sldId id="279" r:id="rId24"/>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ection" id="{2AC7BBDF-2ED9-A94D-93C8-9F8B16380BE5}">
          <p14:sldIdLst>
            <p14:sldId id="256"/>
            <p14:sldId id="257"/>
            <p14:sldId id="259"/>
            <p14:sldId id="282"/>
            <p14:sldId id="292"/>
            <p14:sldId id="295"/>
            <p14:sldId id="300"/>
            <p14:sldId id="302"/>
            <p14:sldId id="294"/>
            <p14:sldId id="293"/>
            <p14:sldId id="298"/>
            <p14:sldId id="301"/>
            <p14:sldId id="296"/>
            <p14:sldId id="285"/>
            <p14:sldId id="299"/>
            <p14:sldId id="280"/>
            <p14:sldId id="260"/>
            <p14:sldId id="27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5A73"/>
    <a:srgbClr val="ABDC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496" autoAdjust="0"/>
  </p:normalViewPr>
  <p:slideViewPr>
    <p:cSldViewPr snapToGrid="0">
      <p:cViewPr varScale="1">
        <p:scale>
          <a:sx n="72" d="100"/>
          <a:sy n="72" d="100"/>
        </p:scale>
        <p:origin x="1075"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en Pramanik" userId="4d8256f8-d056-4b79-92f5-3356938df489" providerId="ADAL" clId="{04CB1D4D-B775-4537-9FD1-1E9BAA59D455}"/>
    <pc:docChg chg="addSld delSld modSld sldOrd modSection">
      <pc:chgData name="Bren Pramanik" userId="4d8256f8-d056-4b79-92f5-3356938df489" providerId="ADAL" clId="{04CB1D4D-B775-4537-9FD1-1E9BAA59D455}" dt="2023-10-23T13:57:23.078" v="120" actId="20577"/>
      <pc:docMkLst>
        <pc:docMk/>
      </pc:docMkLst>
      <pc:sldChg chg="modSp mod">
        <pc:chgData name="Bren Pramanik" userId="4d8256f8-d056-4b79-92f5-3356938df489" providerId="ADAL" clId="{04CB1D4D-B775-4537-9FD1-1E9BAA59D455}" dt="2023-10-23T13:57:23.078" v="120" actId="20577"/>
        <pc:sldMkLst>
          <pc:docMk/>
          <pc:sldMk cId="4255585143" sldId="256"/>
        </pc:sldMkLst>
        <pc:spChg chg="mod">
          <ac:chgData name="Bren Pramanik" userId="4d8256f8-d056-4b79-92f5-3356938df489" providerId="ADAL" clId="{04CB1D4D-B775-4537-9FD1-1E9BAA59D455}" dt="2023-10-23T13:57:23.078" v="120" actId="20577"/>
          <ac:spMkLst>
            <pc:docMk/>
            <pc:sldMk cId="4255585143" sldId="256"/>
            <ac:spMk id="2" creationId="{F0C67263-A5B0-4E45-9A51-FB61C21F5534}"/>
          </ac:spMkLst>
        </pc:spChg>
      </pc:sldChg>
      <pc:sldChg chg="modSp mod ord">
        <pc:chgData name="Bren Pramanik" userId="4d8256f8-d056-4b79-92f5-3356938df489" providerId="ADAL" clId="{04CB1D4D-B775-4537-9FD1-1E9BAA59D455}" dt="2023-10-23T13:29:12.196" v="85"/>
        <pc:sldMkLst>
          <pc:docMk/>
          <pc:sldMk cId="4126988131" sldId="285"/>
        </pc:sldMkLst>
        <pc:spChg chg="mod">
          <ac:chgData name="Bren Pramanik" userId="4d8256f8-d056-4b79-92f5-3356938df489" providerId="ADAL" clId="{04CB1D4D-B775-4537-9FD1-1E9BAA59D455}" dt="2023-10-23T13:28:57.670" v="81" actId="20577"/>
          <ac:spMkLst>
            <pc:docMk/>
            <pc:sldMk cId="4126988131" sldId="285"/>
            <ac:spMk id="6" creationId="{21246CDB-397C-4685-067F-6E7213F7C9CC}"/>
          </ac:spMkLst>
        </pc:spChg>
      </pc:sldChg>
      <pc:sldChg chg="modSp mod">
        <pc:chgData name="Bren Pramanik" userId="4d8256f8-d056-4b79-92f5-3356938df489" providerId="ADAL" clId="{04CB1D4D-B775-4537-9FD1-1E9BAA59D455}" dt="2023-10-23T13:47:03.186" v="118" actId="20577"/>
        <pc:sldMkLst>
          <pc:docMk/>
          <pc:sldMk cId="583927771" sldId="295"/>
        </pc:sldMkLst>
        <pc:spChg chg="mod">
          <ac:chgData name="Bren Pramanik" userId="4d8256f8-d056-4b79-92f5-3356938df489" providerId="ADAL" clId="{04CB1D4D-B775-4537-9FD1-1E9BAA59D455}" dt="2023-10-23T13:47:03.186" v="118" actId="20577"/>
          <ac:spMkLst>
            <pc:docMk/>
            <pc:sldMk cId="583927771" sldId="295"/>
            <ac:spMk id="6" creationId="{21246CDB-397C-4685-067F-6E7213F7C9CC}"/>
          </ac:spMkLst>
        </pc:spChg>
      </pc:sldChg>
      <pc:sldChg chg="del">
        <pc:chgData name="Bren Pramanik" userId="4d8256f8-d056-4b79-92f5-3356938df489" providerId="ADAL" clId="{04CB1D4D-B775-4537-9FD1-1E9BAA59D455}" dt="2023-10-23T13:29:05.624" v="83" actId="2696"/>
        <pc:sldMkLst>
          <pc:docMk/>
          <pc:sldMk cId="2490620933" sldId="297"/>
        </pc:sldMkLst>
      </pc:sldChg>
      <pc:sldChg chg="del">
        <pc:chgData name="Bren Pramanik" userId="4d8256f8-d056-4b79-92f5-3356938df489" providerId="ADAL" clId="{04CB1D4D-B775-4537-9FD1-1E9BAA59D455}" dt="2023-10-23T13:31:47.861" v="86" actId="2696"/>
        <pc:sldMkLst>
          <pc:docMk/>
          <pc:sldMk cId="2971867700" sldId="304"/>
        </pc:sldMkLst>
      </pc:sldChg>
      <pc:sldChg chg="modSp add del mod">
        <pc:chgData name="Bren Pramanik" userId="4d8256f8-d056-4b79-92f5-3356938df489" providerId="ADAL" clId="{04CB1D4D-B775-4537-9FD1-1E9BAA59D455}" dt="2023-10-23T13:29:02.098" v="82" actId="2696"/>
        <pc:sldMkLst>
          <pc:docMk/>
          <pc:sldMk cId="2581350746" sldId="305"/>
        </pc:sldMkLst>
        <pc:spChg chg="mod">
          <ac:chgData name="Bren Pramanik" userId="4d8256f8-d056-4b79-92f5-3356938df489" providerId="ADAL" clId="{04CB1D4D-B775-4537-9FD1-1E9BAA59D455}" dt="2023-10-23T13:28:38.767" v="77"/>
          <ac:spMkLst>
            <pc:docMk/>
            <pc:sldMk cId="2581350746" sldId="305"/>
            <ac:spMk id="6" creationId="{21246CDB-397C-4685-067F-6E7213F7C9C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7311"/>
          </a:xfrm>
          <a:prstGeom prst="rect">
            <a:avLst/>
          </a:prstGeom>
        </p:spPr>
        <p:txBody>
          <a:bodyPr vert="horz" lIns="91440" tIns="45720" rIns="91440" bIns="45720" rtlCol="0"/>
          <a:lstStyle>
            <a:lvl1pPr algn="r">
              <a:defRPr sz="1200"/>
            </a:lvl1pPr>
          </a:lstStyle>
          <a:p>
            <a:fld id="{6BE04C3F-EB6C-0744-A729-FCB61B64F540}" type="datetimeFigureOut">
              <a:rPr lang="en-US" smtClean="0"/>
              <a:t>10/20/2023</a:t>
            </a:fld>
            <a:endParaRPr lang="en-US"/>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82296"/>
            <a:ext cx="5486400" cy="366733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4"/>
            <a:ext cx="2971800" cy="467310"/>
          </a:xfrm>
          <a:prstGeom prst="rect">
            <a:avLst/>
          </a:prstGeom>
        </p:spPr>
        <p:txBody>
          <a:bodyPr vert="horz" lIns="91440" tIns="45720" rIns="91440" bIns="45720" rtlCol="0" anchor="b"/>
          <a:lstStyle>
            <a:lvl1pPr algn="r">
              <a:defRPr sz="1200"/>
            </a:lvl1pPr>
          </a:lstStyle>
          <a:p>
            <a:fld id="{6B9173D8-11CE-0B4C-932D-8D0F7A46337B}" type="slidenum">
              <a:rPr lang="en-US" smtClean="0"/>
              <a:t>‹#›</a:t>
            </a:fld>
            <a:endParaRPr lang="en-US"/>
          </a:p>
        </p:txBody>
      </p:sp>
    </p:spTree>
    <p:extLst>
      <p:ext uri="{BB962C8B-B14F-4D97-AF65-F5344CB8AC3E}">
        <p14:creationId xmlns:p14="http://schemas.microsoft.com/office/powerpoint/2010/main" val="551400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9173D8-11CE-0B4C-932D-8D0F7A46337B}" type="slidenum">
              <a:rPr lang="en-US" smtClean="0"/>
              <a:t>1</a:t>
            </a:fld>
            <a:endParaRPr lang="en-US"/>
          </a:p>
        </p:txBody>
      </p:sp>
    </p:spTree>
    <p:extLst>
      <p:ext uri="{BB962C8B-B14F-4D97-AF65-F5344CB8AC3E}">
        <p14:creationId xmlns:p14="http://schemas.microsoft.com/office/powerpoint/2010/main" val="1744948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For intellectual disability, specialized services means the services specified by the State which, combined with services provided by the nursing facility or other service providers, results in treatment which meets the requirements of [active treatment in an ICF-IDD as set forth in] §483.440(a)(1)…The State must provide or arrange for the provision of specialized services…to all nursing facility residents with…IDD whose needs are such that continuous supervision, treatment, and training by qualified…intellectual disability personnel is necessary, as identified by the [PASRR] screening</a:t>
            </a:r>
          </a:p>
        </p:txBody>
      </p:sp>
      <p:sp>
        <p:nvSpPr>
          <p:cNvPr id="4" name="Slide Number Placeholder 3"/>
          <p:cNvSpPr>
            <a:spLocks noGrp="1"/>
          </p:cNvSpPr>
          <p:nvPr>
            <p:ph type="sldNum" sz="quarter" idx="5"/>
          </p:nvPr>
        </p:nvSpPr>
        <p:spPr/>
        <p:txBody>
          <a:bodyPr/>
          <a:lstStyle/>
          <a:p>
            <a:fld id="{6B9173D8-11CE-0B4C-932D-8D0F7A46337B}" type="slidenum">
              <a:rPr lang="en-US" smtClean="0"/>
              <a:t>10</a:t>
            </a:fld>
            <a:endParaRPr lang="en-US" dirty="0"/>
          </a:p>
        </p:txBody>
      </p:sp>
    </p:spTree>
    <p:extLst>
      <p:ext uri="{BB962C8B-B14F-4D97-AF65-F5344CB8AC3E}">
        <p14:creationId xmlns:p14="http://schemas.microsoft.com/office/powerpoint/2010/main" val="1817497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9173D8-11CE-0B4C-932D-8D0F7A46337B}" type="slidenum">
              <a:rPr lang="en-US" smtClean="0"/>
              <a:t>11</a:t>
            </a:fld>
            <a:endParaRPr lang="en-US" dirty="0"/>
          </a:p>
        </p:txBody>
      </p:sp>
    </p:spTree>
    <p:extLst>
      <p:ext uri="{BB962C8B-B14F-4D97-AF65-F5344CB8AC3E}">
        <p14:creationId xmlns:p14="http://schemas.microsoft.com/office/powerpoint/2010/main" val="2584647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something about resident reviews and appeals here? </a:t>
            </a:r>
          </a:p>
        </p:txBody>
      </p:sp>
      <p:sp>
        <p:nvSpPr>
          <p:cNvPr id="4" name="Slide Number Placeholder 3"/>
          <p:cNvSpPr>
            <a:spLocks noGrp="1"/>
          </p:cNvSpPr>
          <p:nvPr>
            <p:ph type="sldNum" sz="quarter" idx="5"/>
          </p:nvPr>
        </p:nvSpPr>
        <p:spPr/>
        <p:txBody>
          <a:bodyPr/>
          <a:lstStyle/>
          <a:p>
            <a:fld id="{6B9173D8-11CE-0B4C-932D-8D0F7A46337B}" type="slidenum">
              <a:rPr lang="en-US" smtClean="0"/>
              <a:t>12</a:t>
            </a:fld>
            <a:endParaRPr lang="en-US" dirty="0"/>
          </a:p>
        </p:txBody>
      </p:sp>
    </p:spTree>
    <p:extLst>
      <p:ext uri="{BB962C8B-B14F-4D97-AF65-F5344CB8AC3E}">
        <p14:creationId xmlns:p14="http://schemas.microsoft.com/office/powerpoint/2010/main" val="869581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Basic compliance:</a:t>
            </a:r>
          </a:p>
          <a:p>
            <a:endParaRPr lang="en-US" dirty="0"/>
          </a:p>
          <a:p>
            <a:r>
              <a:rPr lang="en-US" dirty="0"/>
              <a:t>Today focus on definition of Specialized Services – throughout our state plan and regulations, NJ defines SS as services specifically not provided in a nursing home, but rather for those with MI, in an inpatient psychiatric setting, and for those with IDD, in an ICF (DC) or HCBS (step in the right direction, not quite, but an effort). </a:t>
            </a:r>
          </a:p>
          <a:p>
            <a:endParaRPr lang="en-US" dirty="0"/>
          </a:p>
          <a:p>
            <a:r>
              <a:rPr lang="en-US" dirty="0"/>
              <a:t>Backwards definition leads to the rubber stamp admission to NF without the full evaluation and determination.  The Level II process that is supposed to be individualized, person-centered – really reflect the options for the person, including specialized services, and if there are not sufficient HCBS available – in otherwards gaps in the system – the Level II written tools should capture this. </a:t>
            </a:r>
          </a:p>
          <a:p>
            <a:endParaRPr lang="en-US" dirty="0"/>
          </a:p>
          <a:p>
            <a:r>
              <a:rPr lang="en-US" dirty="0"/>
              <a:t>DDD PASRR data we reviewed as well as our review of actual PASRR documents confirmed that for those seeking NF admission, if the Level II confirmed the diagnosis of IDD – nearly 100%% likely to be found to not need specialized services (so they could get into the NF). </a:t>
            </a:r>
          </a:p>
          <a:p>
            <a:endParaRPr lang="en-US" dirty="0"/>
          </a:p>
          <a:p>
            <a:r>
              <a:rPr lang="en-US" dirty="0"/>
              <a:t>Belies logic – People with IDD coming frequently coming from acute hospital stays, and before that group homes or their own family homes on DD waivers – for years.  And suddenly they no longer need IDD specific services? </a:t>
            </a:r>
          </a:p>
          <a:p>
            <a:endParaRPr lang="en-US" dirty="0"/>
          </a:p>
          <a:p>
            <a:r>
              <a:rPr lang="en-US" dirty="0"/>
              <a:t>Olmstead strategy: </a:t>
            </a:r>
          </a:p>
          <a:p>
            <a:endParaRPr lang="en-US" dirty="0"/>
          </a:p>
          <a:p>
            <a:r>
              <a:rPr lang="en-US" dirty="0"/>
              <a:t>Focus today on the waiver-like specialized services – State Plan Amendments to adopt SS as a powerful Olmstead tool </a:t>
            </a:r>
          </a:p>
          <a:p>
            <a:endParaRPr lang="en-US" dirty="0"/>
          </a:p>
          <a:p>
            <a:pPr marL="174708" indent="-174708">
              <a:buFont typeface="Arial" panose="020B0604020202020204" pitchFamily="34" charset="0"/>
              <a:buChar char="•"/>
            </a:pPr>
            <a:r>
              <a:rPr lang="en-US" dirty="0"/>
              <a:t>for example designing SS to meet the needs of people with IDD who need a short term NF stay, example rehab, but keeps them connected to the community – community-based day services or independent living skills</a:t>
            </a:r>
          </a:p>
          <a:p>
            <a:pPr marL="174708" indent="-174708">
              <a:buFont typeface="Arial" panose="020B0604020202020204" pitchFamily="34" charset="0"/>
              <a:buChar char="•"/>
            </a:pPr>
            <a:r>
              <a:rPr lang="en-US" dirty="0"/>
              <a:t>Long term residents – use SS to build new skills to enhance pre-discharge transition planning.</a:t>
            </a:r>
          </a:p>
          <a:p>
            <a:endParaRPr lang="en-US" dirty="0"/>
          </a:p>
          <a:p>
            <a:endParaRPr lang="en-US" dirty="0"/>
          </a:p>
        </p:txBody>
      </p:sp>
      <p:sp>
        <p:nvSpPr>
          <p:cNvPr id="4" name="Slide Number Placeholder 3"/>
          <p:cNvSpPr>
            <a:spLocks noGrp="1"/>
          </p:cNvSpPr>
          <p:nvPr>
            <p:ph type="sldNum" sz="quarter" idx="5"/>
          </p:nvPr>
        </p:nvSpPr>
        <p:spPr/>
        <p:txBody>
          <a:bodyPr/>
          <a:lstStyle/>
          <a:p>
            <a:fld id="{6B9173D8-11CE-0B4C-932D-8D0F7A46337B}" type="slidenum">
              <a:rPr lang="en-US" smtClean="0"/>
              <a:t>13</a:t>
            </a:fld>
            <a:endParaRPr lang="en-US" dirty="0"/>
          </a:p>
        </p:txBody>
      </p:sp>
    </p:spTree>
    <p:extLst>
      <p:ext uri="{BB962C8B-B14F-4D97-AF65-F5344CB8AC3E}">
        <p14:creationId xmlns:p14="http://schemas.microsoft.com/office/powerpoint/2010/main" val="4032104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9173D8-11CE-0B4C-932D-8D0F7A46337B}" type="slidenum">
              <a:rPr lang="en-US" smtClean="0"/>
              <a:t>14</a:t>
            </a:fld>
            <a:endParaRPr lang="en-US"/>
          </a:p>
        </p:txBody>
      </p:sp>
    </p:spTree>
    <p:extLst>
      <p:ext uri="{BB962C8B-B14F-4D97-AF65-F5344CB8AC3E}">
        <p14:creationId xmlns:p14="http://schemas.microsoft.com/office/powerpoint/2010/main" val="2533769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9173D8-11CE-0B4C-932D-8D0F7A46337B}" type="slidenum">
              <a:rPr lang="en-US" smtClean="0"/>
              <a:t>15</a:t>
            </a:fld>
            <a:endParaRPr lang="en-US" dirty="0"/>
          </a:p>
        </p:txBody>
      </p:sp>
    </p:spTree>
    <p:extLst>
      <p:ext uri="{BB962C8B-B14F-4D97-AF65-F5344CB8AC3E}">
        <p14:creationId xmlns:p14="http://schemas.microsoft.com/office/powerpoint/2010/main" val="2615154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9173D8-11CE-0B4C-932D-8D0F7A46337B}" type="slidenum">
              <a:rPr lang="en-US" smtClean="0"/>
              <a:t>16</a:t>
            </a:fld>
            <a:endParaRPr lang="en-US"/>
          </a:p>
        </p:txBody>
      </p:sp>
    </p:spTree>
    <p:extLst>
      <p:ext uri="{BB962C8B-B14F-4D97-AF65-F5344CB8AC3E}">
        <p14:creationId xmlns:p14="http://schemas.microsoft.com/office/powerpoint/2010/main" val="22329410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9173D8-11CE-0B4C-932D-8D0F7A46337B}" type="slidenum">
              <a:rPr lang="en-US" smtClean="0"/>
              <a:t>17</a:t>
            </a:fld>
            <a:endParaRPr lang="en-US"/>
          </a:p>
        </p:txBody>
      </p:sp>
    </p:spTree>
    <p:extLst>
      <p:ext uri="{BB962C8B-B14F-4D97-AF65-F5344CB8AC3E}">
        <p14:creationId xmlns:p14="http://schemas.microsoft.com/office/powerpoint/2010/main" val="3258096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9173D8-11CE-0B4C-932D-8D0F7A46337B}" type="slidenum">
              <a:rPr lang="en-US" smtClean="0"/>
              <a:t>18</a:t>
            </a:fld>
            <a:endParaRPr lang="en-US"/>
          </a:p>
        </p:txBody>
      </p:sp>
    </p:spTree>
    <p:extLst>
      <p:ext uri="{BB962C8B-B14F-4D97-AF65-F5344CB8AC3E}">
        <p14:creationId xmlns:p14="http://schemas.microsoft.com/office/powerpoint/2010/main" val="2076019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9173D8-11CE-0B4C-932D-8D0F7A46337B}" type="slidenum">
              <a:rPr lang="en-US" smtClean="0"/>
              <a:t>2</a:t>
            </a:fld>
            <a:endParaRPr lang="en-US"/>
          </a:p>
        </p:txBody>
      </p:sp>
    </p:spTree>
    <p:extLst>
      <p:ext uri="{BB962C8B-B14F-4D97-AF65-F5344CB8AC3E}">
        <p14:creationId xmlns:p14="http://schemas.microsoft.com/office/powerpoint/2010/main" val="4248223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9173D8-11CE-0B4C-932D-8D0F7A46337B}" type="slidenum">
              <a:rPr lang="en-US" smtClean="0"/>
              <a:t>3</a:t>
            </a:fld>
            <a:endParaRPr lang="en-US"/>
          </a:p>
        </p:txBody>
      </p:sp>
    </p:spTree>
    <p:extLst>
      <p:ext uri="{BB962C8B-B14F-4D97-AF65-F5344CB8AC3E}">
        <p14:creationId xmlns:p14="http://schemas.microsoft.com/office/powerpoint/2010/main" val="1612053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9173D8-11CE-0B4C-932D-8D0F7A4633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5128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37336" lvl="1" indent="-171450">
              <a:buFont typeface="Arial" panose="020B0604020202020204" pitchFamily="34" charset="0"/>
              <a:buChar char="•"/>
            </a:pPr>
            <a:r>
              <a:rPr lang="en-US" dirty="0"/>
              <a:t>PASRR process applies to all people with MI and IDD who apply to or reside in a Medicaid-certified nursing home regardless of source of payment – which means the Level I screening process applies to ALL applicants for nursing home admission regardless of payment source</a:t>
            </a:r>
          </a:p>
          <a:p>
            <a:pPr marL="640594" lvl="1" indent="-174708">
              <a:buFont typeface="Arial" panose="020B0604020202020204" pitchFamily="34" charset="0"/>
              <a:buChar char="•"/>
            </a:pPr>
            <a:endParaRPr lang="en-US" dirty="0"/>
          </a:p>
          <a:p>
            <a:pPr marL="640594" lvl="1" indent="-174708">
              <a:buFont typeface="Arial" panose="020B0604020202020204" pitchFamily="34" charset="0"/>
              <a:buChar char="•"/>
            </a:pPr>
            <a:endParaRPr lang="en-US" dirty="0"/>
          </a:p>
          <a:p>
            <a:pPr marL="640594" lvl="1" indent="-174708">
              <a:buFont typeface="Arial" panose="020B0604020202020204" pitchFamily="34" charset="0"/>
              <a:buChar char="•"/>
            </a:pPr>
            <a:r>
              <a:rPr lang="en-US" dirty="0"/>
              <a:t>A key component of the PASRR process is to determine if the person needs the services of a nursing home at all.  The federal PASRR law distinguishes between the term “nursing facility level of care” – which is the Medicaid term for clinical eligibility and “nursing facility level of service” keeping in mind this process is not a screen for Medicaid services. </a:t>
            </a:r>
          </a:p>
          <a:p>
            <a:pPr marL="1106481" lvl="2" indent="-174708">
              <a:buFont typeface="Arial" panose="020B0604020202020204" pitchFamily="34" charset="0"/>
              <a:buChar char="•"/>
            </a:pPr>
            <a:r>
              <a:rPr lang="en-US" dirty="0"/>
              <a:t>People have to both be determined through PASRR to require a NF level of services AND if they do determine if they also need specialized services – then both kinds of services, typical nursing facility services and specialized services must be provided in a nursing home for those who need and choose those services. </a:t>
            </a:r>
          </a:p>
        </p:txBody>
      </p:sp>
      <p:sp>
        <p:nvSpPr>
          <p:cNvPr id="4" name="Slide Number Placeholder 3"/>
          <p:cNvSpPr>
            <a:spLocks noGrp="1"/>
          </p:cNvSpPr>
          <p:nvPr>
            <p:ph type="sldNum" sz="quarter" idx="5"/>
          </p:nvPr>
        </p:nvSpPr>
        <p:spPr/>
        <p:txBody>
          <a:bodyPr/>
          <a:lstStyle/>
          <a:p>
            <a:fld id="{6B9173D8-11CE-0B4C-932D-8D0F7A46337B}" type="slidenum">
              <a:rPr lang="en-US" smtClean="0"/>
              <a:t>5</a:t>
            </a:fld>
            <a:endParaRPr lang="en-US" dirty="0"/>
          </a:p>
        </p:txBody>
      </p:sp>
    </p:spTree>
    <p:extLst>
      <p:ext uri="{BB962C8B-B14F-4D97-AF65-F5344CB8AC3E}">
        <p14:creationId xmlns:p14="http://schemas.microsoft.com/office/powerpoint/2010/main" val="1766873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Process is supposed to be person-centered, individualized, look at unique needs – and then make recommendations noting gaps in system.  For those the need nursing home services and choose them, should include specialized services too. </a:t>
            </a:r>
          </a:p>
          <a:p>
            <a:endParaRPr lang="en-US" dirty="0"/>
          </a:p>
          <a:p>
            <a:r>
              <a:rPr lang="en-US" dirty="0"/>
              <a:t>Exclusions are optional and can lead to circumvention of full evaluation and determination process, and rubber stamp of NF admission without person-centered individualized process and services and supports </a:t>
            </a:r>
          </a:p>
          <a:p>
            <a:endParaRPr lang="en-US" dirty="0"/>
          </a:p>
          <a:p>
            <a:r>
              <a:rPr lang="en-US" dirty="0"/>
              <a:t>Remember PASRR is an Olmstead tool – diversion is a key goal</a:t>
            </a:r>
          </a:p>
        </p:txBody>
      </p:sp>
      <p:sp>
        <p:nvSpPr>
          <p:cNvPr id="4" name="Slide Number Placeholder 3"/>
          <p:cNvSpPr>
            <a:spLocks noGrp="1"/>
          </p:cNvSpPr>
          <p:nvPr>
            <p:ph type="sldNum" sz="quarter" idx="5"/>
          </p:nvPr>
        </p:nvSpPr>
        <p:spPr/>
        <p:txBody>
          <a:bodyPr/>
          <a:lstStyle/>
          <a:p>
            <a:fld id="{6B9173D8-11CE-0B4C-932D-8D0F7A46337B}" type="slidenum">
              <a:rPr lang="en-US" smtClean="0"/>
              <a:t>6</a:t>
            </a:fld>
            <a:endParaRPr lang="en-US" dirty="0"/>
          </a:p>
        </p:txBody>
      </p:sp>
    </p:spTree>
    <p:extLst>
      <p:ext uri="{BB962C8B-B14F-4D97-AF65-F5344CB8AC3E}">
        <p14:creationId xmlns:p14="http://schemas.microsoft.com/office/powerpoint/2010/main" val="4222354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9173D8-11CE-0B4C-932D-8D0F7A46337B}" type="slidenum">
              <a:rPr lang="en-US" smtClean="0"/>
              <a:t>7</a:t>
            </a:fld>
            <a:endParaRPr lang="en-US" dirty="0"/>
          </a:p>
        </p:txBody>
      </p:sp>
    </p:spTree>
    <p:extLst>
      <p:ext uri="{BB962C8B-B14F-4D97-AF65-F5344CB8AC3E}">
        <p14:creationId xmlns:p14="http://schemas.microsoft.com/office/powerpoint/2010/main" val="245552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9173D8-11CE-0B4C-932D-8D0F7A46337B}" type="slidenum">
              <a:rPr lang="en-US" smtClean="0"/>
              <a:t>8</a:t>
            </a:fld>
            <a:endParaRPr lang="en-US" dirty="0"/>
          </a:p>
        </p:txBody>
      </p:sp>
    </p:spTree>
    <p:extLst>
      <p:ext uri="{BB962C8B-B14F-4D97-AF65-F5344CB8AC3E}">
        <p14:creationId xmlns:p14="http://schemas.microsoft.com/office/powerpoint/2010/main" val="2306244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*regs for comprehensive person-centered care plan changed in 2016 – must include specialized rehabilitative services and specialized services (NJ’s reg and survey process needs to conform)</a:t>
            </a:r>
          </a:p>
          <a:p>
            <a:endParaRPr lang="en-US" dirty="0"/>
          </a:p>
          <a:p>
            <a:r>
              <a:rPr lang="en-US" dirty="0"/>
              <a:t>Through this definition and these examples, one can clearly see how CMS has expanded on the formal regulatory definition to encourage states to use PASRR to both amplify person-centered practices and facilitate nursing facility diversion and transition. Finally, state Medicaid agencies can receive technical assistance through the PASRR Technical Assistance Center (PTAC) on payment options available, through State Plan Amendment to Appendix 4.19 of a State Plan, including the provision of waiver-like specialized services. </a:t>
            </a:r>
          </a:p>
        </p:txBody>
      </p:sp>
      <p:sp>
        <p:nvSpPr>
          <p:cNvPr id="4" name="Slide Number Placeholder 3"/>
          <p:cNvSpPr>
            <a:spLocks noGrp="1"/>
          </p:cNvSpPr>
          <p:nvPr>
            <p:ph type="sldNum" sz="quarter" idx="5"/>
          </p:nvPr>
        </p:nvSpPr>
        <p:spPr/>
        <p:txBody>
          <a:bodyPr/>
          <a:lstStyle/>
          <a:p>
            <a:fld id="{6B9173D8-11CE-0B4C-932D-8D0F7A46337B}" type="slidenum">
              <a:rPr lang="en-US" smtClean="0"/>
              <a:t>9</a:t>
            </a:fld>
            <a:endParaRPr lang="en-US" dirty="0"/>
          </a:p>
        </p:txBody>
      </p:sp>
    </p:spTree>
    <p:extLst>
      <p:ext uri="{BB962C8B-B14F-4D97-AF65-F5344CB8AC3E}">
        <p14:creationId xmlns:p14="http://schemas.microsoft.com/office/powerpoint/2010/main" val="984756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9E1C5-5C64-AD4A-8CC4-3059CD61354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BD3ED6-B02F-D34D-9712-2522F9FAF5F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9373BD-9377-834C-8FB4-8D37A634D2D5}"/>
              </a:ext>
            </a:extLst>
          </p:cNvPr>
          <p:cNvSpPr>
            <a:spLocks noGrp="1"/>
          </p:cNvSpPr>
          <p:nvPr>
            <p:ph type="dt" sz="half" idx="10"/>
          </p:nvPr>
        </p:nvSpPr>
        <p:spPr>
          <a:xfrm>
            <a:off x="838200" y="6356350"/>
            <a:ext cx="2743200" cy="365125"/>
          </a:xfrm>
          <a:prstGeom prst="rect">
            <a:avLst/>
          </a:prstGeom>
        </p:spPr>
        <p:txBody>
          <a:bodyPr/>
          <a:lstStyle/>
          <a:p>
            <a:fld id="{14E1C44A-4306-714F-BB14-A3166D7C12D0}" type="datetimeFigureOut">
              <a:rPr lang="en-US" smtClean="0"/>
              <a:t>10/20/2023</a:t>
            </a:fld>
            <a:endParaRPr lang="en-US"/>
          </a:p>
        </p:txBody>
      </p:sp>
      <p:sp>
        <p:nvSpPr>
          <p:cNvPr id="5" name="Footer Placeholder 4">
            <a:extLst>
              <a:ext uri="{FF2B5EF4-FFF2-40B4-BE49-F238E27FC236}">
                <a16:creationId xmlns:a16="http://schemas.microsoft.com/office/drawing/2014/main" id="{1159D293-6487-A742-BCB1-304C77741A7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7575DDE-8ECB-614C-8704-D3A76A3D85F3}"/>
              </a:ext>
            </a:extLst>
          </p:cNvPr>
          <p:cNvSpPr>
            <a:spLocks noGrp="1"/>
          </p:cNvSpPr>
          <p:nvPr>
            <p:ph type="sldNum" sz="quarter" idx="12"/>
          </p:nvPr>
        </p:nvSpPr>
        <p:spPr>
          <a:xfrm>
            <a:off x="8610600" y="6356350"/>
            <a:ext cx="2743200" cy="365125"/>
          </a:xfrm>
          <a:prstGeom prst="rect">
            <a:avLst/>
          </a:prstGeom>
        </p:spPr>
        <p:txBody>
          <a:bodyPr/>
          <a:lstStyle/>
          <a:p>
            <a:fld id="{B4FF78BF-85DA-6B47-AA9D-4204AE31738F}" type="slidenum">
              <a:rPr lang="en-US" smtClean="0"/>
              <a:t>‹#›</a:t>
            </a:fld>
            <a:endParaRPr lang="en-US"/>
          </a:p>
        </p:txBody>
      </p:sp>
    </p:spTree>
    <p:extLst>
      <p:ext uri="{BB962C8B-B14F-4D97-AF65-F5344CB8AC3E}">
        <p14:creationId xmlns:p14="http://schemas.microsoft.com/office/powerpoint/2010/main" val="1839361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B2A70-FB97-C54B-BE69-F4E040BDABC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990A52-DDA3-CB43-BBF8-DF95765A9C24}"/>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BCAB07-2634-7141-957F-E6AC09D90CFF}"/>
              </a:ext>
            </a:extLst>
          </p:cNvPr>
          <p:cNvSpPr>
            <a:spLocks noGrp="1"/>
          </p:cNvSpPr>
          <p:nvPr>
            <p:ph type="dt" sz="half" idx="10"/>
          </p:nvPr>
        </p:nvSpPr>
        <p:spPr>
          <a:xfrm>
            <a:off x="838200" y="6356350"/>
            <a:ext cx="2743200" cy="365125"/>
          </a:xfrm>
          <a:prstGeom prst="rect">
            <a:avLst/>
          </a:prstGeom>
        </p:spPr>
        <p:txBody>
          <a:bodyPr/>
          <a:lstStyle/>
          <a:p>
            <a:fld id="{14E1C44A-4306-714F-BB14-A3166D7C12D0}" type="datetimeFigureOut">
              <a:rPr lang="en-US" smtClean="0"/>
              <a:t>10/20/2023</a:t>
            </a:fld>
            <a:endParaRPr lang="en-US"/>
          </a:p>
        </p:txBody>
      </p:sp>
      <p:sp>
        <p:nvSpPr>
          <p:cNvPr id="5" name="Footer Placeholder 4">
            <a:extLst>
              <a:ext uri="{FF2B5EF4-FFF2-40B4-BE49-F238E27FC236}">
                <a16:creationId xmlns:a16="http://schemas.microsoft.com/office/drawing/2014/main" id="{43DF5C48-3644-D045-9134-C63A9F297DC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F0F2A46-9544-CD47-ACC7-030DAC4C44B9}"/>
              </a:ext>
            </a:extLst>
          </p:cNvPr>
          <p:cNvSpPr>
            <a:spLocks noGrp="1"/>
          </p:cNvSpPr>
          <p:nvPr>
            <p:ph type="sldNum" sz="quarter" idx="12"/>
          </p:nvPr>
        </p:nvSpPr>
        <p:spPr>
          <a:xfrm>
            <a:off x="8610600" y="6356350"/>
            <a:ext cx="2743200" cy="365125"/>
          </a:xfrm>
          <a:prstGeom prst="rect">
            <a:avLst/>
          </a:prstGeom>
        </p:spPr>
        <p:txBody>
          <a:bodyPr/>
          <a:lstStyle/>
          <a:p>
            <a:fld id="{B4FF78BF-85DA-6B47-AA9D-4204AE31738F}" type="slidenum">
              <a:rPr lang="en-US" smtClean="0"/>
              <a:t>‹#›</a:t>
            </a:fld>
            <a:endParaRPr lang="en-US"/>
          </a:p>
        </p:txBody>
      </p:sp>
    </p:spTree>
    <p:extLst>
      <p:ext uri="{BB962C8B-B14F-4D97-AF65-F5344CB8AC3E}">
        <p14:creationId xmlns:p14="http://schemas.microsoft.com/office/powerpoint/2010/main" val="1960257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092ABB-388F-914C-B5E9-2E9884B54CE4}"/>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76452B-A91F-634B-9C24-D690C19D868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13ACF3-367F-B849-834B-086E1B258DEE}"/>
              </a:ext>
            </a:extLst>
          </p:cNvPr>
          <p:cNvSpPr>
            <a:spLocks noGrp="1"/>
          </p:cNvSpPr>
          <p:nvPr>
            <p:ph type="dt" sz="half" idx="10"/>
          </p:nvPr>
        </p:nvSpPr>
        <p:spPr>
          <a:xfrm>
            <a:off x="838200" y="6356350"/>
            <a:ext cx="2743200" cy="365125"/>
          </a:xfrm>
          <a:prstGeom prst="rect">
            <a:avLst/>
          </a:prstGeom>
        </p:spPr>
        <p:txBody>
          <a:bodyPr/>
          <a:lstStyle/>
          <a:p>
            <a:fld id="{14E1C44A-4306-714F-BB14-A3166D7C12D0}" type="datetimeFigureOut">
              <a:rPr lang="en-US" smtClean="0"/>
              <a:t>10/20/2023</a:t>
            </a:fld>
            <a:endParaRPr lang="en-US"/>
          </a:p>
        </p:txBody>
      </p:sp>
      <p:sp>
        <p:nvSpPr>
          <p:cNvPr id="5" name="Footer Placeholder 4">
            <a:extLst>
              <a:ext uri="{FF2B5EF4-FFF2-40B4-BE49-F238E27FC236}">
                <a16:creationId xmlns:a16="http://schemas.microsoft.com/office/drawing/2014/main" id="{E2407A13-889F-FE44-B1AA-031AB6A69C3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85A24F9-F644-DE42-9B84-0407ABC0930B}"/>
              </a:ext>
            </a:extLst>
          </p:cNvPr>
          <p:cNvSpPr>
            <a:spLocks noGrp="1"/>
          </p:cNvSpPr>
          <p:nvPr>
            <p:ph type="sldNum" sz="quarter" idx="12"/>
          </p:nvPr>
        </p:nvSpPr>
        <p:spPr>
          <a:xfrm>
            <a:off x="8610600" y="6356350"/>
            <a:ext cx="2743200" cy="365125"/>
          </a:xfrm>
          <a:prstGeom prst="rect">
            <a:avLst/>
          </a:prstGeom>
        </p:spPr>
        <p:txBody>
          <a:bodyPr/>
          <a:lstStyle/>
          <a:p>
            <a:fld id="{B4FF78BF-85DA-6B47-AA9D-4204AE31738F}" type="slidenum">
              <a:rPr lang="en-US" smtClean="0"/>
              <a:t>‹#›</a:t>
            </a:fld>
            <a:endParaRPr lang="en-US"/>
          </a:p>
        </p:txBody>
      </p:sp>
    </p:spTree>
    <p:extLst>
      <p:ext uri="{BB962C8B-B14F-4D97-AF65-F5344CB8AC3E}">
        <p14:creationId xmlns:p14="http://schemas.microsoft.com/office/powerpoint/2010/main" val="2690868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DC043-4B9A-194F-884D-7A877C05AF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E7D1CC-E860-8545-A68D-C234893A7E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19FF25-721F-4143-A5D8-3C9F85AE6286}"/>
              </a:ext>
            </a:extLst>
          </p:cNvPr>
          <p:cNvSpPr>
            <a:spLocks noGrp="1"/>
          </p:cNvSpPr>
          <p:nvPr>
            <p:ph type="dt" sz="half" idx="10"/>
          </p:nvPr>
        </p:nvSpPr>
        <p:spPr/>
        <p:txBody>
          <a:bodyPr/>
          <a:lstStyle/>
          <a:p>
            <a:fld id="{8823007F-1B0E-FD44-9C57-2290C9AA5176}" type="datetimeFigureOut">
              <a:rPr lang="en-US" smtClean="0"/>
              <a:t>10/20/2023</a:t>
            </a:fld>
            <a:endParaRPr lang="en-US"/>
          </a:p>
        </p:txBody>
      </p:sp>
      <p:sp>
        <p:nvSpPr>
          <p:cNvPr id="5" name="Footer Placeholder 4">
            <a:extLst>
              <a:ext uri="{FF2B5EF4-FFF2-40B4-BE49-F238E27FC236}">
                <a16:creationId xmlns:a16="http://schemas.microsoft.com/office/drawing/2014/main" id="{0EC82094-F356-8142-92FE-D15D8B600C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939C47-6D68-9F4E-A208-51F040921ECE}"/>
              </a:ext>
            </a:extLst>
          </p:cNvPr>
          <p:cNvSpPr>
            <a:spLocks noGrp="1"/>
          </p:cNvSpPr>
          <p:nvPr>
            <p:ph type="sldNum" sz="quarter" idx="12"/>
          </p:nvPr>
        </p:nvSpPr>
        <p:spPr/>
        <p:txBody>
          <a:bodyPr/>
          <a:lstStyle/>
          <a:p>
            <a:fld id="{9FAD552B-719D-DB4A-8C88-AA448151F8EA}" type="slidenum">
              <a:rPr lang="en-US" smtClean="0"/>
              <a:t>‹#›</a:t>
            </a:fld>
            <a:endParaRPr lang="en-US"/>
          </a:p>
        </p:txBody>
      </p:sp>
    </p:spTree>
    <p:extLst>
      <p:ext uri="{BB962C8B-B14F-4D97-AF65-F5344CB8AC3E}">
        <p14:creationId xmlns:p14="http://schemas.microsoft.com/office/powerpoint/2010/main" val="701765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3C891-4B41-A747-9E51-E24D0156E5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C9DA46-362E-CC4B-A59A-9272C38827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732006-F10B-494B-BF0C-A07175E71465}"/>
              </a:ext>
            </a:extLst>
          </p:cNvPr>
          <p:cNvSpPr>
            <a:spLocks noGrp="1"/>
          </p:cNvSpPr>
          <p:nvPr>
            <p:ph type="dt" sz="half" idx="10"/>
          </p:nvPr>
        </p:nvSpPr>
        <p:spPr/>
        <p:txBody>
          <a:bodyPr/>
          <a:lstStyle/>
          <a:p>
            <a:fld id="{8823007F-1B0E-FD44-9C57-2290C9AA5176}" type="datetimeFigureOut">
              <a:rPr lang="en-US" smtClean="0"/>
              <a:t>10/20/2023</a:t>
            </a:fld>
            <a:endParaRPr lang="en-US"/>
          </a:p>
        </p:txBody>
      </p:sp>
      <p:sp>
        <p:nvSpPr>
          <p:cNvPr id="5" name="Footer Placeholder 4">
            <a:extLst>
              <a:ext uri="{FF2B5EF4-FFF2-40B4-BE49-F238E27FC236}">
                <a16:creationId xmlns:a16="http://schemas.microsoft.com/office/drawing/2014/main" id="{934810F4-F709-1240-9C5F-CA764D13F7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2E1095-B704-DD47-B4CB-E0EA8DDADB22}"/>
              </a:ext>
            </a:extLst>
          </p:cNvPr>
          <p:cNvSpPr>
            <a:spLocks noGrp="1"/>
          </p:cNvSpPr>
          <p:nvPr>
            <p:ph type="sldNum" sz="quarter" idx="12"/>
          </p:nvPr>
        </p:nvSpPr>
        <p:spPr/>
        <p:txBody>
          <a:bodyPr/>
          <a:lstStyle/>
          <a:p>
            <a:fld id="{9FAD552B-719D-DB4A-8C88-AA448151F8EA}" type="slidenum">
              <a:rPr lang="en-US" smtClean="0"/>
              <a:t>‹#›</a:t>
            </a:fld>
            <a:endParaRPr lang="en-US"/>
          </a:p>
        </p:txBody>
      </p:sp>
    </p:spTree>
    <p:extLst>
      <p:ext uri="{BB962C8B-B14F-4D97-AF65-F5344CB8AC3E}">
        <p14:creationId xmlns:p14="http://schemas.microsoft.com/office/powerpoint/2010/main" val="28251272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B38E5-B027-6247-8F33-52006D4321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DF7D5E9-AC77-8947-B01C-F4CD786C18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AD190C-B1CF-2E45-90D2-69567300A2EC}"/>
              </a:ext>
            </a:extLst>
          </p:cNvPr>
          <p:cNvSpPr>
            <a:spLocks noGrp="1"/>
          </p:cNvSpPr>
          <p:nvPr>
            <p:ph type="dt" sz="half" idx="10"/>
          </p:nvPr>
        </p:nvSpPr>
        <p:spPr/>
        <p:txBody>
          <a:bodyPr/>
          <a:lstStyle/>
          <a:p>
            <a:fld id="{8823007F-1B0E-FD44-9C57-2290C9AA5176}" type="datetimeFigureOut">
              <a:rPr lang="en-US" smtClean="0"/>
              <a:t>10/20/2023</a:t>
            </a:fld>
            <a:endParaRPr lang="en-US"/>
          </a:p>
        </p:txBody>
      </p:sp>
      <p:sp>
        <p:nvSpPr>
          <p:cNvPr id="5" name="Footer Placeholder 4">
            <a:extLst>
              <a:ext uri="{FF2B5EF4-FFF2-40B4-BE49-F238E27FC236}">
                <a16:creationId xmlns:a16="http://schemas.microsoft.com/office/drawing/2014/main" id="{90948AFB-1760-4144-8A74-54CDAA0D1F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44B587-C672-A04A-82FD-8AEAD6F5547F}"/>
              </a:ext>
            </a:extLst>
          </p:cNvPr>
          <p:cNvSpPr>
            <a:spLocks noGrp="1"/>
          </p:cNvSpPr>
          <p:nvPr>
            <p:ph type="sldNum" sz="quarter" idx="12"/>
          </p:nvPr>
        </p:nvSpPr>
        <p:spPr/>
        <p:txBody>
          <a:bodyPr/>
          <a:lstStyle/>
          <a:p>
            <a:fld id="{9FAD552B-719D-DB4A-8C88-AA448151F8EA}" type="slidenum">
              <a:rPr lang="en-US" smtClean="0"/>
              <a:t>‹#›</a:t>
            </a:fld>
            <a:endParaRPr lang="en-US"/>
          </a:p>
        </p:txBody>
      </p:sp>
    </p:spTree>
    <p:extLst>
      <p:ext uri="{BB962C8B-B14F-4D97-AF65-F5344CB8AC3E}">
        <p14:creationId xmlns:p14="http://schemas.microsoft.com/office/powerpoint/2010/main" val="2883711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E5CF2-A4E6-4F4F-8BE8-9F9DB9690D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32C2D3-3944-4643-819E-82F0EB361C8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6C7B47-6936-C44C-84C8-CAD7ECD786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CE4A6F-32DF-544F-9589-E0652BD87C3C}"/>
              </a:ext>
            </a:extLst>
          </p:cNvPr>
          <p:cNvSpPr>
            <a:spLocks noGrp="1"/>
          </p:cNvSpPr>
          <p:nvPr>
            <p:ph type="dt" sz="half" idx="10"/>
          </p:nvPr>
        </p:nvSpPr>
        <p:spPr/>
        <p:txBody>
          <a:bodyPr/>
          <a:lstStyle/>
          <a:p>
            <a:fld id="{8823007F-1B0E-FD44-9C57-2290C9AA5176}" type="datetimeFigureOut">
              <a:rPr lang="en-US" smtClean="0"/>
              <a:t>10/20/2023</a:t>
            </a:fld>
            <a:endParaRPr lang="en-US"/>
          </a:p>
        </p:txBody>
      </p:sp>
      <p:sp>
        <p:nvSpPr>
          <p:cNvPr id="6" name="Footer Placeholder 5">
            <a:extLst>
              <a:ext uri="{FF2B5EF4-FFF2-40B4-BE49-F238E27FC236}">
                <a16:creationId xmlns:a16="http://schemas.microsoft.com/office/drawing/2014/main" id="{35DE0DF1-950A-524C-B01E-548D18E78A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D24476-F7DC-504C-ADBF-01B0FF75C734}"/>
              </a:ext>
            </a:extLst>
          </p:cNvPr>
          <p:cNvSpPr>
            <a:spLocks noGrp="1"/>
          </p:cNvSpPr>
          <p:nvPr>
            <p:ph type="sldNum" sz="quarter" idx="12"/>
          </p:nvPr>
        </p:nvSpPr>
        <p:spPr/>
        <p:txBody>
          <a:bodyPr/>
          <a:lstStyle/>
          <a:p>
            <a:fld id="{9FAD552B-719D-DB4A-8C88-AA448151F8EA}" type="slidenum">
              <a:rPr lang="en-US" smtClean="0"/>
              <a:t>‹#›</a:t>
            </a:fld>
            <a:endParaRPr lang="en-US"/>
          </a:p>
        </p:txBody>
      </p:sp>
    </p:spTree>
    <p:extLst>
      <p:ext uri="{BB962C8B-B14F-4D97-AF65-F5344CB8AC3E}">
        <p14:creationId xmlns:p14="http://schemas.microsoft.com/office/powerpoint/2010/main" val="18798734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C7D08-756A-8D41-90FB-167AA7B7DA2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A36651-F684-3646-A741-9550A2395C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337E98-A9C8-1F4A-9A6B-D40675C515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55E9A8-2093-A440-A714-7A5FC83FA6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A1BBF5-BD34-9243-AD39-D6429284D1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EDA71BD-86B9-DC42-B4E1-70A20F7E5E1B}"/>
              </a:ext>
            </a:extLst>
          </p:cNvPr>
          <p:cNvSpPr>
            <a:spLocks noGrp="1"/>
          </p:cNvSpPr>
          <p:nvPr>
            <p:ph type="dt" sz="half" idx="10"/>
          </p:nvPr>
        </p:nvSpPr>
        <p:spPr/>
        <p:txBody>
          <a:bodyPr/>
          <a:lstStyle/>
          <a:p>
            <a:fld id="{8823007F-1B0E-FD44-9C57-2290C9AA5176}" type="datetimeFigureOut">
              <a:rPr lang="en-US" smtClean="0"/>
              <a:t>10/20/2023</a:t>
            </a:fld>
            <a:endParaRPr lang="en-US"/>
          </a:p>
        </p:txBody>
      </p:sp>
      <p:sp>
        <p:nvSpPr>
          <p:cNvPr id="8" name="Footer Placeholder 7">
            <a:extLst>
              <a:ext uri="{FF2B5EF4-FFF2-40B4-BE49-F238E27FC236}">
                <a16:creationId xmlns:a16="http://schemas.microsoft.com/office/drawing/2014/main" id="{0E2CCEF8-06A4-DB40-89E6-D7B4D2C06B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AC62AB-70F6-0843-B547-1CEECEB212CF}"/>
              </a:ext>
            </a:extLst>
          </p:cNvPr>
          <p:cNvSpPr>
            <a:spLocks noGrp="1"/>
          </p:cNvSpPr>
          <p:nvPr>
            <p:ph type="sldNum" sz="quarter" idx="12"/>
          </p:nvPr>
        </p:nvSpPr>
        <p:spPr/>
        <p:txBody>
          <a:bodyPr/>
          <a:lstStyle/>
          <a:p>
            <a:fld id="{9FAD552B-719D-DB4A-8C88-AA448151F8EA}" type="slidenum">
              <a:rPr lang="en-US" smtClean="0"/>
              <a:t>‹#›</a:t>
            </a:fld>
            <a:endParaRPr lang="en-US"/>
          </a:p>
        </p:txBody>
      </p:sp>
    </p:spTree>
    <p:extLst>
      <p:ext uri="{BB962C8B-B14F-4D97-AF65-F5344CB8AC3E}">
        <p14:creationId xmlns:p14="http://schemas.microsoft.com/office/powerpoint/2010/main" val="11281996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8FBF5-885B-F14B-8F35-70CA8E0FDB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4CD883-D17C-0B49-B84D-9C52343A6E43}"/>
              </a:ext>
            </a:extLst>
          </p:cNvPr>
          <p:cNvSpPr>
            <a:spLocks noGrp="1"/>
          </p:cNvSpPr>
          <p:nvPr>
            <p:ph type="dt" sz="half" idx="10"/>
          </p:nvPr>
        </p:nvSpPr>
        <p:spPr/>
        <p:txBody>
          <a:bodyPr/>
          <a:lstStyle/>
          <a:p>
            <a:fld id="{8823007F-1B0E-FD44-9C57-2290C9AA5176}" type="datetimeFigureOut">
              <a:rPr lang="en-US" smtClean="0"/>
              <a:t>10/20/2023</a:t>
            </a:fld>
            <a:endParaRPr lang="en-US"/>
          </a:p>
        </p:txBody>
      </p:sp>
      <p:sp>
        <p:nvSpPr>
          <p:cNvPr id="4" name="Footer Placeholder 3">
            <a:extLst>
              <a:ext uri="{FF2B5EF4-FFF2-40B4-BE49-F238E27FC236}">
                <a16:creationId xmlns:a16="http://schemas.microsoft.com/office/drawing/2014/main" id="{3970E563-D0B4-0A4D-B568-C0AA1FAC0A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21C46A1-6F15-F143-93E0-BDBEE7596C42}"/>
              </a:ext>
            </a:extLst>
          </p:cNvPr>
          <p:cNvSpPr>
            <a:spLocks noGrp="1"/>
          </p:cNvSpPr>
          <p:nvPr>
            <p:ph type="sldNum" sz="quarter" idx="12"/>
          </p:nvPr>
        </p:nvSpPr>
        <p:spPr/>
        <p:txBody>
          <a:bodyPr/>
          <a:lstStyle/>
          <a:p>
            <a:fld id="{9FAD552B-719D-DB4A-8C88-AA448151F8EA}" type="slidenum">
              <a:rPr lang="en-US" smtClean="0"/>
              <a:t>‹#›</a:t>
            </a:fld>
            <a:endParaRPr lang="en-US"/>
          </a:p>
        </p:txBody>
      </p:sp>
    </p:spTree>
    <p:extLst>
      <p:ext uri="{BB962C8B-B14F-4D97-AF65-F5344CB8AC3E}">
        <p14:creationId xmlns:p14="http://schemas.microsoft.com/office/powerpoint/2010/main" val="3820673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43C9F5-32FA-4342-8037-69F0C7857207}"/>
              </a:ext>
            </a:extLst>
          </p:cNvPr>
          <p:cNvSpPr>
            <a:spLocks noGrp="1"/>
          </p:cNvSpPr>
          <p:nvPr>
            <p:ph type="dt" sz="half" idx="10"/>
          </p:nvPr>
        </p:nvSpPr>
        <p:spPr/>
        <p:txBody>
          <a:bodyPr/>
          <a:lstStyle/>
          <a:p>
            <a:fld id="{8823007F-1B0E-FD44-9C57-2290C9AA5176}" type="datetimeFigureOut">
              <a:rPr lang="en-US" smtClean="0"/>
              <a:t>10/20/2023</a:t>
            </a:fld>
            <a:endParaRPr lang="en-US"/>
          </a:p>
        </p:txBody>
      </p:sp>
      <p:sp>
        <p:nvSpPr>
          <p:cNvPr id="3" name="Footer Placeholder 2">
            <a:extLst>
              <a:ext uri="{FF2B5EF4-FFF2-40B4-BE49-F238E27FC236}">
                <a16:creationId xmlns:a16="http://schemas.microsoft.com/office/drawing/2014/main" id="{D1737A49-96B1-764A-9693-C16441F009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ABBE3B-CC63-1C40-8BC4-FF47E6376A1A}"/>
              </a:ext>
            </a:extLst>
          </p:cNvPr>
          <p:cNvSpPr>
            <a:spLocks noGrp="1"/>
          </p:cNvSpPr>
          <p:nvPr>
            <p:ph type="sldNum" sz="quarter" idx="12"/>
          </p:nvPr>
        </p:nvSpPr>
        <p:spPr/>
        <p:txBody>
          <a:bodyPr/>
          <a:lstStyle/>
          <a:p>
            <a:fld id="{9FAD552B-719D-DB4A-8C88-AA448151F8EA}" type="slidenum">
              <a:rPr lang="en-US" smtClean="0"/>
              <a:t>‹#›</a:t>
            </a:fld>
            <a:endParaRPr lang="en-US"/>
          </a:p>
        </p:txBody>
      </p:sp>
    </p:spTree>
    <p:extLst>
      <p:ext uri="{BB962C8B-B14F-4D97-AF65-F5344CB8AC3E}">
        <p14:creationId xmlns:p14="http://schemas.microsoft.com/office/powerpoint/2010/main" val="26851892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33B32-6E2C-C048-BDD7-62ECF69DFC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6ADEC8-68AC-3344-9253-54869DA8ED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13D22A-3E21-BB42-9555-190A2754E7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3FF1B4-F80D-3D4D-96FE-9D8A99B94121}"/>
              </a:ext>
            </a:extLst>
          </p:cNvPr>
          <p:cNvSpPr>
            <a:spLocks noGrp="1"/>
          </p:cNvSpPr>
          <p:nvPr>
            <p:ph type="dt" sz="half" idx="10"/>
          </p:nvPr>
        </p:nvSpPr>
        <p:spPr/>
        <p:txBody>
          <a:bodyPr/>
          <a:lstStyle/>
          <a:p>
            <a:fld id="{8823007F-1B0E-FD44-9C57-2290C9AA5176}" type="datetimeFigureOut">
              <a:rPr lang="en-US" smtClean="0"/>
              <a:t>10/20/2023</a:t>
            </a:fld>
            <a:endParaRPr lang="en-US"/>
          </a:p>
        </p:txBody>
      </p:sp>
      <p:sp>
        <p:nvSpPr>
          <p:cNvPr id="6" name="Footer Placeholder 5">
            <a:extLst>
              <a:ext uri="{FF2B5EF4-FFF2-40B4-BE49-F238E27FC236}">
                <a16:creationId xmlns:a16="http://schemas.microsoft.com/office/drawing/2014/main" id="{038E8CC7-0065-7545-A26D-85E274677D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85FF6F-9FD9-7548-BC2E-1E5E2462A366}"/>
              </a:ext>
            </a:extLst>
          </p:cNvPr>
          <p:cNvSpPr>
            <a:spLocks noGrp="1"/>
          </p:cNvSpPr>
          <p:nvPr>
            <p:ph type="sldNum" sz="quarter" idx="12"/>
          </p:nvPr>
        </p:nvSpPr>
        <p:spPr/>
        <p:txBody>
          <a:bodyPr/>
          <a:lstStyle/>
          <a:p>
            <a:fld id="{9FAD552B-719D-DB4A-8C88-AA448151F8EA}" type="slidenum">
              <a:rPr lang="en-US" smtClean="0"/>
              <a:t>‹#›</a:t>
            </a:fld>
            <a:endParaRPr lang="en-US"/>
          </a:p>
        </p:txBody>
      </p:sp>
    </p:spTree>
    <p:extLst>
      <p:ext uri="{BB962C8B-B14F-4D97-AF65-F5344CB8AC3E}">
        <p14:creationId xmlns:p14="http://schemas.microsoft.com/office/powerpoint/2010/main" val="2453859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1E806-C226-0846-96F7-C8AB33D188A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28F3424-F7A8-FD48-945D-1C2E94ECB7C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42A9B2-5F1E-264F-8C19-3DB0741F7573}"/>
              </a:ext>
            </a:extLst>
          </p:cNvPr>
          <p:cNvSpPr>
            <a:spLocks noGrp="1"/>
          </p:cNvSpPr>
          <p:nvPr>
            <p:ph type="dt" sz="half" idx="10"/>
          </p:nvPr>
        </p:nvSpPr>
        <p:spPr>
          <a:xfrm>
            <a:off x="838200" y="6356350"/>
            <a:ext cx="2743200" cy="365125"/>
          </a:xfrm>
          <a:prstGeom prst="rect">
            <a:avLst/>
          </a:prstGeom>
        </p:spPr>
        <p:txBody>
          <a:bodyPr/>
          <a:lstStyle/>
          <a:p>
            <a:fld id="{14E1C44A-4306-714F-BB14-A3166D7C12D0}" type="datetimeFigureOut">
              <a:rPr lang="en-US" smtClean="0"/>
              <a:t>10/20/2023</a:t>
            </a:fld>
            <a:endParaRPr lang="en-US"/>
          </a:p>
        </p:txBody>
      </p:sp>
      <p:sp>
        <p:nvSpPr>
          <p:cNvPr id="5" name="Footer Placeholder 4">
            <a:extLst>
              <a:ext uri="{FF2B5EF4-FFF2-40B4-BE49-F238E27FC236}">
                <a16:creationId xmlns:a16="http://schemas.microsoft.com/office/drawing/2014/main" id="{69C2ABB9-A092-774C-9187-5D7D45A55A0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80262DC-4CFA-F24A-B418-503382C41A37}"/>
              </a:ext>
            </a:extLst>
          </p:cNvPr>
          <p:cNvSpPr>
            <a:spLocks noGrp="1"/>
          </p:cNvSpPr>
          <p:nvPr>
            <p:ph type="sldNum" sz="quarter" idx="12"/>
          </p:nvPr>
        </p:nvSpPr>
        <p:spPr>
          <a:xfrm>
            <a:off x="8610600" y="6356350"/>
            <a:ext cx="2743200" cy="365125"/>
          </a:xfrm>
          <a:prstGeom prst="rect">
            <a:avLst/>
          </a:prstGeom>
        </p:spPr>
        <p:txBody>
          <a:bodyPr/>
          <a:lstStyle/>
          <a:p>
            <a:fld id="{B4FF78BF-85DA-6B47-AA9D-4204AE31738F}" type="slidenum">
              <a:rPr lang="en-US" smtClean="0"/>
              <a:t>‹#›</a:t>
            </a:fld>
            <a:endParaRPr lang="en-US"/>
          </a:p>
        </p:txBody>
      </p:sp>
    </p:spTree>
    <p:extLst>
      <p:ext uri="{BB962C8B-B14F-4D97-AF65-F5344CB8AC3E}">
        <p14:creationId xmlns:p14="http://schemas.microsoft.com/office/powerpoint/2010/main" val="10467427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143E5-64A6-FA4F-95E5-4C83100BF8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8544E0A-70C3-0F4E-BE30-51C75F7DB6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AA3961E-F286-8B49-B02D-8BB2427CA3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59B46D-35B0-DC43-869A-D96154B5D0C8}"/>
              </a:ext>
            </a:extLst>
          </p:cNvPr>
          <p:cNvSpPr>
            <a:spLocks noGrp="1"/>
          </p:cNvSpPr>
          <p:nvPr>
            <p:ph type="dt" sz="half" idx="10"/>
          </p:nvPr>
        </p:nvSpPr>
        <p:spPr/>
        <p:txBody>
          <a:bodyPr/>
          <a:lstStyle/>
          <a:p>
            <a:fld id="{8823007F-1B0E-FD44-9C57-2290C9AA5176}" type="datetimeFigureOut">
              <a:rPr lang="en-US" smtClean="0"/>
              <a:t>10/20/2023</a:t>
            </a:fld>
            <a:endParaRPr lang="en-US"/>
          </a:p>
        </p:txBody>
      </p:sp>
      <p:sp>
        <p:nvSpPr>
          <p:cNvPr id="6" name="Footer Placeholder 5">
            <a:extLst>
              <a:ext uri="{FF2B5EF4-FFF2-40B4-BE49-F238E27FC236}">
                <a16:creationId xmlns:a16="http://schemas.microsoft.com/office/drawing/2014/main" id="{F5865D92-37E0-9245-A154-51891B71FC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DBCEF6-77D0-2C41-8565-7A0085A93476}"/>
              </a:ext>
            </a:extLst>
          </p:cNvPr>
          <p:cNvSpPr>
            <a:spLocks noGrp="1"/>
          </p:cNvSpPr>
          <p:nvPr>
            <p:ph type="sldNum" sz="quarter" idx="12"/>
          </p:nvPr>
        </p:nvSpPr>
        <p:spPr/>
        <p:txBody>
          <a:bodyPr/>
          <a:lstStyle/>
          <a:p>
            <a:fld id="{9FAD552B-719D-DB4A-8C88-AA448151F8EA}" type="slidenum">
              <a:rPr lang="en-US" smtClean="0"/>
              <a:t>‹#›</a:t>
            </a:fld>
            <a:endParaRPr lang="en-US"/>
          </a:p>
        </p:txBody>
      </p:sp>
    </p:spTree>
    <p:extLst>
      <p:ext uri="{BB962C8B-B14F-4D97-AF65-F5344CB8AC3E}">
        <p14:creationId xmlns:p14="http://schemas.microsoft.com/office/powerpoint/2010/main" val="3429236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34972-AAA2-5343-883B-CDA7FEF516B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0704708-697E-A746-AEF8-887553CA88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189E14-C2E8-8C46-89D8-79201669B0ED}"/>
              </a:ext>
            </a:extLst>
          </p:cNvPr>
          <p:cNvSpPr>
            <a:spLocks noGrp="1"/>
          </p:cNvSpPr>
          <p:nvPr>
            <p:ph type="dt" sz="half" idx="10"/>
          </p:nvPr>
        </p:nvSpPr>
        <p:spPr/>
        <p:txBody>
          <a:bodyPr/>
          <a:lstStyle/>
          <a:p>
            <a:fld id="{8823007F-1B0E-FD44-9C57-2290C9AA5176}" type="datetimeFigureOut">
              <a:rPr lang="en-US" smtClean="0"/>
              <a:t>10/20/2023</a:t>
            </a:fld>
            <a:endParaRPr lang="en-US"/>
          </a:p>
        </p:txBody>
      </p:sp>
      <p:sp>
        <p:nvSpPr>
          <p:cNvPr id="5" name="Footer Placeholder 4">
            <a:extLst>
              <a:ext uri="{FF2B5EF4-FFF2-40B4-BE49-F238E27FC236}">
                <a16:creationId xmlns:a16="http://schemas.microsoft.com/office/drawing/2014/main" id="{C44B673E-CF38-0B40-95A4-B496B2DF7B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4324DA-7904-8D40-A779-6D7F1B9EE85F}"/>
              </a:ext>
            </a:extLst>
          </p:cNvPr>
          <p:cNvSpPr>
            <a:spLocks noGrp="1"/>
          </p:cNvSpPr>
          <p:nvPr>
            <p:ph type="sldNum" sz="quarter" idx="12"/>
          </p:nvPr>
        </p:nvSpPr>
        <p:spPr/>
        <p:txBody>
          <a:bodyPr/>
          <a:lstStyle/>
          <a:p>
            <a:fld id="{9FAD552B-719D-DB4A-8C88-AA448151F8EA}" type="slidenum">
              <a:rPr lang="en-US" smtClean="0"/>
              <a:t>‹#›</a:t>
            </a:fld>
            <a:endParaRPr lang="en-US"/>
          </a:p>
        </p:txBody>
      </p:sp>
    </p:spTree>
    <p:extLst>
      <p:ext uri="{BB962C8B-B14F-4D97-AF65-F5344CB8AC3E}">
        <p14:creationId xmlns:p14="http://schemas.microsoft.com/office/powerpoint/2010/main" val="1929733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E3B0E4-6F27-224D-80CA-6F86BA5AE9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98F26A-0CC3-9149-A33C-80D0B9F5DF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C1BDD7-423E-264B-9A59-F43499F9264C}"/>
              </a:ext>
            </a:extLst>
          </p:cNvPr>
          <p:cNvSpPr>
            <a:spLocks noGrp="1"/>
          </p:cNvSpPr>
          <p:nvPr>
            <p:ph type="dt" sz="half" idx="10"/>
          </p:nvPr>
        </p:nvSpPr>
        <p:spPr/>
        <p:txBody>
          <a:bodyPr/>
          <a:lstStyle/>
          <a:p>
            <a:fld id="{8823007F-1B0E-FD44-9C57-2290C9AA5176}" type="datetimeFigureOut">
              <a:rPr lang="en-US" smtClean="0"/>
              <a:t>10/20/2023</a:t>
            </a:fld>
            <a:endParaRPr lang="en-US"/>
          </a:p>
        </p:txBody>
      </p:sp>
      <p:sp>
        <p:nvSpPr>
          <p:cNvPr id="5" name="Footer Placeholder 4">
            <a:extLst>
              <a:ext uri="{FF2B5EF4-FFF2-40B4-BE49-F238E27FC236}">
                <a16:creationId xmlns:a16="http://schemas.microsoft.com/office/drawing/2014/main" id="{C839E873-D30F-0B41-8A78-AECD316A3D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F5E455-EEB5-6549-AD6A-5123C4CA45A2}"/>
              </a:ext>
            </a:extLst>
          </p:cNvPr>
          <p:cNvSpPr>
            <a:spLocks noGrp="1"/>
          </p:cNvSpPr>
          <p:nvPr>
            <p:ph type="sldNum" sz="quarter" idx="12"/>
          </p:nvPr>
        </p:nvSpPr>
        <p:spPr/>
        <p:txBody>
          <a:bodyPr/>
          <a:lstStyle/>
          <a:p>
            <a:fld id="{9FAD552B-719D-DB4A-8C88-AA448151F8EA}" type="slidenum">
              <a:rPr lang="en-US" smtClean="0"/>
              <a:t>‹#›</a:t>
            </a:fld>
            <a:endParaRPr lang="en-US"/>
          </a:p>
        </p:txBody>
      </p:sp>
    </p:spTree>
    <p:extLst>
      <p:ext uri="{BB962C8B-B14F-4D97-AF65-F5344CB8AC3E}">
        <p14:creationId xmlns:p14="http://schemas.microsoft.com/office/powerpoint/2010/main" val="17961491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4CCA68E-58B4-7F4C-892C-B782368DEAA3}"/>
              </a:ext>
            </a:extLst>
          </p:cNvPr>
          <p:cNvPicPr>
            <a:picLocks noChangeAspect="1"/>
          </p:cNvPicPr>
          <p:nvPr userDrawn="1"/>
        </p:nvPicPr>
        <p:blipFill rotWithShape="1">
          <a:blip r:embed="rId2"/>
          <a:srcRect l="7437" t="14136" b="16140"/>
          <a:stretch/>
        </p:blipFill>
        <p:spPr>
          <a:xfrm>
            <a:off x="0" y="0"/>
            <a:ext cx="7032703" cy="6858000"/>
          </a:xfrm>
          <a:prstGeom prst="rect">
            <a:avLst/>
          </a:prstGeom>
        </p:spPr>
      </p:pic>
      <p:sp>
        <p:nvSpPr>
          <p:cNvPr id="2" name="Title 1">
            <a:extLst>
              <a:ext uri="{FF2B5EF4-FFF2-40B4-BE49-F238E27FC236}">
                <a16:creationId xmlns:a16="http://schemas.microsoft.com/office/drawing/2014/main" id="{3C9A1B1B-D4A9-A74C-A904-111E071C4293}"/>
              </a:ext>
            </a:extLst>
          </p:cNvPr>
          <p:cNvSpPr>
            <a:spLocks noGrp="1"/>
          </p:cNvSpPr>
          <p:nvPr>
            <p:ph type="ctrTitle" hasCustomPrompt="1"/>
          </p:nvPr>
        </p:nvSpPr>
        <p:spPr>
          <a:xfrm>
            <a:off x="7539606" y="954583"/>
            <a:ext cx="3814194" cy="2387600"/>
          </a:xfrm>
        </p:spPr>
        <p:txBody>
          <a:bodyPr anchor="b"/>
          <a:lstStyle>
            <a:lvl1pPr algn="r">
              <a:defRPr sz="6000" b="1" i="0">
                <a:latin typeface="Solomon Sans SemiBold" panose="02000000000000000000" pitchFamily="2" charset="0"/>
              </a:defRPr>
            </a:lvl1pPr>
          </a:lstStyle>
          <a:p>
            <a:r>
              <a:rPr lang="en-US"/>
              <a:t>MASTER TITLE</a:t>
            </a:r>
          </a:p>
        </p:txBody>
      </p:sp>
      <p:sp>
        <p:nvSpPr>
          <p:cNvPr id="9" name="Rectangle 8">
            <a:extLst>
              <a:ext uri="{FF2B5EF4-FFF2-40B4-BE49-F238E27FC236}">
                <a16:creationId xmlns:a16="http://schemas.microsoft.com/office/drawing/2014/main" id="{B8ACC2E7-0C24-A542-8C95-5D4D41BB3121}"/>
              </a:ext>
            </a:extLst>
          </p:cNvPr>
          <p:cNvSpPr/>
          <p:nvPr userDrawn="1"/>
        </p:nvSpPr>
        <p:spPr>
          <a:xfrm>
            <a:off x="0" y="-2"/>
            <a:ext cx="7084741" cy="6858001"/>
          </a:xfrm>
          <a:prstGeom prst="rect">
            <a:avLst/>
          </a:prstGeom>
          <a:gradFill>
            <a:gsLst>
              <a:gs pos="0">
                <a:schemeClr val="bg1">
                  <a:lumMod val="100000"/>
                </a:schemeClr>
              </a:gs>
              <a:gs pos="84000">
                <a:schemeClr val="bg1">
                  <a:alpha val="0"/>
                </a:schemeClr>
              </a:gs>
              <a:gs pos="9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67FAFEB-9866-D043-9147-3E17F4196199}"/>
              </a:ext>
            </a:extLst>
          </p:cNvPr>
          <p:cNvSpPr/>
          <p:nvPr userDrawn="1"/>
        </p:nvSpPr>
        <p:spPr>
          <a:xfrm>
            <a:off x="-1" y="0"/>
            <a:ext cx="512065" cy="6858000"/>
          </a:xfrm>
          <a:prstGeom prst="rect">
            <a:avLst/>
          </a:prstGeom>
          <a:solidFill>
            <a:srgbClr val="0D5A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DA456CF5-D9C8-FF48-96D0-BCFF21E94A7D}"/>
              </a:ext>
            </a:extLst>
          </p:cNvPr>
          <p:cNvPicPr>
            <a:picLocks noChangeAspect="1"/>
          </p:cNvPicPr>
          <p:nvPr userDrawn="1"/>
        </p:nvPicPr>
        <p:blipFill>
          <a:blip r:embed="rId3"/>
          <a:stretch>
            <a:fillRect/>
          </a:stretch>
        </p:blipFill>
        <p:spPr>
          <a:xfrm>
            <a:off x="8647354" y="4394687"/>
            <a:ext cx="2706446" cy="2077442"/>
          </a:xfrm>
          <a:prstGeom prst="rect">
            <a:avLst/>
          </a:prstGeom>
        </p:spPr>
      </p:pic>
    </p:spTree>
    <p:extLst>
      <p:ext uri="{BB962C8B-B14F-4D97-AF65-F5344CB8AC3E}">
        <p14:creationId xmlns:p14="http://schemas.microsoft.com/office/powerpoint/2010/main" val="18425816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43DB5BD-5EA9-904B-A56E-ACD4507C3863}"/>
              </a:ext>
            </a:extLst>
          </p:cNvPr>
          <p:cNvSpPr/>
          <p:nvPr userDrawn="1"/>
        </p:nvSpPr>
        <p:spPr>
          <a:xfrm>
            <a:off x="0" y="0"/>
            <a:ext cx="12192000" cy="3355848"/>
          </a:xfrm>
          <a:prstGeom prst="rect">
            <a:avLst/>
          </a:prstGeom>
          <a:gradFill flip="none" rotWithShape="1">
            <a:gsLst>
              <a:gs pos="0">
                <a:srgbClr val="9DD5D6"/>
              </a:gs>
              <a:gs pos="84000">
                <a:schemeClr val="bg1">
                  <a:alpha val="0"/>
                </a:schemeClr>
              </a:gs>
              <a:gs pos="99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4B8689-52B0-1B49-8784-539CF525FFAE}"/>
              </a:ext>
            </a:extLst>
          </p:cNvPr>
          <p:cNvSpPr>
            <a:spLocks noGrp="1"/>
          </p:cNvSpPr>
          <p:nvPr>
            <p:ph type="title" hasCustomPrompt="1"/>
          </p:nvPr>
        </p:nvSpPr>
        <p:spPr>
          <a:xfrm>
            <a:off x="838200" y="594360"/>
            <a:ext cx="10515600" cy="1096328"/>
          </a:xfrm>
        </p:spPr>
        <p:txBody>
          <a:bodyPr anchor="b"/>
          <a:lstStyle>
            <a:lvl1pPr>
              <a:defRPr b="1" i="0">
                <a:solidFill>
                  <a:schemeClr val="bg2">
                    <a:lumMod val="25000"/>
                  </a:schemeClr>
                </a:solidFill>
                <a:latin typeface="Solomon Sans SemiBold" panose="02000000000000000000"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E9C7C364-1F4E-DB4C-9184-6847AD457031}"/>
              </a:ext>
            </a:extLst>
          </p:cNvPr>
          <p:cNvSpPr>
            <a:spLocks noGrp="1"/>
          </p:cNvSpPr>
          <p:nvPr>
            <p:ph idx="1"/>
          </p:nvPr>
        </p:nvSpPr>
        <p:spPr/>
        <p:txBody>
          <a:bodyPr/>
          <a:lstStyle>
            <a:lvl1pPr>
              <a:buClr>
                <a:srgbClr val="0D5A73"/>
              </a:buClr>
              <a:defRPr b="0" i="0">
                <a:solidFill>
                  <a:schemeClr val="bg2">
                    <a:lumMod val="25000"/>
                  </a:schemeClr>
                </a:solidFill>
                <a:latin typeface="Solomon Sans Normal" panose="02000000000000000000" pitchFamily="2" charset="0"/>
              </a:defRPr>
            </a:lvl1pPr>
            <a:lvl2pPr>
              <a:buClr>
                <a:srgbClr val="0D5A73"/>
              </a:buClr>
              <a:defRPr b="0" i="0">
                <a:solidFill>
                  <a:schemeClr val="bg2">
                    <a:lumMod val="25000"/>
                  </a:schemeClr>
                </a:solidFill>
                <a:latin typeface="Solomon Sans Normal" panose="02000000000000000000" pitchFamily="2" charset="0"/>
              </a:defRPr>
            </a:lvl2pPr>
            <a:lvl3pPr>
              <a:buClr>
                <a:srgbClr val="0D5A73"/>
              </a:buClr>
              <a:defRPr b="0" i="0">
                <a:solidFill>
                  <a:schemeClr val="bg2">
                    <a:lumMod val="25000"/>
                  </a:schemeClr>
                </a:solidFill>
                <a:latin typeface="Solomon Sans Normal" panose="02000000000000000000" pitchFamily="2" charset="0"/>
              </a:defRPr>
            </a:lvl3pPr>
            <a:lvl4pPr>
              <a:buClr>
                <a:srgbClr val="0D5A73"/>
              </a:buClr>
              <a:defRPr b="0" i="0">
                <a:solidFill>
                  <a:schemeClr val="bg2">
                    <a:lumMod val="25000"/>
                  </a:schemeClr>
                </a:solidFill>
                <a:latin typeface="Solomon Sans Normal" panose="02000000000000000000" pitchFamily="2" charset="0"/>
              </a:defRPr>
            </a:lvl4pPr>
            <a:lvl5pPr>
              <a:buClr>
                <a:srgbClr val="0D5A73"/>
              </a:buClr>
              <a:defRPr b="0" i="0">
                <a:solidFill>
                  <a:schemeClr val="bg2">
                    <a:lumMod val="25000"/>
                  </a:schemeClr>
                </a:solidFill>
                <a:latin typeface="Solomon Sans Normal"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327C03-658F-E947-9865-6F85F3DFAE37}"/>
              </a:ext>
            </a:extLst>
          </p:cNvPr>
          <p:cNvSpPr>
            <a:spLocks noGrp="1"/>
          </p:cNvSpPr>
          <p:nvPr>
            <p:ph type="dt" sz="half" idx="10"/>
          </p:nvPr>
        </p:nvSpPr>
        <p:spPr/>
        <p:txBody>
          <a:bodyPr/>
          <a:lstStyle>
            <a:lvl1pPr>
              <a:defRPr b="0" i="0">
                <a:latin typeface="Solomon Sans Light" panose="02000000000000000000" pitchFamily="2" charset="0"/>
              </a:defRPr>
            </a:lvl1pPr>
          </a:lstStyle>
          <a:p>
            <a:fld id="{5F019CC9-8E28-6A40-B381-14E31103142E}" type="datetimeFigureOut">
              <a:rPr lang="en-US" smtClean="0"/>
              <a:pPr/>
              <a:t>10/20/2023</a:t>
            </a:fld>
            <a:endParaRPr lang="en-US"/>
          </a:p>
        </p:txBody>
      </p:sp>
      <p:sp>
        <p:nvSpPr>
          <p:cNvPr id="8" name="Rectangle 7">
            <a:extLst>
              <a:ext uri="{FF2B5EF4-FFF2-40B4-BE49-F238E27FC236}">
                <a16:creationId xmlns:a16="http://schemas.microsoft.com/office/drawing/2014/main" id="{DB5ADB16-7785-4745-B442-885D99662AD3}"/>
              </a:ext>
            </a:extLst>
          </p:cNvPr>
          <p:cNvSpPr/>
          <p:nvPr userDrawn="1"/>
        </p:nvSpPr>
        <p:spPr>
          <a:xfrm>
            <a:off x="0" y="0"/>
            <a:ext cx="12192000" cy="459423"/>
          </a:xfrm>
          <a:prstGeom prst="rect">
            <a:avLst/>
          </a:prstGeom>
          <a:solidFill>
            <a:srgbClr val="0D5A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1C91D1D-A14A-854F-88E6-7915355BB91F}"/>
              </a:ext>
            </a:extLst>
          </p:cNvPr>
          <p:cNvPicPr>
            <a:picLocks noChangeAspect="1"/>
          </p:cNvPicPr>
          <p:nvPr userDrawn="1"/>
        </p:nvPicPr>
        <p:blipFill>
          <a:blip r:embed="rId2"/>
          <a:stretch>
            <a:fillRect/>
          </a:stretch>
        </p:blipFill>
        <p:spPr>
          <a:xfrm>
            <a:off x="11353800" y="243268"/>
            <a:ext cx="550556" cy="966724"/>
          </a:xfrm>
          <a:prstGeom prst="rect">
            <a:avLst/>
          </a:prstGeom>
        </p:spPr>
      </p:pic>
      <p:pic>
        <p:nvPicPr>
          <p:cNvPr id="12" name="Picture 11">
            <a:extLst>
              <a:ext uri="{FF2B5EF4-FFF2-40B4-BE49-F238E27FC236}">
                <a16:creationId xmlns:a16="http://schemas.microsoft.com/office/drawing/2014/main" id="{4BE77AED-A40E-1844-836C-53F23AD51C2D}"/>
              </a:ext>
            </a:extLst>
          </p:cNvPr>
          <p:cNvPicPr>
            <a:picLocks noChangeAspect="1"/>
          </p:cNvPicPr>
          <p:nvPr userDrawn="1"/>
        </p:nvPicPr>
        <p:blipFill rotWithShape="1">
          <a:blip r:embed="rId3"/>
          <a:srcRect l="1" r="-433" b="37478"/>
          <a:stretch/>
        </p:blipFill>
        <p:spPr>
          <a:xfrm>
            <a:off x="8882932" y="6311900"/>
            <a:ext cx="2746146" cy="218440"/>
          </a:xfrm>
          <a:prstGeom prst="rect">
            <a:avLst/>
          </a:prstGeom>
        </p:spPr>
      </p:pic>
      <p:sp>
        <p:nvSpPr>
          <p:cNvPr id="13" name="Slide Number Placeholder 6">
            <a:extLst>
              <a:ext uri="{FF2B5EF4-FFF2-40B4-BE49-F238E27FC236}">
                <a16:creationId xmlns:a16="http://schemas.microsoft.com/office/drawing/2014/main" id="{67CEFE80-6478-E746-8402-52985E341B8D}"/>
              </a:ext>
            </a:extLst>
          </p:cNvPr>
          <p:cNvSpPr>
            <a:spLocks noGrp="1"/>
          </p:cNvSpPr>
          <p:nvPr>
            <p:ph type="sldNum" sz="quarter" idx="12"/>
          </p:nvPr>
        </p:nvSpPr>
        <p:spPr>
          <a:xfrm>
            <a:off x="838200" y="6347777"/>
            <a:ext cx="2743200" cy="365125"/>
          </a:xfrm>
        </p:spPr>
        <p:txBody>
          <a:bodyPr/>
          <a:lstStyle>
            <a:lvl1pPr>
              <a:defRPr b="0" i="0">
                <a:latin typeface="Solomon Sans Light" panose="02000000000000000000" pitchFamily="2" charset="0"/>
              </a:defRPr>
            </a:lvl1pPr>
          </a:lstStyle>
          <a:p>
            <a:fld id="{F39D89CC-4199-4049-8E61-3F5CE418E88C}" type="slidenum">
              <a:rPr lang="en-US" smtClean="0"/>
              <a:pPr/>
              <a:t>‹#›</a:t>
            </a:fld>
            <a:endParaRPr lang="en-US"/>
          </a:p>
        </p:txBody>
      </p:sp>
    </p:spTree>
    <p:extLst>
      <p:ext uri="{BB962C8B-B14F-4D97-AF65-F5344CB8AC3E}">
        <p14:creationId xmlns:p14="http://schemas.microsoft.com/office/powerpoint/2010/main" val="13345381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EFBA6-4089-9E44-A81E-F0BB3B683217}"/>
              </a:ext>
            </a:extLst>
          </p:cNvPr>
          <p:cNvSpPr>
            <a:spLocks noGrp="1"/>
          </p:cNvSpPr>
          <p:nvPr>
            <p:ph type="title" hasCustomPrompt="1"/>
          </p:nvPr>
        </p:nvSpPr>
        <p:spPr>
          <a:xfrm>
            <a:off x="831850" y="1709738"/>
            <a:ext cx="10515600" cy="2852737"/>
          </a:xfrm>
        </p:spPr>
        <p:txBody>
          <a:bodyPr anchor="b"/>
          <a:lstStyle>
            <a:lvl1pPr algn="ctr">
              <a:defRPr sz="6000" b="1" i="0">
                <a:solidFill>
                  <a:schemeClr val="bg2">
                    <a:lumMod val="25000"/>
                  </a:schemeClr>
                </a:solidFill>
                <a:latin typeface="Solomon Sans SemiBold" panose="02000000000000000000" pitchFamily="2" charset="0"/>
              </a:defRPr>
            </a:lvl1pPr>
          </a:lstStyle>
          <a:p>
            <a:r>
              <a:rPr lang="en-US"/>
              <a:t>CLICK TO EDIT MASTER TITLE STYLE</a:t>
            </a:r>
          </a:p>
        </p:txBody>
      </p:sp>
      <p:sp>
        <p:nvSpPr>
          <p:cNvPr id="3" name="Text Placeholder 2">
            <a:extLst>
              <a:ext uri="{FF2B5EF4-FFF2-40B4-BE49-F238E27FC236}">
                <a16:creationId xmlns:a16="http://schemas.microsoft.com/office/drawing/2014/main" id="{21124D60-6B5C-D64E-89C2-75EB43B0CC69}"/>
              </a:ext>
            </a:extLst>
          </p:cNvPr>
          <p:cNvSpPr>
            <a:spLocks noGrp="1"/>
          </p:cNvSpPr>
          <p:nvPr>
            <p:ph type="body" idx="1"/>
          </p:nvPr>
        </p:nvSpPr>
        <p:spPr>
          <a:xfrm>
            <a:off x="831850" y="4589463"/>
            <a:ext cx="10515600" cy="1500187"/>
          </a:xfrm>
        </p:spPr>
        <p:txBody>
          <a:bodyPr/>
          <a:lstStyle>
            <a:lvl1pPr marL="0" indent="0">
              <a:buNone/>
              <a:defRPr sz="2400" b="0" i="0">
                <a:solidFill>
                  <a:schemeClr val="bg2">
                    <a:lumMod val="25000"/>
                  </a:schemeClr>
                </a:solidFill>
                <a:latin typeface="Solomon Sans Normal"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D2396E-9EE8-0644-8AB7-EFC4E14CDA0B}"/>
              </a:ext>
            </a:extLst>
          </p:cNvPr>
          <p:cNvSpPr>
            <a:spLocks noGrp="1"/>
          </p:cNvSpPr>
          <p:nvPr>
            <p:ph type="dt" sz="half" idx="10"/>
          </p:nvPr>
        </p:nvSpPr>
        <p:spPr/>
        <p:txBody>
          <a:bodyPr/>
          <a:lstStyle>
            <a:lvl1pPr>
              <a:defRPr b="0" i="0">
                <a:latin typeface="Solomon Sans Light" panose="02000000000000000000" pitchFamily="2" charset="0"/>
              </a:defRPr>
            </a:lvl1pPr>
          </a:lstStyle>
          <a:p>
            <a:fld id="{5F019CC9-8E28-6A40-B381-14E31103142E}" type="datetimeFigureOut">
              <a:rPr lang="en-US" smtClean="0"/>
              <a:pPr/>
              <a:t>10/20/2023</a:t>
            </a:fld>
            <a:endParaRPr lang="en-US"/>
          </a:p>
        </p:txBody>
      </p:sp>
      <p:sp>
        <p:nvSpPr>
          <p:cNvPr id="5" name="Footer Placeholder 4">
            <a:extLst>
              <a:ext uri="{FF2B5EF4-FFF2-40B4-BE49-F238E27FC236}">
                <a16:creationId xmlns:a16="http://schemas.microsoft.com/office/drawing/2014/main" id="{6F3D65AA-16D5-994F-994D-79453CE76517}"/>
              </a:ext>
            </a:extLst>
          </p:cNvPr>
          <p:cNvSpPr>
            <a:spLocks noGrp="1"/>
          </p:cNvSpPr>
          <p:nvPr>
            <p:ph type="ftr" sz="quarter" idx="11"/>
          </p:nvPr>
        </p:nvSpPr>
        <p:spPr/>
        <p:txBody>
          <a:bodyPr/>
          <a:lstStyle>
            <a:lvl1pPr>
              <a:defRPr b="0" i="0">
                <a:latin typeface="Solomon Sans Light" panose="02000000000000000000" pitchFamily="2" charset="0"/>
              </a:defRPr>
            </a:lvl1pPr>
          </a:lstStyle>
          <a:p>
            <a:endParaRPr lang="en-US"/>
          </a:p>
        </p:txBody>
      </p:sp>
      <p:sp>
        <p:nvSpPr>
          <p:cNvPr id="6" name="Slide Number Placeholder 5">
            <a:extLst>
              <a:ext uri="{FF2B5EF4-FFF2-40B4-BE49-F238E27FC236}">
                <a16:creationId xmlns:a16="http://schemas.microsoft.com/office/drawing/2014/main" id="{D3314CDB-DC32-6944-B200-0F10F86026C6}"/>
              </a:ext>
            </a:extLst>
          </p:cNvPr>
          <p:cNvSpPr>
            <a:spLocks noGrp="1"/>
          </p:cNvSpPr>
          <p:nvPr>
            <p:ph type="sldNum" sz="quarter" idx="12"/>
          </p:nvPr>
        </p:nvSpPr>
        <p:spPr>
          <a:xfrm>
            <a:off x="838200" y="6347777"/>
            <a:ext cx="2743200" cy="365125"/>
          </a:xfrm>
        </p:spPr>
        <p:txBody>
          <a:bodyPr/>
          <a:lstStyle>
            <a:lvl1pPr>
              <a:defRPr b="0" i="0">
                <a:latin typeface="Solomon Sans Light" panose="02000000000000000000" pitchFamily="2" charset="0"/>
              </a:defRPr>
            </a:lvl1pPr>
          </a:lstStyle>
          <a:p>
            <a:fld id="{F39D89CC-4199-4049-8E61-3F5CE418E88C}" type="slidenum">
              <a:rPr lang="en-US" smtClean="0"/>
              <a:pPr/>
              <a:t>‹#›</a:t>
            </a:fld>
            <a:endParaRPr lang="en-US"/>
          </a:p>
        </p:txBody>
      </p:sp>
      <p:sp>
        <p:nvSpPr>
          <p:cNvPr id="7" name="Rectangle 6">
            <a:extLst>
              <a:ext uri="{FF2B5EF4-FFF2-40B4-BE49-F238E27FC236}">
                <a16:creationId xmlns:a16="http://schemas.microsoft.com/office/drawing/2014/main" id="{852241B3-789D-4D4C-AB88-91788A2BEB0B}"/>
              </a:ext>
            </a:extLst>
          </p:cNvPr>
          <p:cNvSpPr/>
          <p:nvPr userDrawn="1"/>
        </p:nvSpPr>
        <p:spPr>
          <a:xfrm>
            <a:off x="0" y="0"/>
            <a:ext cx="12192000" cy="3355848"/>
          </a:xfrm>
          <a:prstGeom prst="rect">
            <a:avLst/>
          </a:prstGeom>
          <a:gradFill flip="none" rotWithShape="1">
            <a:gsLst>
              <a:gs pos="0">
                <a:srgbClr val="9DD5D6"/>
              </a:gs>
              <a:gs pos="84000">
                <a:schemeClr val="bg1">
                  <a:alpha val="0"/>
                </a:schemeClr>
              </a:gs>
              <a:gs pos="99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2910A06-1D62-F547-BCE0-930DC2AB5440}"/>
              </a:ext>
            </a:extLst>
          </p:cNvPr>
          <p:cNvSpPr/>
          <p:nvPr userDrawn="1"/>
        </p:nvSpPr>
        <p:spPr>
          <a:xfrm>
            <a:off x="0" y="0"/>
            <a:ext cx="12192000" cy="459423"/>
          </a:xfrm>
          <a:prstGeom prst="rect">
            <a:avLst/>
          </a:prstGeom>
          <a:solidFill>
            <a:srgbClr val="0D5A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EFBEBFE-E163-AA42-9C77-625E0EE5CFD7}"/>
              </a:ext>
            </a:extLst>
          </p:cNvPr>
          <p:cNvPicPr>
            <a:picLocks noChangeAspect="1"/>
          </p:cNvPicPr>
          <p:nvPr userDrawn="1"/>
        </p:nvPicPr>
        <p:blipFill>
          <a:blip r:embed="rId2"/>
          <a:stretch>
            <a:fillRect/>
          </a:stretch>
        </p:blipFill>
        <p:spPr>
          <a:xfrm>
            <a:off x="11353800" y="243268"/>
            <a:ext cx="550556" cy="966724"/>
          </a:xfrm>
          <a:prstGeom prst="rect">
            <a:avLst/>
          </a:prstGeom>
        </p:spPr>
      </p:pic>
      <p:pic>
        <p:nvPicPr>
          <p:cNvPr id="10" name="Picture 9">
            <a:extLst>
              <a:ext uri="{FF2B5EF4-FFF2-40B4-BE49-F238E27FC236}">
                <a16:creationId xmlns:a16="http://schemas.microsoft.com/office/drawing/2014/main" id="{382D604C-AB1A-FE4A-AAE2-C3292341D358}"/>
              </a:ext>
            </a:extLst>
          </p:cNvPr>
          <p:cNvPicPr>
            <a:picLocks noChangeAspect="1"/>
          </p:cNvPicPr>
          <p:nvPr userDrawn="1"/>
        </p:nvPicPr>
        <p:blipFill rotWithShape="1">
          <a:blip r:embed="rId3"/>
          <a:srcRect l="1" r="-433" b="37478"/>
          <a:stretch/>
        </p:blipFill>
        <p:spPr>
          <a:xfrm>
            <a:off x="8882932" y="6311900"/>
            <a:ext cx="2746146" cy="218440"/>
          </a:xfrm>
          <a:prstGeom prst="rect">
            <a:avLst/>
          </a:prstGeom>
        </p:spPr>
      </p:pic>
    </p:spTree>
    <p:extLst>
      <p:ext uri="{BB962C8B-B14F-4D97-AF65-F5344CB8AC3E}">
        <p14:creationId xmlns:p14="http://schemas.microsoft.com/office/powerpoint/2010/main" val="37132428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17EFE3A-2958-8B44-B0BD-C9F3347219D2}"/>
              </a:ext>
            </a:extLst>
          </p:cNvPr>
          <p:cNvSpPr/>
          <p:nvPr userDrawn="1"/>
        </p:nvSpPr>
        <p:spPr>
          <a:xfrm>
            <a:off x="0" y="0"/>
            <a:ext cx="12192000" cy="3355848"/>
          </a:xfrm>
          <a:prstGeom prst="rect">
            <a:avLst/>
          </a:prstGeom>
          <a:gradFill flip="none" rotWithShape="1">
            <a:gsLst>
              <a:gs pos="0">
                <a:srgbClr val="9DD5D6"/>
              </a:gs>
              <a:gs pos="84000">
                <a:schemeClr val="bg1">
                  <a:alpha val="0"/>
                </a:schemeClr>
              </a:gs>
              <a:gs pos="99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A62B2D-76EB-AD4C-A62E-31CD1753D348}"/>
              </a:ext>
            </a:extLst>
          </p:cNvPr>
          <p:cNvSpPr>
            <a:spLocks noGrp="1"/>
          </p:cNvSpPr>
          <p:nvPr>
            <p:ph type="title" hasCustomPrompt="1"/>
          </p:nvPr>
        </p:nvSpPr>
        <p:spPr>
          <a:xfrm>
            <a:off x="838200" y="459423"/>
            <a:ext cx="10515600" cy="1231265"/>
          </a:xfrm>
        </p:spPr>
        <p:txBody>
          <a:bodyPr anchor="b"/>
          <a:lstStyle>
            <a:lvl1pPr>
              <a:defRPr b="1" i="0">
                <a:solidFill>
                  <a:schemeClr val="bg2">
                    <a:lumMod val="25000"/>
                  </a:schemeClr>
                </a:solidFill>
                <a:latin typeface="Solomon Sans SemiBold" panose="02000000000000000000"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081738A2-9BEE-6E43-89EE-AC64CA13ED29}"/>
              </a:ext>
            </a:extLst>
          </p:cNvPr>
          <p:cNvSpPr>
            <a:spLocks noGrp="1"/>
          </p:cNvSpPr>
          <p:nvPr>
            <p:ph sz="half" idx="1"/>
          </p:nvPr>
        </p:nvSpPr>
        <p:spPr>
          <a:xfrm>
            <a:off x="838200" y="1825625"/>
            <a:ext cx="5181600" cy="4351338"/>
          </a:xfrm>
        </p:spPr>
        <p:txBody>
          <a:bodyPr/>
          <a:lstStyle>
            <a:lvl1pPr>
              <a:buClr>
                <a:srgbClr val="0D5A73"/>
              </a:buClr>
              <a:defRPr b="0" i="0">
                <a:solidFill>
                  <a:schemeClr val="bg2">
                    <a:lumMod val="25000"/>
                  </a:schemeClr>
                </a:solidFill>
                <a:latin typeface="Solomon Sans Normal" panose="02000000000000000000" pitchFamily="2" charset="0"/>
              </a:defRPr>
            </a:lvl1pPr>
            <a:lvl2pPr>
              <a:buClr>
                <a:srgbClr val="0D5A73"/>
              </a:buClr>
              <a:defRPr b="0" i="0">
                <a:solidFill>
                  <a:schemeClr val="bg2">
                    <a:lumMod val="25000"/>
                  </a:schemeClr>
                </a:solidFill>
                <a:latin typeface="Solomon Sans Normal" panose="02000000000000000000" pitchFamily="2" charset="0"/>
              </a:defRPr>
            </a:lvl2pPr>
            <a:lvl3pPr>
              <a:buClr>
                <a:srgbClr val="0D5A73"/>
              </a:buClr>
              <a:defRPr b="0" i="0">
                <a:solidFill>
                  <a:schemeClr val="bg2">
                    <a:lumMod val="25000"/>
                  </a:schemeClr>
                </a:solidFill>
                <a:latin typeface="Solomon Sans Normal" panose="02000000000000000000" pitchFamily="2" charset="0"/>
              </a:defRPr>
            </a:lvl3pPr>
            <a:lvl4pPr>
              <a:buClr>
                <a:srgbClr val="0D5A73"/>
              </a:buClr>
              <a:defRPr b="0" i="0">
                <a:solidFill>
                  <a:schemeClr val="bg2">
                    <a:lumMod val="25000"/>
                  </a:schemeClr>
                </a:solidFill>
                <a:latin typeface="Solomon Sans Normal" panose="02000000000000000000" pitchFamily="2" charset="0"/>
              </a:defRPr>
            </a:lvl4pPr>
            <a:lvl5pPr>
              <a:buClr>
                <a:srgbClr val="0D5A73"/>
              </a:buClr>
              <a:defRPr b="0" i="0">
                <a:solidFill>
                  <a:schemeClr val="bg2">
                    <a:lumMod val="25000"/>
                  </a:schemeClr>
                </a:solidFill>
                <a:latin typeface="Solomon Sans Normal"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A19FC23-B58E-1248-950A-F9C53B2ED355}"/>
              </a:ext>
            </a:extLst>
          </p:cNvPr>
          <p:cNvSpPr>
            <a:spLocks noGrp="1"/>
          </p:cNvSpPr>
          <p:nvPr>
            <p:ph sz="half" idx="2"/>
          </p:nvPr>
        </p:nvSpPr>
        <p:spPr>
          <a:xfrm>
            <a:off x="6172200" y="1825625"/>
            <a:ext cx="5181600" cy="4351338"/>
          </a:xfrm>
        </p:spPr>
        <p:txBody>
          <a:bodyPr/>
          <a:lstStyle>
            <a:lvl1pPr>
              <a:buClr>
                <a:srgbClr val="0D5A73"/>
              </a:buClr>
              <a:defRPr b="0" i="0">
                <a:latin typeface="Solomon Sans Normal" panose="02000000000000000000" pitchFamily="2" charset="0"/>
              </a:defRPr>
            </a:lvl1pPr>
            <a:lvl2pPr>
              <a:buClr>
                <a:srgbClr val="0D5A73"/>
              </a:buClr>
              <a:defRPr b="0" i="0">
                <a:latin typeface="Solomon Sans Normal" panose="02000000000000000000" pitchFamily="2" charset="0"/>
              </a:defRPr>
            </a:lvl2pPr>
            <a:lvl3pPr>
              <a:buClr>
                <a:srgbClr val="0D5A73"/>
              </a:buClr>
              <a:defRPr b="0" i="0">
                <a:latin typeface="Solomon Sans Normal" panose="02000000000000000000" pitchFamily="2" charset="0"/>
              </a:defRPr>
            </a:lvl3pPr>
            <a:lvl4pPr>
              <a:buClr>
                <a:srgbClr val="0D5A73"/>
              </a:buClr>
              <a:defRPr b="0" i="0">
                <a:latin typeface="Solomon Sans Normal" panose="02000000000000000000" pitchFamily="2" charset="0"/>
              </a:defRPr>
            </a:lvl4pPr>
            <a:lvl5pPr>
              <a:buClr>
                <a:srgbClr val="0D5A73"/>
              </a:buClr>
              <a:defRPr b="0" i="0">
                <a:latin typeface="Solomon Sans Normal"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14A7D2-CCC7-C149-9850-622B99FC62AF}"/>
              </a:ext>
            </a:extLst>
          </p:cNvPr>
          <p:cNvSpPr>
            <a:spLocks noGrp="1"/>
          </p:cNvSpPr>
          <p:nvPr>
            <p:ph type="dt" sz="half" idx="10"/>
          </p:nvPr>
        </p:nvSpPr>
        <p:spPr/>
        <p:txBody>
          <a:bodyPr/>
          <a:lstStyle>
            <a:lvl1pPr>
              <a:defRPr b="0" i="0">
                <a:latin typeface="Solomon Sans Light" panose="02000000000000000000" pitchFamily="2" charset="0"/>
              </a:defRPr>
            </a:lvl1pPr>
          </a:lstStyle>
          <a:p>
            <a:fld id="{5F019CC9-8E28-6A40-B381-14E31103142E}" type="datetimeFigureOut">
              <a:rPr lang="en-US" smtClean="0"/>
              <a:pPr/>
              <a:t>10/20/2023</a:t>
            </a:fld>
            <a:endParaRPr lang="en-US"/>
          </a:p>
        </p:txBody>
      </p:sp>
      <p:sp>
        <p:nvSpPr>
          <p:cNvPr id="6" name="Footer Placeholder 5">
            <a:extLst>
              <a:ext uri="{FF2B5EF4-FFF2-40B4-BE49-F238E27FC236}">
                <a16:creationId xmlns:a16="http://schemas.microsoft.com/office/drawing/2014/main" id="{F13484AF-10EC-F848-AECD-F4A987125B30}"/>
              </a:ext>
            </a:extLst>
          </p:cNvPr>
          <p:cNvSpPr>
            <a:spLocks noGrp="1"/>
          </p:cNvSpPr>
          <p:nvPr>
            <p:ph type="ftr" sz="quarter" idx="11"/>
          </p:nvPr>
        </p:nvSpPr>
        <p:spPr/>
        <p:txBody>
          <a:bodyPr/>
          <a:lstStyle>
            <a:lvl1pPr>
              <a:defRPr b="0" i="0">
                <a:latin typeface="Solomon Sans Light" panose="02000000000000000000" pitchFamily="2" charset="0"/>
              </a:defRPr>
            </a:lvl1pPr>
          </a:lstStyle>
          <a:p>
            <a:endParaRPr lang="en-US"/>
          </a:p>
        </p:txBody>
      </p:sp>
      <p:sp>
        <p:nvSpPr>
          <p:cNvPr id="7" name="Slide Number Placeholder 6">
            <a:extLst>
              <a:ext uri="{FF2B5EF4-FFF2-40B4-BE49-F238E27FC236}">
                <a16:creationId xmlns:a16="http://schemas.microsoft.com/office/drawing/2014/main" id="{BE8F08E9-0099-E145-A224-177A1BFF5C32}"/>
              </a:ext>
            </a:extLst>
          </p:cNvPr>
          <p:cNvSpPr>
            <a:spLocks noGrp="1"/>
          </p:cNvSpPr>
          <p:nvPr>
            <p:ph type="sldNum" sz="quarter" idx="12"/>
          </p:nvPr>
        </p:nvSpPr>
        <p:spPr>
          <a:xfrm>
            <a:off x="838200" y="6347777"/>
            <a:ext cx="2743200" cy="365125"/>
          </a:xfrm>
        </p:spPr>
        <p:txBody>
          <a:bodyPr/>
          <a:lstStyle>
            <a:lvl1pPr>
              <a:defRPr b="0" i="0">
                <a:latin typeface="Solomon Sans Light" panose="02000000000000000000" pitchFamily="2" charset="0"/>
              </a:defRPr>
            </a:lvl1pPr>
          </a:lstStyle>
          <a:p>
            <a:fld id="{F39D89CC-4199-4049-8E61-3F5CE418E88C}" type="slidenum">
              <a:rPr lang="en-US" smtClean="0"/>
              <a:pPr/>
              <a:t>‹#›</a:t>
            </a:fld>
            <a:endParaRPr lang="en-US"/>
          </a:p>
        </p:txBody>
      </p:sp>
      <p:sp>
        <p:nvSpPr>
          <p:cNvPr id="9" name="Rectangle 8">
            <a:extLst>
              <a:ext uri="{FF2B5EF4-FFF2-40B4-BE49-F238E27FC236}">
                <a16:creationId xmlns:a16="http://schemas.microsoft.com/office/drawing/2014/main" id="{17A6E9F1-4005-C14A-A5AB-565C3022719F}"/>
              </a:ext>
            </a:extLst>
          </p:cNvPr>
          <p:cNvSpPr/>
          <p:nvPr userDrawn="1"/>
        </p:nvSpPr>
        <p:spPr>
          <a:xfrm>
            <a:off x="0" y="0"/>
            <a:ext cx="12192000" cy="459423"/>
          </a:xfrm>
          <a:prstGeom prst="rect">
            <a:avLst/>
          </a:prstGeom>
          <a:solidFill>
            <a:srgbClr val="0D5A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BA41B261-3B7F-534D-A583-E7CE934D3EB9}"/>
              </a:ext>
            </a:extLst>
          </p:cNvPr>
          <p:cNvPicPr>
            <a:picLocks noChangeAspect="1"/>
          </p:cNvPicPr>
          <p:nvPr userDrawn="1"/>
        </p:nvPicPr>
        <p:blipFill>
          <a:blip r:embed="rId2"/>
          <a:stretch>
            <a:fillRect/>
          </a:stretch>
        </p:blipFill>
        <p:spPr>
          <a:xfrm>
            <a:off x="11353800" y="243268"/>
            <a:ext cx="550556" cy="966724"/>
          </a:xfrm>
          <a:prstGeom prst="rect">
            <a:avLst/>
          </a:prstGeom>
        </p:spPr>
      </p:pic>
      <p:pic>
        <p:nvPicPr>
          <p:cNvPr id="11" name="Picture 10">
            <a:extLst>
              <a:ext uri="{FF2B5EF4-FFF2-40B4-BE49-F238E27FC236}">
                <a16:creationId xmlns:a16="http://schemas.microsoft.com/office/drawing/2014/main" id="{B98B6FDC-204B-9846-8E98-BF76A5AC410B}"/>
              </a:ext>
            </a:extLst>
          </p:cNvPr>
          <p:cNvPicPr>
            <a:picLocks noChangeAspect="1"/>
          </p:cNvPicPr>
          <p:nvPr userDrawn="1"/>
        </p:nvPicPr>
        <p:blipFill rotWithShape="1">
          <a:blip r:embed="rId3"/>
          <a:srcRect l="1" r="-433" b="37478"/>
          <a:stretch/>
        </p:blipFill>
        <p:spPr>
          <a:xfrm>
            <a:off x="8882932" y="6311900"/>
            <a:ext cx="2746146" cy="218440"/>
          </a:xfrm>
          <a:prstGeom prst="rect">
            <a:avLst/>
          </a:prstGeom>
        </p:spPr>
      </p:pic>
    </p:spTree>
    <p:extLst>
      <p:ext uri="{BB962C8B-B14F-4D97-AF65-F5344CB8AC3E}">
        <p14:creationId xmlns:p14="http://schemas.microsoft.com/office/powerpoint/2010/main" val="12003092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0B19F6-EB48-994D-ADBE-EC823AF4C7F9}"/>
              </a:ext>
            </a:extLst>
          </p:cNvPr>
          <p:cNvSpPr>
            <a:spLocks noGrp="1"/>
          </p:cNvSpPr>
          <p:nvPr>
            <p:ph type="dt" sz="half" idx="10"/>
          </p:nvPr>
        </p:nvSpPr>
        <p:spPr>
          <a:xfrm>
            <a:off x="821436" y="6356350"/>
            <a:ext cx="2743200" cy="365125"/>
          </a:xfrm>
        </p:spPr>
        <p:txBody>
          <a:bodyPr/>
          <a:lstStyle>
            <a:lvl1pPr>
              <a:defRPr b="0" i="0">
                <a:latin typeface="Solomon Sans Light" panose="02000000000000000000" pitchFamily="2" charset="0"/>
              </a:defRPr>
            </a:lvl1pPr>
          </a:lstStyle>
          <a:p>
            <a:fld id="{5F019CC9-8E28-6A40-B381-14E31103142E}" type="datetimeFigureOut">
              <a:rPr lang="en-US" smtClean="0"/>
              <a:pPr/>
              <a:t>10/20/2023</a:t>
            </a:fld>
            <a:endParaRPr lang="en-US"/>
          </a:p>
        </p:txBody>
      </p:sp>
      <p:sp>
        <p:nvSpPr>
          <p:cNvPr id="3" name="Footer Placeholder 2">
            <a:extLst>
              <a:ext uri="{FF2B5EF4-FFF2-40B4-BE49-F238E27FC236}">
                <a16:creationId xmlns:a16="http://schemas.microsoft.com/office/drawing/2014/main" id="{FE4658F3-799D-CB45-B4EA-FE55D637F202}"/>
              </a:ext>
            </a:extLst>
          </p:cNvPr>
          <p:cNvSpPr>
            <a:spLocks noGrp="1"/>
          </p:cNvSpPr>
          <p:nvPr>
            <p:ph type="ftr" sz="quarter" idx="11"/>
          </p:nvPr>
        </p:nvSpPr>
        <p:spPr/>
        <p:txBody>
          <a:bodyPr/>
          <a:lstStyle>
            <a:lvl1pPr>
              <a:defRPr b="0" i="0">
                <a:latin typeface="Solomon Sans Light" panose="02000000000000000000" pitchFamily="2" charset="0"/>
              </a:defRPr>
            </a:lvl1pPr>
          </a:lstStyle>
          <a:p>
            <a:endParaRPr lang="en-US"/>
          </a:p>
        </p:txBody>
      </p:sp>
      <p:sp>
        <p:nvSpPr>
          <p:cNvPr id="4" name="Slide Number Placeholder 3">
            <a:extLst>
              <a:ext uri="{FF2B5EF4-FFF2-40B4-BE49-F238E27FC236}">
                <a16:creationId xmlns:a16="http://schemas.microsoft.com/office/drawing/2014/main" id="{5DAB3435-4F4B-954C-8813-C1C58160F86A}"/>
              </a:ext>
            </a:extLst>
          </p:cNvPr>
          <p:cNvSpPr>
            <a:spLocks noGrp="1"/>
          </p:cNvSpPr>
          <p:nvPr>
            <p:ph type="sldNum" sz="quarter" idx="12"/>
          </p:nvPr>
        </p:nvSpPr>
        <p:spPr>
          <a:xfrm>
            <a:off x="821436" y="6356350"/>
            <a:ext cx="2743200" cy="365125"/>
          </a:xfrm>
        </p:spPr>
        <p:txBody>
          <a:bodyPr/>
          <a:lstStyle>
            <a:lvl1pPr>
              <a:defRPr b="0" i="0">
                <a:latin typeface="Solomon Sans Light" panose="02000000000000000000" pitchFamily="2" charset="0"/>
              </a:defRPr>
            </a:lvl1pPr>
          </a:lstStyle>
          <a:p>
            <a:fld id="{F39D89CC-4199-4049-8E61-3F5CE418E88C}" type="slidenum">
              <a:rPr lang="en-US" smtClean="0"/>
              <a:pPr/>
              <a:t>‹#›</a:t>
            </a:fld>
            <a:endParaRPr lang="en-US"/>
          </a:p>
        </p:txBody>
      </p:sp>
      <p:sp>
        <p:nvSpPr>
          <p:cNvPr id="5" name="Rectangle 4">
            <a:extLst>
              <a:ext uri="{FF2B5EF4-FFF2-40B4-BE49-F238E27FC236}">
                <a16:creationId xmlns:a16="http://schemas.microsoft.com/office/drawing/2014/main" id="{6E7336FE-379D-744B-921F-C3B8118F4BBB}"/>
              </a:ext>
            </a:extLst>
          </p:cNvPr>
          <p:cNvSpPr/>
          <p:nvPr userDrawn="1"/>
        </p:nvSpPr>
        <p:spPr>
          <a:xfrm>
            <a:off x="0" y="0"/>
            <a:ext cx="12192000" cy="3355848"/>
          </a:xfrm>
          <a:prstGeom prst="rect">
            <a:avLst/>
          </a:prstGeom>
          <a:gradFill flip="none" rotWithShape="1">
            <a:gsLst>
              <a:gs pos="0">
                <a:srgbClr val="9DD5D6"/>
              </a:gs>
              <a:gs pos="84000">
                <a:schemeClr val="bg1">
                  <a:alpha val="0"/>
                </a:schemeClr>
              </a:gs>
              <a:gs pos="99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5C770AE-290F-DA4A-82D6-F6EC29869B57}"/>
              </a:ext>
            </a:extLst>
          </p:cNvPr>
          <p:cNvSpPr/>
          <p:nvPr userDrawn="1"/>
        </p:nvSpPr>
        <p:spPr>
          <a:xfrm>
            <a:off x="0" y="0"/>
            <a:ext cx="12192000" cy="459423"/>
          </a:xfrm>
          <a:prstGeom prst="rect">
            <a:avLst/>
          </a:prstGeom>
          <a:solidFill>
            <a:srgbClr val="0D5A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F44891E-D27C-2C49-9933-BDF25951E784}"/>
              </a:ext>
            </a:extLst>
          </p:cNvPr>
          <p:cNvPicPr>
            <a:picLocks noChangeAspect="1"/>
          </p:cNvPicPr>
          <p:nvPr userDrawn="1"/>
        </p:nvPicPr>
        <p:blipFill>
          <a:blip r:embed="rId2"/>
          <a:stretch>
            <a:fillRect/>
          </a:stretch>
        </p:blipFill>
        <p:spPr>
          <a:xfrm>
            <a:off x="11353800" y="243268"/>
            <a:ext cx="550556" cy="966724"/>
          </a:xfrm>
          <a:prstGeom prst="rect">
            <a:avLst/>
          </a:prstGeom>
        </p:spPr>
      </p:pic>
      <p:pic>
        <p:nvPicPr>
          <p:cNvPr id="8" name="Picture 7">
            <a:extLst>
              <a:ext uri="{FF2B5EF4-FFF2-40B4-BE49-F238E27FC236}">
                <a16:creationId xmlns:a16="http://schemas.microsoft.com/office/drawing/2014/main" id="{19CC2255-6E31-7F49-9B3B-2C63177C6EEB}"/>
              </a:ext>
            </a:extLst>
          </p:cNvPr>
          <p:cNvPicPr>
            <a:picLocks noChangeAspect="1"/>
          </p:cNvPicPr>
          <p:nvPr userDrawn="1"/>
        </p:nvPicPr>
        <p:blipFill rotWithShape="1">
          <a:blip r:embed="rId3"/>
          <a:srcRect l="1" r="-433" b="37478"/>
          <a:stretch/>
        </p:blipFill>
        <p:spPr>
          <a:xfrm>
            <a:off x="8882932" y="6311900"/>
            <a:ext cx="2746146" cy="218440"/>
          </a:xfrm>
          <a:prstGeom prst="rect">
            <a:avLst/>
          </a:prstGeom>
        </p:spPr>
      </p:pic>
    </p:spTree>
    <p:extLst>
      <p:ext uri="{BB962C8B-B14F-4D97-AF65-F5344CB8AC3E}">
        <p14:creationId xmlns:p14="http://schemas.microsoft.com/office/powerpoint/2010/main" val="156410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5F82F40-8728-C545-9AD8-B08D918059DC}"/>
              </a:ext>
            </a:extLst>
          </p:cNvPr>
          <p:cNvSpPr/>
          <p:nvPr userDrawn="1"/>
        </p:nvSpPr>
        <p:spPr>
          <a:xfrm>
            <a:off x="0" y="0"/>
            <a:ext cx="12192000" cy="3355848"/>
          </a:xfrm>
          <a:prstGeom prst="rect">
            <a:avLst/>
          </a:prstGeom>
          <a:gradFill flip="none" rotWithShape="1">
            <a:gsLst>
              <a:gs pos="0">
                <a:srgbClr val="9DD5D6"/>
              </a:gs>
              <a:gs pos="84000">
                <a:schemeClr val="bg1">
                  <a:alpha val="0"/>
                </a:schemeClr>
              </a:gs>
              <a:gs pos="99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ACD0F2-DF28-6F46-AC6F-2D5C37B21064}"/>
              </a:ext>
            </a:extLst>
          </p:cNvPr>
          <p:cNvSpPr/>
          <p:nvPr userDrawn="1"/>
        </p:nvSpPr>
        <p:spPr>
          <a:xfrm>
            <a:off x="0" y="0"/>
            <a:ext cx="12192000" cy="459423"/>
          </a:xfrm>
          <a:prstGeom prst="rect">
            <a:avLst/>
          </a:prstGeom>
          <a:solidFill>
            <a:srgbClr val="0D5A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9F4DF6D-4100-4249-9D0F-DAAE803C1147}"/>
              </a:ext>
            </a:extLst>
          </p:cNvPr>
          <p:cNvPicPr>
            <a:picLocks noChangeAspect="1"/>
          </p:cNvPicPr>
          <p:nvPr userDrawn="1"/>
        </p:nvPicPr>
        <p:blipFill>
          <a:blip r:embed="rId2"/>
          <a:stretch>
            <a:fillRect/>
          </a:stretch>
        </p:blipFill>
        <p:spPr>
          <a:xfrm>
            <a:off x="11353800" y="243268"/>
            <a:ext cx="550556" cy="966724"/>
          </a:xfrm>
          <a:prstGeom prst="rect">
            <a:avLst/>
          </a:prstGeom>
        </p:spPr>
      </p:pic>
      <p:pic>
        <p:nvPicPr>
          <p:cNvPr id="11" name="Picture 10">
            <a:extLst>
              <a:ext uri="{FF2B5EF4-FFF2-40B4-BE49-F238E27FC236}">
                <a16:creationId xmlns:a16="http://schemas.microsoft.com/office/drawing/2014/main" id="{173F40BC-7166-3B4C-AC2A-6117FC30A9B5}"/>
              </a:ext>
            </a:extLst>
          </p:cNvPr>
          <p:cNvPicPr>
            <a:picLocks noChangeAspect="1"/>
          </p:cNvPicPr>
          <p:nvPr userDrawn="1"/>
        </p:nvPicPr>
        <p:blipFill rotWithShape="1">
          <a:blip r:embed="rId3"/>
          <a:srcRect l="1" r="-433" b="37478"/>
          <a:stretch/>
        </p:blipFill>
        <p:spPr>
          <a:xfrm>
            <a:off x="8882932" y="6311900"/>
            <a:ext cx="2746146" cy="218440"/>
          </a:xfrm>
          <a:prstGeom prst="rect">
            <a:avLst/>
          </a:prstGeom>
        </p:spPr>
      </p:pic>
      <p:sp>
        <p:nvSpPr>
          <p:cNvPr id="2" name="Title 1">
            <a:extLst>
              <a:ext uri="{FF2B5EF4-FFF2-40B4-BE49-F238E27FC236}">
                <a16:creationId xmlns:a16="http://schemas.microsoft.com/office/drawing/2014/main" id="{CC06C75E-7FC0-FB4D-8AFA-126C0D8C18D4}"/>
              </a:ext>
            </a:extLst>
          </p:cNvPr>
          <p:cNvSpPr>
            <a:spLocks noGrp="1"/>
          </p:cNvSpPr>
          <p:nvPr>
            <p:ph type="title" hasCustomPrompt="1"/>
          </p:nvPr>
        </p:nvSpPr>
        <p:spPr>
          <a:xfrm>
            <a:off x="839788" y="630935"/>
            <a:ext cx="3932237" cy="1426463"/>
          </a:xfrm>
        </p:spPr>
        <p:txBody>
          <a:bodyPr anchor="b"/>
          <a:lstStyle>
            <a:lvl1pPr>
              <a:defRPr sz="3200" b="1" i="0">
                <a:solidFill>
                  <a:schemeClr val="bg2">
                    <a:lumMod val="25000"/>
                  </a:schemeClr>
                </a:solidFill>
                <a:latin typeface="Solomon Sans SemiBold" panose="02000000000000000000"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4E5F58F7-038D-E046-A0F7-83C1ADDFC093}"/>
              </a:ext>
            </a:extLst>
          </p:cNvPr>
          <p:cNvSpPr>
            <a:spLocks noGrp="1"/>
          </p:cNvSpPr>
          <p:nvPr>
            <p:ph idx="1"/>
          </p:nvPr>
        </p:nvSpPr>
        <p:spPr>
          <a:xfrm>
            <a:off x="5183188" y="987425"/>
            <a:ext cx="6172200" cy="4873625"/>
          </a:xfrm>
        </p:spPr>
        <p:txBody>
          <a:bodyPr/>
          <a:lstStyle>
            <a:lvl1pPr>
              <a:buClr>
                <a:srgbClr val="0D5A73"/>
              </a:buClr>
              <a:defRPr sz="3200" b="0" i="0">
                <a:solidFill>
                  <a:schemeClr val="bg2">
                    <a:lumMod val="25000"/>
                  </a:schemeClr>
                </a:solidFill>
                <a:latin typeface="Solomon Sans Normal" panose="02000000000000000000" pitchFamily="2" charset="0"/>
              </a:defRPr>
            </a:lvl1pPr>
            <a:lvl2pPr>
              <a:buClr>
                <a:srgbClr val="0D5A73"/>
              </a:buClr>
              <a:defRPr sz="2800" b="0" i="0">
                <a:solidFill>
                  <a:schemeClr val="bg2">
                    <a:lumMod val="25000"/>
                  </a:schemeClr>
                </a:solidFill>
                <a:latin typeface="Solomon Sans Normal" panose="02000000000000000000" pitchFamily="2" charset="0"/>
              </a:defRPr>
            </a:lvl2pPr>
            <a:lvl3pPr>
              <a:buClr>
                <a:srgbClr val="0D5A73"/>
              </a:buClr>
              <a:defRPr sz="2400" b="0" i="0">
                <a:solidFill>
                  <a:schemeClr val="bg2">
                    <a:lumMod val="25000"/>
                  </a:schemeClr>
                </a:solidFill>
                <a:latin typeface="Solomon Sans Normal" panose="02000000000000000000" pitchFamily="2" charset="0"/>
              </a:defRPr>
            </a:lvl3pPr>
            <a:lvl4pPr>
              <a:buClr>
                <a:srgbClr val="0D5A73"/>
              </a:buClr>
              <a:defRPr sz="2000" b="0" i="0">
                <a:solidFill>
                  <a:schemeClr val="bg2">
                    <a:lumMod val="25000"/>
                  </a:schemeClr>
                </a:solidFill>
                <a:latin typeface="Solomon Sans Normal" panose="02000000000000000000" pitchFamily="2" charset="0"/>
              </a:defRPr>
            </a:lvl4pPr>
            <a:lvl5pPr>
              <a:buClr>
                <a:srgbClr val="0D5A73"/>
              </a:buClr>
              <a:defRPr sz="2000" b="0" i="0">
                <a:solidFill>
                  <a:schemeClr val="bg2">
                    <a:lumMod val="25000"/>
                  </a:schemeClr>
                </a:solidFill>
                <a:latin typeface="Solomon Sans Normal" panose="02000000000000000000" pitchFamily="2"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F79568-7042-0640-8D60-E79302F66F3D}"/>
              </a:ext>
            </a:extLst>
          </p:cNvPr>
          <p:cNvSpPr>
            <a:spLocks noGrp="1"/>
          </p:cNvSpPr>
          <p:nvPr>
            <p:ph type="body" sz="half" idx="2"/>
          </p:nvPr>
        </p:nvSpPr>
        <p:spPr>
          <a:xfrm>
            <a:off x="839788" y="2057400"/>
            <a:ext cx="3932237" cy="3811588"/>
          </a:xfrm>
        </p:spPr>
        <p:txBody>
          <a:bodyPr/>
          <a:lstStyle>
            <a:lvl1pPr marL="0" indent="0">
              <a:buNone/>
              <a:defRPr sz="1600" b="0" i="0">
                <a:solidFill>
                  <a:schemeClr val="bg2">
                    <a:lumMod val="25000"/>
                  </a:schemeClr>
                </a:solidFill>
                <a:latin typeface="Solomon Sans Normal"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B9A35A-4BC0-E44C-A298-AB60016C982F}"/>
              </a:ext>
            </a:extLst>
          </p:cNvPr>
          <p:cNvSpPr>
            <a:spLocks noGrp="1"/>
          </p:cNvSpPr>
          <p:nvPr>
            <p:ph type="dt" sz="half" idx="10"/>
          </p:nvPr>
        </p:nvSpPr>
        <p:spPr/>
        <p:txBody>
          <a:bodyPr/>
          <a:lstStyle>
            <a:lvl1pPr>
              <a:defRPr b="0" i="0">
                <a:solidFill>
                  <a:schemeClr val="bg2">
                    <a:lumMod val="25000"/>
                  </a:schemeClr>
                </a:solidFill>
                <a:latin typeface="Solomon Sans Light" panose="02000000000000000000" pitchFamily="2" charset="0"/>
              </a:defRPr>
            </a:lvl1pPr>
          </a:lstStyle>
          <a:p>
            <a:fld id="{5F019CC9-8E28-6A40-B381-14E31103142E}" type="datetimeFigureOut">
              <a:rPr lang="en-US" smtClean="0"/>
              <a:pPr/>
              <a:t>10/20/2023</a:t>
            </a:fld>
            <a:endParaRPr lang="en-US"/>
          </a:p>
        </p:txBody>
      </p:sp>
      <p:sp>
        <p:nvSpPr>
          <p:cNvPr id="6" name="Footer Placeholder 5">
            <a:extLst>
              <a:ext uri="{FF2B5EF4-FFF2-40B4-BE49-F238E27FC236}">
                <a16:creationId xmlns:a16="http://schemas.microsoft.com/office/drawing/2014/main" id="{FABDE0C4-F79D-D94D-85A5-0B02EDE45293}"/>
              </a:ext>
            </a:extLst>
          </p:cNvPr>
          <p:cNvSpPr>
            <a:spLocks noGrp="1"/>
          </p:cNvSpPr>
          <p:nvPr>
            <p:ph type="ftr" sz="quarter" idx="11"/>
          </p:nvPr>
        </p:nvSpPr>
        <p:spPr/>
        <p:txBody>
          <a:bodyPr/>
          <a:lstStyle>
            <a:lvl1pPr>
              <a:defRPr b="0" i="0">
                <a:solidFill>
                  <a:schemeClr val="bg2">
                    <a:lumMod val="25000"/>
                  </a:schemeClr>
                </a:solidFill>
                <a:latin typeface="Solomon Sans Light" panose="02000000000000000000" pitchFamily="2" charset="0"/>
              </a:defRPr>
            </a:lvl1pPr>
          </a:lstStyle>
          <a:p>
            <a:endParaRPr lang="en-US"/>
          </a:p>
        </p:txBody>
      </p:sp>
      <p:sp>
        <p:nvSpPr>
          <p:cNvPr id="7" name="Slide Number Placeholder 6">
            <a:extLst>
              <a:ext uri="{FF2B5EF4-FFF2-40B4-BE49-F238E27FC236}">
                <a16:creationId xmlns:a16="http://schemas.microsoft.com/office/drawing/2014/main" id="{BA0501FF-3CA6-E045-81BC-9A8CF2FF7ECB}"/>
              </a:ext>
            </a:extLst>
          </p:cNvPr>
          <p:cNvSpPr>
            <a:spLocks noGrp="1"/>
          </p:cNvSpPr>
          <p:nvPr>
            <p:ph type="sldNum" sz="quarter" idx="12"/>
          </p:nvPr>
        </p:nvSpPr>
        <p:spPr>
          <a:xfrm>
            <a:off x="838200" y="6398577"/>
            <a:ext cx="2743200" cy="365125"/>
          </a:xfrm>
        </p:spPr>
        <p:txBody>
          <a:bodyPr/>
          <a:lstStyle>
            <a:lvl1pPr>
              <a:defRPr b="0" i="0">
                <a:solidFill>
                  <a:schemeClr val="bg2">
                    <a:lumMod val="25000"/>
                  </a:schemeClr>
                </a:solidFill>
                <a:latin typeface="Solomon Sans Light" panose="02000000000000000000" pitchFamily="2" charset="0"/>
              </a:defRPr>
            </a:lvl1pPr>
          </a:lstStyle>
          <a:p>
            <a:fld id="{F39D89CC-4199-4049-8E61-3F5CE418E88C}" type="slidenum">
              <a:rPr lang="en-US" smtClean="0"/>
              <a:pPr/>
              <a:t>‹#›</a:t>
            </a:fld>
            <a:endParaRPr lang="en-US"/>
          </a:p>
        </p:txBody>
      </p:sp>
    </p:spTree>
    <p:extLst>
      <p:ext uri="{BB962C8B-B14F-4D97-AF65-F5344CB8AC3E}">
        <p14:creationId xmlns:p14="http://schemas.microsoft.com/office/powerpoint/2010/main" val="18843438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AD306F-43AA-D144-B4D2-D87AA2FA1A1B}"/>
              </a:ext>
            </a:extLst>
          </p:cNvPr>
          <p:cNvSpPr/>
          <p:nvPr userDrawn="1"/>
        </p:nvSpPr>
        <p:spPr>
          <a:xfrm>
            <a:off x="0" y="0"/>
            <a:ext cx="12192000" cy="3355848"/>
          </a:xfrm>
          <a:prstGeom prst="rect">
            <a:avLst/>
          </a:prstGeom>
          <a:gradFill flip="none" rotWithShape="1">
            <a:gsLst>
              <a:gs pos="0">
                <a:srgbClr val="9DD5D6"/>
              </a:gs>
              <a:gs pos="84000">
                <a:schemeClr val="bg1">
                  <a:alpha val="0"/>
                </a:schemeClr>
              </a:gs>
              <a:gs pos="99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7EE0FF8-67B0-DE4E-88E3-041E3B3443F0}"/>
              </a:ext>
            </a:extLst>
          </p:cNvPr>
          <p:cNvSpPr/>
          <p:nvPr userDrawn="1"/>
        </p:nvSpPr>
        <p:spPr>
          <a:xfrm>
            <a:off x="0" y="0"/>
            <a:ext cx="12192000" cy="459423"/>
          </a:xfrm>
          <a:prstGeom prst="rect">
            <a:avLst/>
          </a:prstGeom>
          <a:solidFill>
            <a:srgbClr val="0D5A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E268F99-0CC8-5040-B523-90EACF9D53A2}"/>
              </a:ext>
            </a:extLst>
          </p:cNvPr>
          <p:cNvPicPr>
            <a:picLocks noChangeAspect="1"/>
          </p:cNvPicPr>
          <p:nvPr userDrawn="1"/>
        </p:nvPicPr>
        <p:blipFill>
          <a:blip r:embed="rId2"/>
          <a:stretch>
            <a:fillRect/>
          </a:stretch>
        </p:blipFill>
        <p:spPr>
          <a:xfrm>
            <a:off x="11353800" y="243268"/>
            <a:ext cx="550556" cy="966724"/>
          </a:xfrm>
          <a:prstGeom prst="rect">
            <a:avLst/>
          </a:prstGeom>
        </p:spPr>
      </p:pic>
      <p:pic>
        <p:nvPicPr>
          <p:cNvPr id="11" name="Picture 10">
            <a:extLst>
              <a:ext uri="{FF2B5EF4-FFF2-40B4-BE49-F238E27FC236}">
                <a16:creationId xmlns:a16="http://schemas.microsoft.com/office/drawing/2014/main" id="{58918B91-9A00-494E-A44F-F078C02693A6}"/>
              </a:ext>
            </a:extLst>
          </p:cNvPr>
          <p:cNvPicPr>
            <a:picLocks noChangeAspect="1"/>
          </p:cNvPicPr>
          <p:nvPr userDrawn="1"/>
        </p:nvPicPr>
        <p:blipFill rotWithShape="1">
          <a:blip r:embed="rId3"/>
          <a:srcRect l="1" r="-433" b="37478"/>
          <a:stretch/>
        </p:blipFill>
        <p:spPr>
          <a:xfrm>
            <a:off x="8882932" y="6311900"/>
            <a:ext cx="2746146" cy="218440"/>
          </a:xfrm>
          <a:prstGeom prst="rect">
            <a:avLst/>
          </a:prstGeom>
        </p:spPr>
      </p:pic>
      <p:sp>
        <p:nvSpPr>
          <p:cNvPr id="2" name="Title 1">
            <a:extLst>
              <a:ext uri="{FF2B5EF4-FFF2-40B4-BE49-F238E27FC236}">
                <a16:creationId xmlns:a16="http://schemas.microsoft.com/office/drawing/2014/main" id="{E50C36E2-7FED-8743-92B0-D0B03C6EA6D1}"/>
              </a:ext>
            </a:extLst>
          </p:cNvPr>
          <p:cNvSpPr>
            <a:spLocks noGrp="1"/>
          </p:cNvSpPr>
          <p:nvPr>
            <p:ph type="title" hasCustomPrompt="1"/>
          </p:nvPr>
        </p:nvSpPr>
        <p:spPr>
          <a:xfrm>
            <a:off x="839788" y="594360"/>
            <a:ext cx="3932237" cy="1463040"/>
          </a:xfrm>
        </p:spPr>
        <p:txBody>
          <a:bodyPr anchor="b"/>
          <a:lstStyle>
            <a:lvl1pPr>
              <a:defRPr sz="3200" b="1" i="0">
                <a:solidFill>
                  <a:schemeClr val="bg2">
                    <a:lumMod val="25000"/>
                  </a:schemeClr>
                </a:solidFill>
                <a:latin typeface="Solomon Sans SemiBold" panose="02000000000000000000" pitchFamily="2" charset="0"/>
              </a:defRPr>
            </a:lvl1pPr>
          </a:lstStyle>
          <a:p>
            <a:r>
              <a:rPr lang="en-US"/>
              <a:t>CLICK TO EDIT MASTER TITLE STYLE</a:t>
            </a:r>
          </a:p>
        </p:txBody>
      </p:sp>
      <p:sp>
        <p:nvSpPr>
          <p:cNvPr id="3" name="Picture Placeholder 2">
            <a:extLst>
              <a:ext uri="{FF2B5EF4-FFF2-40B4-BE49-F238E27FC236}">
                <a16:creationId xmlns:a16="http://schemas.microsoft.com/office/drawing/2014/main" id="{795CD3F3-0EF6-DB40-A1DA-B4C47157D5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AA05DC9-DF1E-7241-812A-CB50B2A89245}"/>
              </a:ext>
            </a:extLst>
          </p:cNvPr>
          <p:cNvSpPr>
            <a:spLocks noGrp="1"/>
          </p:cNvSpPr>
          <p:nvPr>
            <p:ph type="body" sz="half" idx="2"/>
          </p:nvPr>
        </p:nvSpPr>
        <p:spPr>
          <a:xfrm>
            <a:off x="839788" y="2057400"/>
            <a:ext cx="3932237" cy="3811588"/>
          </a:xfrm>
        </p:spPr>
        <p:txBody>
          <a:bodyPr/>
          <a:lstStyle>
            <a:lvl1pPr marL="0" indent="0">
              <a:buNone/>
              <a:defRPr sz="1600" b="0" i="0">
                <a:solidFill>
                  <a:schemeClr val="bg2">
                    <a:lumMod val="25000"/>
                  </a:schemeClr>
                </a:solidFill>
                <a:latin typeface="Solomon Sans Normal"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4CA98B-D086-0947-9919-9E6D7B35589D}"/>
              </a:ext>
            </a:extLst>
          </p:cNvPr>
          <p:cNvSpPr>
            <a:spLocks noGrp="1"/>
          </p:cNvSpPr>
          <p:nvPr>
            <p:ph type="dt" sz="half" idx="10"/>
          </p:nvPr>
        </p:nvSpPr>
        <p:spPr/>
        <p:txBody>
          <a:bodyPr/>
          <a:lstStyle>
            <a:lvl1pPr>
              <a:defRPr b="0" i="0">
                <a:solidFill>
                  <a:schemeClr val="bg2">
                    <a:lumMod val="25000"/>
                  </a:schemeClr>
                </a:solidFill>
                <a:latin typeface="Solomon Sans Light" panose="02000000000000000000" pitchFamily="2" charset="0"/>
              </a:defRPr>
            </a:lvl1pPr>
          </a:lstStyle>
          <a:p>
            <a:fld id="{5F019CC9-8E28-6A40-B381-14E31103142E}" type="datetimeFigureOut">
              <a:rPr lang="en-US" smtClean="0"/>
              <a:pPr/>
              <a:t>10/20/2023</a:t>
            </a:fld>
            <a:endParaRPr lang="en-US"/>
          </a:p>
        </p:txBody>
      </p:sp>
      <p:sp>
        <p:nvSpPr>
          <p:cNvPr id="6" name="Footer Placeholder 5">
            <a:extLst>
              <a:ext uri="{FF2B5EF4-FFF2-40B4-BE49-F238E27FC236}">
                <a16:creationId xmlns:a16="http://schemas.microsoft.com/office/drawing/2014/main" id="{2831639F-A065-894F-8B9F-CB418AE2829D}"/>
              </a:ext>
            </a:extLst>
          </p:cNvPr>
          <p:cNvSpPr>
            <a:spLocks noGrp="1"/>
          </p:cNvSpPr>
          <p:nvPr>
            <p:ph type="ftr" sz="quarter" idx="11"/>
          </p:nvPr>
        </p:nvSpPr>
        <p:spPr/>
        <p:txBody>
          <a:bodyPr/>
          <a:lstStyle>
            <a:lvl1pPr>
              <a:defRPr b="0" i="0">
                <a:solidFill>
                  <a:schemeClr val="bg2">
                    <a:lumMod val="25000"/>
                  </a:schemeClr>
                </a:solidFill>
                <a:latin typeface="Solomon Sans Light" panose="02000000000000000000" pitchFamily="2" charset="0"/>
              </a:defRPr>
            </a:lvl1pPr>
          </a:lstStyle>
          <a:p>
            <a:endParaRPr lang="en-US"/>
          </a:p>
        </p:txBody>
      </p:sp>
      <p:sp>
        <p:nvSpPr>
          <p:cNvPr id="7" name="Slide Number Placeholder 6">
            <a:extLst>
              <a:ext uri="{FF2B5EF4-FFF2-40B4-BE49-F238E27FC236}">
                <a16:creationId xmlns:a16="http://schemas.microsoft.com/office/drawing/2014/main" id="{F7D4188B-E032-B146-A4B7-2AB95E8C5B0F}"/>
              </a:ext>
            </a:extLst>
          </p:cNvPr>
          <p:cNvSpPr>
            <a:spLocks noGrp="1"/>
          </p:cNvSpPr>
          <p:nvPr>
            <p:ph type="sldNum" sz="quarter" idx="12"/>
          </p:nvPr>
        </p:nvSpPr>
        <p:spPr>
          <a:xfrm>
            <a:off x="838200" y="6369876"/>
            <a:ext cx="2743200" cy="365125"/>
          </a:xfrm>
        </p:spPr>
        <p:txBody>
          <a:bodyPr/>
          <a:lstStyle>
            <a:lvl1pPr>
              <a:defRPr b="0" i="0">
                <a:solidFill>
                  <a:schemeClr val="bg2">
                    <a:lumMod val="25000"/>
                  </a:schemeClr>
                </a:solidFill>
                <a:latin typeface="Solomon Sans Light" panose="02000000000000000000" pitchFamily="2" charset="0"/>
              </a:defRPr>
            </a:lvl1pPr>
          </a:lstStyle>
          <a:p>
            <a:fld id="{F39D89CC-4199-4049-8E61-3F5CE418E88C}" type="slidenum">
              <a:rPr lang="en-US" smtClean="0"/>
              <a:pPr/>
              <a:t>‹#›</a:t>
            </a:fld>
            <a:endParaRPr lang="en-US"/>
          </a:p>
        </p:txBody>
      </p:sp>
    </p:spTree>
    <p:extLst>
      <p:ext uri="{BB962C8B-B14F-4D97-AF65-F5344CB8AC3E}">
        <p14:creationId xmlns:p14="http://schemas.microsoft.com/office/powerpoint/2010/main" val="1857159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A2C1D-7BD9-8049-A24B-3127E3564A9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E39D747-FCB1-BB4C-B6B8-DC6F0A2AD3A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51B3B5-65E2-BF4C-A01E-7EA0E8575372}"/>
              </a:ext>
            </a:extLst>
          </p:cNvPr>
          <p:cNvSpPr>
            <a:spLocks noGrp="1"/>
          </p:cNvSpPr>
          <p:nvPr>
            <p:ph type="dt" sz="half" idx="10"/>
          </p:nvPr>
        </p:nvSpPr>
        <p:spPr>
          <a:xfrm>
            <a:off x="838200" y="6356350"/>
            <a:ext cx="2743200" cy="365125"/>
          </a:xfrm>
          <a:prstGeom prst="rect">
            <a:avLst/>
          </a:prstGeom>
        </p:spPr>
        <p:txBody>
          <a:bodyPr/>
          <a:lstStyle/>
          <a:p>
            <a:fld id="{14E1C44A-4306-714F-BB14-A3166D7C12D0}" type="datetimeFigureOut">
              <a:rPr lang="en-US" smtClean="0"/>
              <a:t>10/20/2023</a:t>
            </a:fld>
            <a:endParaRPr lang="en-US"/>
          </a:p>
        </p:txBody>
      </p:sp>
      <p:sp>
        <p:nvSpPr>
          <p:cNvPr id="5" name="Footer Placeholder 4">
            <a:extLst>
              <a:ext uri="{FF2B5EF4-FFF2-40B4-BE49-F238E27FC236}">
                <a16:creationId xmlns:a16="http://schemas.microsoft.com/office/drawing/2014/main" id="{324BF848-A396-4447-9C67-0ADDE989D87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D533EF3-0A4C-5448-853A-AF92D3655391}"/>
              </a:ext>
            </a:extLst>
          </p:cNvPr>
          <p:cNvSpPr>
            <a:spLocks noGrp="1"/>
          </p:cNvSpPr>
          <p:nvPr>
            <p:ph type="sldNum" sz="quarter" idx="12"/>
          </p:nvPr>
        </p:nvSpPr>
        <p:spPr>
          <a:xfrm>
            <a:off x="8610600" y="6356350"/>
            <a:ext cx="2743200" cy="365125"/>
          </a:xfrm>
          <a:prstGeom prst="rect">
            <a:avLst/>
          </a:prstGeom>
        </p:spPr>
        <p:txBody>
          <a:bodyPr/>
          <a:lstStyle/>
          <a:p>
            <a:fld id="{B4FF78BF-85DA-6B47-AA9D-4204AE31738F}" type="slidenum">
              <a:rPr lang="en-US" smtClean="0"/>
              <a:t>‹#›</a:t>
            </a:fld>
            <a:endParaRPr lang="en-US"/>
          </a:p>
        </p:txBody>
      </p:sp>
    </p:spTree>
    <p:extLst>
      <p:ext uri="{BB962C8B-B14F-4D97-AF65-F5344CB8AC3E}">
        <p14:creationId xmlns:p14="http://schemas.microsoft.com/office/powerpoint/2010/main" val="123173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A732E-874D-314D-9E3F-129E2C3C284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78039AA-473B-5B4B-9689-79BF7B279FBC}"/>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7F51EB-0082-E84D-BF39-52EB4D96A304}"/>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49DE1C-F0CA-9047-BADB-EEE24BFBA6A6}"/>
              </a:ext>
            </a:extLst>
          </p:cNvPr>
          <p:cNvSpPr>
            <a:spLocks noGrp="1"/>
          </p:cNvSpPr>
          <p:nvPr>
            <p:ph type="dt" sz="half" idx="10"/>
          </p:nvPr>
        </p:nvSpPr>
        <p:spPr>
          <a:xfrm>
            <a:off x="838200" y="6356350"/>
            <a:ext cx="2743200" cy="365125"/>
          </a:xfrm>
          <a:prstGeom prst="rect">
            <a:avLst/>
          </a:prstGeom>
        </p:spPr>
        <p:txBody>
          <a:bodyPr/>
          <a:lstStyle/>
          <a:p>
            <a:fld id="{14E1C44A-4306-714F-BB14-A3166D7C12D0}" type="datetimeFigureOut">
              <a:rPr lang="en-US" smtClean="0"/>
              <a:t>10/20/2023</a:t>
            </a:fld>
            <a:endParaRPr lang="en-US"/>
          </a:p>
        </p:txBody>
      </p:sp>
      <p:sp>
        <p:nvSpPr>
          <p:cNvPr id="6" name="Footer Placeholder 5">
            <a:extLst>
              <a:ext uri="{FF2B5EF4-FFF2-40B4-BE49-F238E27FC236}">
                <a16:creationId xmlns:a16="http://schemas.microsoft.com/office/drawing/2014/main" id="{D149DEE1-FBBC-9247-A73D-AB0777A08A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11471C7-9D6B-BF48-A4AA-2E17C082AEA8}"/>
              </a:ext>
            </a:extLst>
          </p:cNvPr>
          <p:cNvSpPr>
            <a:spLocks noGrp="1"/>
          </p:cNvSpPr>
          <p:nvPr>
            <p:ph type="sldNum" sz="quarter" idx="12"/>
          </p:nvPr>
        </p:nvSpPr>
        <p:spPr>
          <a:xfrm>
            <a:off x="8610600" y="6356350"/>
            <a:ext cx="2743200" cy="365125"/>
          </a:xfrm>
          <a:prstGeom prst="rect">
            <a:avLst/>
          </a:prstGeom>
        </p:spPr>
        <p:txBody>
          <a:bodyPr/>
          <a:lstStyle/>
          <a:p>
            <a:fld id="{B4FF78BF-85DA-6B47-AA9D-4204AE31738F}" type="slidenum">
              <a:rPr lang="en-US" smtClean="0"/>
              <a:t>‹#›</a:t>
            </a:fld>
            <a:endParaRPr lang="en-US"/>
          </a:p>
        </p:txBody>
      </p:sp>
    </p:spTree>
    <p:extLst>
      <p:ext uri="{BB962C8B-B14F-4D97-AF65-F5344CB8AC3E}">
        <p14:creationId xmlns:p14="http://schemas.microsoft.com/office/powerpoint/2010/main" val="2473108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4AFE5-F68B-0541-B6C6-6BF6CFF2360C}"/>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31B2167-8446-1049-8666-1DED9BFC7E0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9076FB-8E46-C74A-8877-4589184A04B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82E620-6D50-454B-A1A4-8C119467DEC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8A68BD-C82B-CF40-AEC6-7A4EB5039D7C}"/>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C98283-24D6-8F49-A327-AE02A7E68E4D}"/>
              </a:ext>
            </a:extLst>
          </p:cNvPr>
          <p:cNvSpPr>
            <a:spLocks noGrp="1"/>
          </p:cNvSpPr>
          <p:nvPr>
            <p:ph type="dt" sz="half" idx="10"/>
          </p:nvPr>
        </p:nvSpPr>
        <p:spPr>
          <a:xfrm>
            <a:off x="838200" y="6356350"/>
            <a:ext cx="2743200" cy="365125"/>
          </a:xfrm>
          <a:prstGeom prst="rect">
            <a:avLst/>
          </a:prstGeom>
        </p:spPr>
        <p:txBody>
          <a:bodyPr/>
          <a:lstStyle/>
          <a:p>
            <a:fld id="{14E1C44A-4306-714F-BB14-A3166D7C12D0}" type="datetimeFigureOut">
              <a:rPr lang="en-US" smtClean="0"/>
              <a:t>10/20/2023</a:t>
            </a:fld>
            <a:endParaRPr lang="en-US"/>
          </a:p>
        </p:txBody>
      </p:sp>
      <p:sp>
        <p:nvSpPr>
          <p:cNvPr id="8" name="Footer Placeholder 7">
            <a:extLst>
              <a:ext uri="{FF2B5EF4-FFF2-40B4-BE49-F238E27FC236}">
                <a16:creationId xmlns:a16="http://schemas.microsoft.com/office/drawing/2014/main" id="{A9A95906-EDF8-BF48-AECC-F66B272BF69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DB5D051-220F-FF43-B4F3-C896001648A3}"/>
              </a:ext>
            </a:extLst>
          </p:cNvPr>
          <p:cNvSpPr>
            <a:spLocks noGrp="1"/>
          </p:cNvSpPr>
          <p:nvPr>
            <p:ph type="sldNum" sz="quarter" idx="12"/>
          </p:nvPr>
        </p:nvSpPr>
        <p:spPr>
          <a:xfrm>
            <a:off x="8610600" y="6356350"/>
            <a:ext cx="2743200" cy="365125"/>
          </a:xfrm>
          <a:prstGeom prst="rect">
            <a:avLst/>
          </a:prstGeom>
        </p:spPr>
        <p:txBody>
          <a:bodyPr/>
          <a:lstStyle/>
          <a:p>
            <a:fld id="{B4FF78BF-85DA-6B47-AA9D-4204AE31738F}" type="slidenum">
              <a:rPr lang="en-US" smtClean="0"/>
              <a:t>‹#›</a:t>
            </a:fld>
            <a:endParaRPr lang="en-US"/>
          </a:p>
        </p:txBody>
      </p:sp>
    </p:spTree>
    <p:extLst>
      <p:ext uri="{BB962C8B-B14F-4D97-AF65-F5344CB8AC3E}">
        <p14:creationId xmlns:p14="http://schemas.microsoft.com/office/powerpoint/2010/main" val="1426754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793D6-A7D1-0742-ADC6-139B0B26A24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F4A18B9-8851-E047-9C2E-18595C9566E8}"/>
              </a:ext>
            </a:extLst>
          </p:cNvPr>
          <p:cNvSpPr>
            <a:spLocks noGrp="1"/>
          </p:cNvSpPr>
          <p:nvPr>
            <p:ph type="dt" sz="half" idx="10"/>
          </p:nvPr>
        </p:nvSpPr>
        <p:spPr>
          <a:xfrm>
            <a:off x="838200" y="6356350"/>
            <a:ext cx="2743200" cy="365125"/>
          </a:xfrm>
          <a:prstGeom prst="rect">
            <a:avLst/>
          </a:prstGeom>
        </p:spPr>
        <p:txBody>
          <a:bodyPr/>
          <a:lstStyle/>
          <a:p>
            <a:fld id="{14E1C44A-4306-714F-BB14-A3166D7C12D0}" type="datetimeFigureOut">
              <a:rPr lang="en-US" smtClean="0"/>
              <a:t>10/20/2023</a:t>
            </a:fld>
            <a:endParaRPr lang="en-US"/>
          </a:p>
        </p:txBody>
      </p:sp>
      <p:sp>
        <p:nvSpPr>
          <p:cNvPr id="4" name="Footer Placeholder 3">
            <a:extLst>
              <a:ext uri="{FF2B5EF4-FFF2-40B4-BE49-F238E27FC236}">
                <a16:creationId xmlns:a16="http://schemas.microsoft.com/office/drawing/2014/main" id="{1DD595A8-2C30-604A-AB46-91B8A18B404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70F6E53-A99E-3846-8C4B-38171FBF8C20}"/>
              </a:ext>
            </a:extLst>
          </p:cNvPr>
          <p:cNvSpPr>
            <a:spLocks noGrp="1"/>
          </p:cNvSpPr>
          <p:nvPr>
            <p:ph type="sldNum" sz="quarter" idx="12"/>
          </p:nvPr>
        </p:nvSpPr>
        <p:spPr>
          <a:xfrm>
            <a:off x="8610600" y="6356350"/>
            <a:ext cx="2743200" cy="365125"/>
          </a:xfrm>
          <a:prstGeom prst="rect">
            <a:avLst/>
          </a:prstGeom>
        </p:spPr>
        <p:txBody>
          <a:bodyPr/>
          <a:lstStyle/>
          <a:p>
            <a:fld id="{B4FF78BF-85DA-6B47-AA9D-4204AE31738F}" type="slidenum">
              <a:rPr lang="en-US" smtClean="0"/>
              <a:t>‹#›</a:t>
            </a:fld>
            <a:endParaRPr lang="en-US"/>
          </a:p>
        </p:txBody>
      </p:sp>
    </p:spTree>
    <p:extLst>
      <p:ext uri="{BB962C8B-B14F-4D97-AF65-F5344CB8AC3E}">
        <p14:creationId xmlns:p14="http://schemas.microsoft.com/office/powerpoint/2010/main" val="3992606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B2283E-5819-514A-8637-FB88F3EC918B}"/>
              </a:ext>
            </a:extLst>
          </p:cNvPr>
          <p:cNvSpPr>
            <a:spLocks noGrp="1"/>
          </p:cNvSpPr>
          <p:nvPr>
            <p:ph type="dt" sz="half" idx="10"/>
          </p:nvPr>
        </p:nvSpPr>
        <p:spPr>
          <a:xfrm>
            <a:off x="838200" y="6356350"/>
            <a:ext cx="2743200" cy="365125"/>
          </a:xfrm>
          <a:prstGeom prst="rect">
            <a:avLst/>
          </a:prstGeom>
        </p:spPr>
        <p:txBody>
          <a:bodyPr/>
          <a:lstStyle/>
          <a:p>
            <a:fld id="{14E1C44A-4306-714F-BB14-A3166D7C12D0}" type="datetimeFigureOut">
              <a:rPr lang="en-US" smtClean="0"/>
              <a:t>10/20/2023</a:t>
            </a:fld>
            <a:endParaRPr lang="en-US"/>
          </a:p>
        </p:txBody>
      </p:sp>
      <p:sp>
        <p:nvSpPr>
          <p:cNvPr id="3" name="Footer Placeholder 2">
            <a:extLst>
              <a:ext uri="{FF2B5EF4-FFF2-40B4-BE49-F238E27FC236}">
                <a16:creationId xmlns:a16="http://schemas.microsoft.com/office/drawing/2014/main" id="{320B74AB-0E61-E24B-A57D-DE0315AA17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9607A548-0BBA-8641-ACC5-4DFB08CD91FC}"/>
              </a:ext>
            </a:extLst>
          </p:cNvPr>
          <p:cNvSpPr>
            <a:spLocks noGrp="1"/>
          </p:cNvSpPr>
          <p:nvPr>
            <p:ph type="sldNum" sz="quarter" idx="12"/>
          </p:nvPr>
        </p:nvSpPr>
        <p:spPr>
          <a:xfrm>
            <a:off x="8610600" y="6356350"/>
            <a:ext cx="2743200" cy="365125"/>
          </a:xfrm>
          <a:prstGeom prst="rect">
            <a:avLst/>
          </a:prstGeom>
        </p:spPr>
        <p:txBody>
          <a:bodyPr/>
          <a:lstStyle/>
          <a:p>
            <a:fld id="{B4FF78BF-85DA-6B47-AA9D-4204AE31738F}" type="slidenum">
              <a:rPr lang="en-US" smtClean="0"/>
              <a:t>‹#›</a:t>
            </a:fld>
            <a:endParaRPr lang="en-US"/>
          </a:p>
        </p:txBody>
      </p:sp>
    </p:spTree>
    <p:extLst>
      <p:ext uri="{BB962C8B-B14F-4D97-AF65-F5344CB8AC3E}">
        <p14:creationId xmlns:p14="http://schemas.microsoft.com/office/powerpoint/2010/main" val="1816017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B6E06-3D5A-1842-AEAA-C122686DCA9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6DC2D7-8962-5F42-98AD-419C7FBB44E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738B21-AE2E-1B40-8471-508DFDFE550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B566C3-2FBF-014C-928C-C02863371570}"/>
              </a:ext>
            </a:extLst>
          </p:cNvPr>
          <p:cNvSpPr>
            <a:spLocks noGrp="1"/>
          </p:cNvSpPr>
          <p:nvPr>
            <p:ph type="dt" sz="half" idx="10"/>
          </p:nvPr>
        </p:nvSpPr>
        <p:spPr>
          <a:xfrm>
            <a:off x="838200" y="6356350"/>
            <a:ext cx="2743200" cy="365125"/>
          </a:xfrm>
          <a:prstGeom prst="rect">
            <a:avLst/>
          </a:prstGeom>
        </p:spPr>
        <p:txBody>
          <a:bodyPr/>
          <a:lstStyle/>
          <a:p>
            <a:fld id="{14E1C44A-4306-714F-BB14-A3166D7C12D0}" type="datetimeFigureOut">
              <a:rPr lang="en-US" smtClean="0"/>
              <a:t>10/20/2023</a:t>
            </a:fld>
            <a:endParaRPr lang="en-US"/>
          </a:p>
        </p:txBody>
      </p:sp>
      <p:sp>
        <p:nvSpPr>
          <p:cNvPr id="6" name="Footer Placeholder 5">
            <a:extLst>
              <a:ext uri="{FF2B5EF4-FFF2-40B4-BE49-F238E27FC236}">
                <a16:creationId xmlns:a16="http://schemas.microsoft.com/office/drawing/2014/main" id="{CD9A94F5-E199-5747-9AC9-A3EC606E2CE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AF16949-2623-6F40-AED8-2612C08F087A}"/>
              </a:ext>
            </a:extLst>
          </p:cNvPr>
          <p:cNvSpPr>
            <a:spLocks noGrp="1"/>
          </p:cNvSpPr>
          <p:nvPr>
            <p:ph type="sldNum" sz="quarter" idx="12"/>
          </p:nvPr>
        </p:nvSpPr>
        <p:spPr>
          <a:xfrm>
            <a:off x="8610600" y="6356350"/>
            <a:ext cx="2743200" cy="365125"/>
          </a:xfrm>
          <a:prstGeom prst="rect">
            <a:avLst/>
          </a:prstGeom>
        </p:spPr>
        <p:txBody>
          <a:bodyPr/>
          <a:lstStyle/>
          <a:p>
            <a:fld id="{B4FF78BF-85DA-6B47-AA9D-4204AE31738F}" type="slidenum">
              <a:rPr lang="en-US" smtClean="0"/>
              <a:t>‹#›</a:t>
            </a:fld>
            <a:endParaRPr lang="en-US"/>
          </a:p>
        </p:txBody>
      </p:sp>
    </p:spTree>
    <p:extLst>
      <p:ext uri="{BB962C8B-B14F-4D97-AF65-F5344CB8AC3E}">
        <p14:creationId xmlns:p14="http://schemas.microsoft.com/office/powerpoint/2010/main" val="2230977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3AC0F-E8E8-6A47-813F-C9B04699A96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60274BC-B7C3-034E-B1D2-E6F63C1BF17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DC329C3-4650-FE47-9236-5B197F6F7E1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20D671-511F-124E-AAF3-943EE481A04B}"/>
              </a:ext>
            </a:extLst>
          </p:cNvPr>
          <p:cNvSpPr>
            <a:spLocks noGrp="1"/>
          </p:cNvSpPr>
          <p:nvPr>
            <p:ph type="dt" sz="half" idx="10"/>
          </p:nvPr>
        </p:nvSpPr>
        <p:spPr>
          <a:xfrm>
            <a:off x="838200" y="6356350"/>
            <a:ext cx="2743200" cy="365125"/>
          </a:xfrm>
          <a:prstGeom prst="rect">
            <a:avLst/>
          </a:prstGeom>
        </p:spPr>
        <p:txBody>
          <a:bodyPr/>
          <a:lstStyle/>
          <a:p>
            <a:fld id="{14E1C44A-4306-714F-BB14-A3166D7C12D0}" type="datetimeFigureOut">
              <a:rPr lang="en-US" smtClean="0"/>
              <a:t>10/20/2023</a:t>
            </a:fld>
            <a:endParaRPr lang="en-US"/>
          </a:p>
        </p:txBody>
      </p:sp>
      <p:sp>
        <p:nvSpPr>
          <p:cNvPr id="6" name="Footer Placeholder 5">
            <a:extLst>
              <a:ext uri="{FF2B5EF4-FFF2-40B4-BE49-F238E27FC236}">
                <a16:creationId xmlns:a16="http://schemas.microsoft.com/office/drawing/2014/main" id="{17C3DEA9-69FA-DF4F-A1E4-75A0AA07DF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1868BB2-6714-7A46-B422-396D718DA5A1}"/>
              </a:ext>
            </a:extLst>
          </p:cNvPr>
          <p:cNvSpPr>
            <a:spLocks noGrp="1"/>
          </p:cNvSpPr>
          <p:nvPr>
            <p:ph type="sldNum" sz="quarter" idx="12"/>
          </p:nvPr>
        </p:nvSpPr>
        <p:spPr>
          <a:xfrm>
            <a:off x="8610600" y="6356350"/>
            <a:ext cx="2743200" cy="365125"/>
          </a:xfrm>
          <a:prstGeom prst="rect">
            <a:avLst/>
          </a:prstGeom>
        </p:spPr>
        <p:txBody>
          <a:bodyPr/>
          <a:lstStyle/>
          <a:p>
            <a:fld id="{B4FF78BF-85DA-6B47-AA9D-4204AE31738F}" type="slidenum">
              <a:rPr lang="en-US" smtClean="0"/>
              <a:t>‹#›</a:t>
            </a:fld>
            <a:endParaRPr lang="en-US"/>
          </a:p>
        </p:txBody>
      </p:sp>
    </p:spTree>
    <p:extLst>
      <p:ext uri="{BB962C8B-B14F-4D97-AF65-F5344CB8AC3E}">
        <p14:creationId xmlns:p14="http://schemas.microsoft.com/office/powerpoint/2010/main" val="3691024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9B99C4-60F1-0F46-A87F-A388C32637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56C3CD3-9358-8146-8EEE-D606FFF269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7358E0-BB5E-5940-ACD5-BF220245E4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E1C44A-4306-714F-BB14-A3166D7C12D0}" type="datetimeFigureOut">
              <a:rPr lang="en-US" smtClean="0"/>
              <a:t>10/20/2023</a:t>
            </a:fld>
            <a:endParaRPr lang="en-US"/>
          </a:p>
        </p:txBody>
      </p:sp>
      <p:sp>
        <p:nvSpPr>
          <p:cNvPr id="5" name="Footer Placeholder 4">
            <a:extLst>
              <a:ext uri="{FF2B5EF4-FFF2-40B4-BE49-F238E27FC236}">
                <a16:creationId xmlns:a16="http://schemas.microsoft.com/office/drawing/2014/main" id="{9022C06F-ABB9-CD4E-82F1-9A98725EE2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046151-1EC7-0542-BABD-A2A44EF49C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FF78BF-85DA-6B47-AA9D-4204AE31738F}" type="slidenum">
              <a:rPr lang="en-US" smtClean="0"/>
              <a:t>‹#›</a:t>
            </a:fld>
            <a:endParaRPr lang="en-US"/>
          </a:p>
        </p:txBody>
      </p:sp>
    </p:spTree>
    <p:extLst>
      <p:ext uri="{BB962C8B-B14F-4D97-AF65-F5344CB8AC3E}">
        <p14:creationId xmlns:p14="http://schemas.microsoft.com/office/powerpoint/2010/main" val="5725268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C3A940-E2D1-1046-BABA-506AC14A0C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B8D8DF-FB9F-A74A-8DE1-4E5225CA78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22AB46-75A2-A64A-A3BD-F4B4D96DF3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23007F-1B0E-FD44-9C57-2290C9AA5176}" type="datetimeFigureOut">
              <a:rPr lang="en-US" smtClean="0"/>
              <a:t>10/20/2023</a:t>
            </a:fld>
            <a:endParaRPr lang="en-US"/>
          </a:p>
        </p:txBody>
      </p:sp>
      <p:sp>
        <p:nvSpPr>
          <p:cNvPr id="5" name="Footer Placeholder 4">
            <a:extLst>
              <a:ext uri="{FF2B5EF4-FFF2-40B4-BE49-F238E27FC236}">
                <a16:creationId xmlns:a16="http://schemas.microsoft.com/office/drawing/2014/main" id="{0180A1C3-D191-8E4C-A039-64EB56F68F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DD4FC88-DA04-2A44-B7CE-45C1D6D7CB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AD552B-719D-DB4A-8C88-AA448151F8EA}" type="slidenum">
              <a:rPr lang="en-US" smtClean="0"/>
              <a:t>‹#›</a:t>
            </a:fld>
            <a:endParaRPr lang="en-US"/>
          </a:p>
        </p:txBody>
      </p:sp>
    </p:spTree>
    <p:extLst>
      <p:ext uri="{BB962C8B-B14F-4D97-AF65-F5344CB8AC3E}">
        <p14:creationId xmlns:p14="http://schemas.microsoft.com/office/powerpoint/2010/main" val="28374771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725B92-2EEC-E544-AC69-691B5D1894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56BB917-9E8B-F94F-BDF9-B15B195EEE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5C0E98-C574-7D43-B7B2-8BE936E34B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019CC9-8E28-6A40-B381-14E31103142E}" type="datetimeFigureOut">
              <a:rPr lang="en-US" smtClean="0"/>
              <a:t>10/20/2023</a:t>
            </a:fld>
            <a:endParaRPr lang="en-US"/>
          </a:p>
        </p:txBody>
      </p:sp>
      <p:sp>
        <p:nvSpPr>
          <p:cNvPr id="5" name="Footer Placeholder 4">
            <a:extLst>
              <a:ext uri="{FF2B5EF4-FFF2-40B4-BE49-F238E27FC236}">
                <a16:creationId xmlns:a16="http://schemas.microsoft.com/office/drawing/2014/main" id="{37F00989-CABD-1E47-84DE-FE0603BF58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8EFE80-F642-7A41-A4CE-1C5A481273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9D89CC-4199-4049-8E61-3F5CE418E88C}" type="slidenum">
              <a:rPr lang="en-US" smtClean="0"/>
              <a:t>‹#›</a:t>
            </a:fld>
            <a:endParaRPr lang="en-US"/>
          </a:p>
        </p:txBody>
      </p:sp>
    </p:spTree>
    <p:extLst>
      <p:ext uri="{BB962C8B-B14F-4D97-AF65-F5344CB8AC3E}">
        <p14:creationId xmlns:p14="http://schemas.microsoft.com/office/powerpoint/2010/main" val="7714900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hyperlink" Target="https://us02web.zoom.us/meeting/register/tZcrdumpqDgoH9XVpAfhqR3euRayRVpCbLYj" TargetMode="Externa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hyperlink" Target="disabilityrightsnj.org" TargetMode="Externa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hyperlink" Target="https://commons.wikimedia.org/wiki/File:YouTube_full-color_icon_(2017).svg" TargetMode="External"/><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4.xml"/><Relationship Id="rId6" Type="http://schemas.openxmlformats.org/officeDocument/2006/relationships/hyperlink" Target="https://commons.wikimedia.org/wiki/File:LinkedIn_logo_initials.png" TargetMode="External"/><Relationship Id="rId11" Type="http://schemas.openxmlformats.org/officeDocument/2006/relationships/hyperlink" Target="https://creativecommons.org/licenses/by-sa/3.0/" TargetMode="External"/><Relationship Id="rId5" Type="http://schemas.openxmlformats.org/officeDocument/2006/relationships/image" Target="../media/image11.png"/><Relationship Id="rId10" Type="http://schemas.openxmlformats.org/officeDocument/2006/relationships/hyperlink" Target="https://en.wikipedia.org/wiki/File:Instagram_logo_2016.svg" TargetMode="External"/><Relationship Id="rId4" Type="http://schemas.openxmlformats.org/officeDocument/2006/relationships/image" Target="../media/image10.png"/><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F0F9A6D-3CF5-B14F-BFA4-3693644A03D0}"/>
              </a:ext>
            </a:extLst>
          </p:cNvPr>
          <p:cNvPicPr>
            <a:picLocks noChangeAspect="1"/>
          </p:cNvPicPr>
          <p:nvPr/>
        </p:nvPicPr>
        <p:blipFill rotWithShape="1">
          <a:blip r:embed="rId3"/>
          <a:srcRect l="6383" t="17884" r="-1735" b="19627"/>
          <a:stretch/>
        </p:blipFill>
        <p:spPr>
          <a:xfrm>
            <a:off x="-1532362" y="0"/>
            <a:ext cx="8133460" cy="6858000"/>
          </a:xfrm>
          <a:prstGeom prst="rect">
            <a:avLst/>
          </a:prstGeom>
        </p:spPr>
      </p:pic>
      <p:sp>
        <p:nvSpPr>
          <p:cNvPr id="2" name="Title 1">
            <a:extLst>
              <a:ext uri="{FF2B5EF4-FFF2-40B4-BE49-F238E27FC236}">
                <a16:creationId xmlns:a16="http://schemas.microsoft.com/office/drawing/2014/main" id="{F0C67263-A5B0-4E45-9A51-FB61C21F5534}"/>
              </a:ext>
            </a:extLst>
          </p:cNvPr>
          <p:cNvSpPr>
            <a:spLocks noGrp="1"/>
          </p:cNvSpPr>
          <p:nvPr>
            <p:ph type="ctrTitle"/>
          </p:nvPr>
        </p:nvSpPr>
        <p:spPr>
          <a:xfrm>
            <a:off x="6546429" y="1948251"/>
            <a:ext cx="5175632" cy="2071299"/>
          </a:xfrm>
          <a:prstGeom prst="rect">
            <a:avLst/>
          </a:prstGeom>
        </p:spPr>
        <p:txBody>
          <a:bodyPr>
            <a:normAutofit fontScale="90000"/>
          </a:bodyPr>
          <a:lstStyle/>
          <a:p>
            <a:pPr algn="l"/>
            <a:r>
              <a:rPr lang="en-US" sz="5300" b="1" dirty="0">
                <a:latin typeface="Solomon Sans SemiBold" panose="02000000000000000000" pitchFamily="2" charset="0"/>
              </a:rPr>
              <a:t>Person First:</a:t>
            </a:r>
            <a:br>
              <a:rPr lang="en-US" sz="5300" b="1" dirty="0">
                <a:latin typeface="Solomon Sans SemiBold" panose="02000000000000000000" pitchFamily="2" charset="0"/>
              </a:rPr>
            </a:br>
            <a:r>
              <a:rPr lang="en-US" sz="3100" b="1" dirty="0">
                <a:solidFill>
                  <a:schemeClr val="bg2">
                    <a:lumMod val="25000"/>
                  </a:schemeClr>
                </a:solidFill>
                <a:latin typeface="Solomon Sans SemiBold" panose="02000000000000000000" pitchFamily="2" charset="0"/>
              </a:rPr>
              <a:t>An Investigation and Legal Analysis of People with Intellectual and Developmental Disabilities in New Jersey Nursing Homes</a:t>
            </a:r>
            <a:br>
              <a:rPr lang="en-US" sz="3600" b="1" dirty="0">
                <a:solidFill>
                  <a:schemeClr val="bg2">
                    <a:lumMod val="25000"/>
                  </a:schemeClr>
                </a:solidFill>
                <a:latin typeface="Solomon Sans SemiBold" panose="02000000000000000000" pitchFamily="2" charset="0"/>
              </a:rPr>
            </a:br>
            <a:br>
              <a:rPr lang="en-US" sz="3600" b="1" dirty="0">
                <a:solidFill>
                  <a:schemeClr val="bg2">
                    <a:lumMod val="25000"/>
                  </a:schemeClr>
                </a:solidFill>
                <a:latin typeface="Solomon Sans SemiBold" panose="02000000000000000000" pitchFamily="2" charset="0"/>
              </a:rPr>
            </a:br>
            <a:r>
              <a:rPr lang="en-US" sz="2700" b="1" dirty="0">
                <a:solidFill>
                  <a:schemeClr val="bg2">
                    <a:lumMod val="25000"/>
                  </a:schemeClr>
                </a:solidFill>
                <a:latin typeface="Solomon Sans SemiBold" panose="02000000000000000000" pitchFamily="2" charset="0"/>
              </a:rPr>
              <a:t>Webinar Series: Oct. </a:t>
            </a:r>
            <a:r>
              <a:rPr lang="en-US" sz="2700" b="1">
                <a:solidFill>
                  <a:schemeClr val="bg2">
                    <a:lumMod val="25000"/>
                  </a:schemeClr>
                </a:solidFill>
                <a:latin typeface="Solomon Sans SemiBold" panose="02000000000000000000" pitchFamily="2" charset="0"/>
              </a:rPr>
              <a:t>23, </a:t>
            </a:r>
            <a:r>
              <a:rPr lang="en-US" sz="2700" b="1" dirty="0">
                <a:solidFill>
                  <a:schemeClr val="bg2">
                    <a:lumMod val="25000"/>
                  </a:schemeClr>
                </a:solidFill>
                <a:latin typeface="Solomon Sans SemiBold" panose="02000000000000000000" pitchFamily="2" charset="0"/>
              </a:rPr>
              <a:t>2023 </a:t>
            </a:r>
          </a:p>
        </p:txBody>
      </p:sp>
      <p:sp>
        <p:nvSpPr>
          <p:cNvPr id="12" name="Rectangle 11">
            <a:extLst>
              <a:ext uri="{FF2B5EF4-FFF2-40B4-BE49-F238E27FC236}">
                <a16:creationId xmlns:a16="http://schemas.microsoft.com/office/drawing/2014/main" id="{435289E3-7862-704B-BC18-A104797226F8}"/>
              </a:ext>
            </a:extLst>
          </p:cNvPr>
          <p:cNvSpPr/>
          <p:nvPr/>
        </p:nvSpPr>
        <p:spPr>
          <a:xfrm>
            <a:off x="-1756608" y="0"/>
            <a:ext cx="8281506" cy="6858000"/>
          </a:xfrm>
          <a:prstGeom prst="rect">
            <a:avLst/>
          </a:prstGeom>
          <a:gradFill flip="none" rotWithShape="1">
            <a:gsLst>
              <a:gs pos="0">
                <a:schemeClr val="bg1">
                  <a:lumMod val="100000"/>
                </a:schemeClr>
              </a:gs>
              <a:gs pos="84000">
                <a:schemeClr val="bg1">
                  <a:alpha val="0"/>
                </a:schemeClr>
              </a:gs>
              <a:gs pos="99000">
                <a:schemeClr val="bg1">
                  <a:alpha val="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6AC65E2-B757-C240-AF0A-6AC4E590B71A}"/>
              </a:ext>
            </a:extLst>
          </p:cNvPr>
          <p:cNvPicPr>
            <a:picLocks noChangeAspect="1"/>
          </p:cNvPicPr>
          <p:nvPr/>
        </p:nvPicPr>
        <p:blipFill>
          <a:blip r:embed="rId4"/>
          <a:stretch>
            <a:fillRect/>
          </a:stretch>
        </p:blipFill>
        <p:spPr>
          <a:xfrm>
            <a:off x="7686086" y="4141037"/>
            <a:ext cx="2896319" cy="2223187"/>
          </a:xfrm>
          <a:prstGeom prst="rect">
            <a:avLst/>
          </a:prstGeom>
        </p:spPr>
      </p:pic>
      <p:sp>
        <p:nvSpPr>
          <p:cNvPr id="17" name="Rectangle 16">
            <a:extLst>
              <a:ext uri="{FF2B5EF4-FFF2-40B4-BE49-F238E27FC236}">
                <a16:creationId xmlns:a16="http://schemas.microsoft.com/office/drawing/2014/main" id="{02747B36-115D-124B-BFF8-AB13F1AB0EF0}"/>
              </a:ext>
            </a:extLst>
          </p:cNvPr>
          <p:cNvSpPr/>
          <p:nvPr/>
        </p:nvSpPr>
        <p:spPr>
          <a:xfrm>
            <a:off x="-1532362" y="0"/>
            <a:ext cx="636250" cy="6858000"/>
          </a:xfrm>
          <a:prstGeom prst="rect">
            <a:avLst/>
          </a:prstGeom>
          <a:solidFill>
            <a:srgbClr val="0B5A73"/>
          </a:solidFill>
          <a:ln>
            <a:solidFill>
              <a:srgbClr val="0B5A73">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5585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11FDE34-F728-854C-884C-D675759E5FF1}"/>
              </a:ext>
            </a:extLst>
          </p:cNvPr>
          <p:cNvSpPr/>
          <p:nvPr/>
        </p:nvSpPr>
        <p:spPr>
          <a:xfrm>
            <a:off x="0" y="0"/>
            <a:ext cx="12192000" cy="3429000"/>
          </a:xfrm>
          <a:prstGeom prst="rect">
            <a:avLst/>
          </a:prstGeom>
          <a:gradFill>
            <a:gsLst>
              <a:gs pos="0">
                <a:srgbClr val="ABDCDC"/>
              </a:gs>
              <a:gs pos="84000">
                <a:schemeClr val="bg1">
                  <a:alpha val="0"/>
                </a:schemeClr>
              </a:gs>
              <a:gs pos="99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472271-D3A5-7847-9B76-4D2FCB2FD9E4}"/>
              </a:ext>
            </a:extLst>
          </p:cNvPr>
          <p:cNvSpPr>
            <a:spLocks noGrp="1"/>
          </p:cNvSpPr>
          <p:nvPr>
            <p:ph type="title"/>
          </p:nvPr>
        </p:nvSpPr>
        <p:spPr>
          <a:xfrm>
            <a:off x="838200" y="531476"/>
            <a:ext cx="10515600" cy="1179576"/>
          </a:xfrm>
        </p:spPr>
        <p:txBody>
          <a:bodyPr anchor="b">
            <a:normAutofit fontScale="90000"/>
          </a:bodyPr>
          <a:lstStyle/>
          <a:p>
            <a:br>
              <a:rPr lang="en-US" sz="3100" b="1" dirty="0">
                <a:solidFill>
                  <a:schemeClr val="bg2">
                    <a:lumMod val="25000"/>
                  </a:schemeClr>
                </a:solidFill>
                <a:latin typeface="Solomon Sans SemiBold" panose="02000000000000000000" pitchFamily="2" charset="0"/>
              </a:rPr>
            </a:br>
            <a:r>
              <a:rPr lang="en-US" b="1" dirty="0">
                <a:solidFill>
                  <a:schemeClr val="bg2">
                    <a:lumMod val="25000"/>
                  </a:schemeClr>
                </a:solidFill>
                <a:latin typeface="Solomon Sans SemiBold" panose="02000000000000000000" pitchFamily="2" charset="0"/>
              </a:rPr>
              <a:t>Key Finding Number Two:</a:t>
            </a:r>
            <a:br>
              <a:rPr lang="en-US" b="1" dirty="0">
                <a:solidFill>
                  <a:schemeClr val="bg2">
                    <a:lumMod val="25000"/>
                  </a:schemeClr>
                </a:solidFill>
                <a:latin typeface="Solomon Sans SemiBold" panose="02000000000000000000" pitchFamily="2" charset="0"/>
              </a:rPr>
            </a:br>
            <a:r>
              <a:rPr lang="en-US" b="1" dirty="0">
                <a:solidFill>
                  <a:schemeClr val="bg2">
                    <a:lumMod val="25000"/>
                  </a:schemeClr>
                </a:solidFill>
                <a:latin typeface="Solomon Sans SemiBold" panose="02000000000000000000" pitchFamily="2" charset="0"/>
              </a:rPr>
              <a:t>What are Specialized Services</a:t>
            </a:r>
          </a:p>
        </p:txBody>
      </p:sp>
      <p:sp>
        <p:nvSpPr>
          <p:cNvPr id="5" name="Rectangle 4">
            <a:extLst>
              <a:ext uri="{FF2B5EF4-FFF2-40B4-BE49-F238E27FC236}">
                <a16:creationId xmlns:a16="http://schemas.microsoft.com/office/drawing/2014/main" id="{0101715B-B439-E644-97B2-CCB9575C62DC}"/>
              </a:ext>
            </a:extLst>
          </p:cNvPr>
          <p:cNvSpPr/>
          <p:nvPr/>
        </p:nvSpPr>
        <p:spPr>
          <a:xfrm>
            <a:off x="0" y="0"/>
            <a:ext cx="12192000" cy="457200"/>
          </a:xfrm>
          <a:prstGeom prst="rect">
            <a:avLst/>
          </a:prstGeom>
          <a:solidFill>
            <a:srgbClr val="0B5A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6">
            <a:extLst>
              <a:ext uri="{FF2B5EF4-FFF2-40B4-BE49-F238E27FC236}">
                <a16:creationId xmlns:a16="http://schemas.microsoft.com/office/drawing/2014/main" id="{15959F27-C682-1445-B670-ED9269C286B0}"/>
              </a:ext>
            </a:extLst>
          </p:cNvPr>
          <p:cNvPicPr>
            <a:picLocks noGrp="1" noChangeAspect="1"/>
          </p:cNvPicPr>
          <p:nvPr>
            <p:ph idx="1"/>
          </p:nvPr>
        </p:nvPicPr>
        <p:blipFill>
          <a:blip r:embed="rId3"/>
          <a:stretch>
            <a:fillRect/>
          </a:stretch>
        </p:blipFill>
        <p:spPr>
          <a:xfrm>
            <a:off x="11302226" y="156502"/>
            <a:ext cx="671776" cy="1179576"/>
          </a:xfrm>
        </p:spPr>
      </p:pic>
      <p:pic>
        <p:nvPicPr>
          <p:cNvPr id="11" name="Picture 10">
            <a:extLst>
              <a:ext uri="{FF2B5EF4-FFF2-40B4-BE49-F238E27FC236}">
                <a16:creationId xmlns:a16="http://schemas.microsoft.com/office/drawing/2014/main" id="{4B63160D-A300-9047-8DFB-E53E11A516E8}"/>
              </a:ext>
            </a:extLst>
          </p:cNvPr>
          <p:cNvPicPr>
            <a:picLocks noChangeAspect="1"/>
          </p:cNvPicPr>
          <p:nvPr/>
        </p:nvPicPr>
        <p:blipFill rotWithShape="1">
          <a:blip r:embed="rId4"/>
          <a:srcRect l="1" r="-134" b="35131"/>
          <a:stretch/>
        </p:blipFill>
        <p:spPr>
          <a:xfrm>
            <a:off x="8878824" y="6326524"/>
            <a:ext cx="2759290" cy="228410"/>
          </a:xfrm>
          <a:prstGeom prst="rect">
            <a:avLst/>
          </a:prstGeom>
        </p:spPr>
      </p:pic>
      <p:sp>
        <p:nvSpPr>
          <p:cNvPr id="12" name="TextBox 11">
            <a:extLst>
              <a:ext uri="{FF2B5EF4-FFF2-40B4-BE49-F238E27FC236}">
                <a16:creationId xmlns:a16="http://schemas.microsoft.com/office/drawing/2014/main" id="{EFE3940D-8BA3-8047-B70A-562CD1B13AC0}"/>
              </a:ext>
            </a:extLst>
          </p:cNvPr>
          <p:cNvSpPr txBox="1"/>
          <p:nvPr/>
        </p:nvSpPr>
        <p:spPr>
          <a:xfrm>
            <a:off x="838200" y="1993392"/>
            <a:ext cx="10515600" cy="369332"/>
          </a:xfrm>
          <a:prstGeom prst="rect">
            <a:avLst/>
          </a:prstGeom>
          <a:noFill/>
        </p:spPr>
        <p:txBody>
          <a:bodyPr wrap="square" rtlCol="0">
            <a:spAutoFit/>
          </a:bodyPr>
          <a:lstStyle/>
          <a:p>
            <a:endParaRPr lang="en-US" dirty="0">
              <a:latin typeface="Solomon Sans Normal" panose="02000000000000000000" pitchFamily="2" charset="0"/>
            </a:endParaRPr>
          </a:p>
        </p:txBody>
      </p:sp>
      <p:sp>
        <p:nvSpPr>
          <p:cNvPr id="6" name="TextBox 5">
            <a:extLst>
              <a:ext uri="{FF2B5EF4-FFF2-40B4-BE49-F238E27FC236}">
                <a16:creationId xmlns:a16="http://schemas.microsoft.com/office/drawing/2014/main" id="{21246CDB-397C-4685-067F-6E7213F7C9CC}"/>
              </a:ext>
            </a:extLst>
          </p:cNvPr>
          <p:cNvSpPr txBox="1"/>
          <p:nvPr/>
        </p:nvSpPr>
        <p:spPr>
          <a:xfrm>
            <a:off x="838199" y="2059523"/>
            <a:ext cx="7642821" cy="3170099"/>
          </a:xfrm>
          <a:prstGeom prst="rect">
            <a:avLst/>
          </a:prstGeom>
          <a:noFill/>
        </p:spPr>
        <p:txBody>
          <a:bodyPr wrap="square" rtlCol="0">
            <a:spAutoFit/>
          </a:bodyPr>
          <a:lstStyle/>
          <a:p>
            <a:pPr lvl="2"/>
            <a:endParaRPr lang="en-US" sz="2000" dirty="0">
              <a:latin typeface="Solomon Sans SemiBold" panose="02000000000000000000"/>
            </a:endParaRPr>
          </a:p>
          <a:p>
            <a:pPr algn="ctr"/>
            <a:r>
              <a:rPr lang="en-US" sz="3600" dirty="0">
                <a:latin typeface="Solomon Sans SemiBold" panose="02000000000000000000"/>
              </a:rPr>
              <a:t>Specialized Services are whatever disability specific services a given PASRR individual uniquely needs, above what the nursing home provides under the standard reimbursement</a:t>
            </a:r>
          </a:p>
        </p:txBody>
      </p:sp>
      <p:pic>
        <p:nvPicPr>
          <p:cNvPr id="9" name="Picture 8">
            <a:extLst>
              <a:ext uri="{FF2B5EF4-FFF2-40B4-BE49-F238E27FC236}">
                <a16:creationId xmlns:a16="http://schemas.microsoft.com/office/drawing/2014/main" id="{9FF4E492-44AC-EE7A-BE6A-234E497F2A89}"/>
              </a:ext>
            </a:extLst>
          </p:cNvPr>
          <p:cNvPicPr>
            <a:picLocks noChangeAspect="1"/>
          </p:cNvPicPr>
          <p:nvPr/>
        </p:nvPicPr>
        <p:blipFill>
          <a:blip r:embed="rId5"/>
          <a:stretch>
            <a:fillRect/>
          </a:stretch>
        </p:blipFill>
        <p:spPr>
          <a:xfrm>
            <a:off x="8765335" y="1827579"/>
            <a:ext cx="2986268" cy="3860157"/>
          </a:xfrm>
          <a:prstGeom prst="rect">
            <a:avLst/>
          </a:prstGeom>
        </p:spPr>
      </p:pic>
    </p:spTree>
    <p:extLst>
      <p:ext uri="{BB962C8B-B14F-4D97-AF65-F5344CB8AC3E}">
        <p14:creationId xmlns:p14="http://schemas.microsoft.com/office/powerpoint/2010/main" val="2854939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11FDE34-F728-854C-884C-D675759E5FF1}"/>
              </a:ext>
            </a:extLst>
          </p:cNvPr>
          <p:cNvSpPr/>
          <p:nvPr/>
        </p:nvSpPr>
        <p:spPr>
          <a:xfrm>
            <a:off x="0" y="0"/>
            <a:ext cx="12192000" cy="3429000"/>
          </a:xfrm>
          <a:prstGeom prst="rect">
            <a:avLst/>
          </a:prstGeom>
          <a:gradFill>
            <a:gsLst>
              <a:gs pos="0">
                <a:srgbClr val="ABDCDC"/>
              </a:gs>
              <a:gs pos="84000">
                <a:schemeClr val="bg1">
                  <a:alpha val="0"/>
                </a:schemeClr>
              </a:gs>
              <a:gs pos="99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472271-D3A5-7847-9B76-4D2FCB2FD9E4}"/>
              </a:ext>
            </a:extLst>
          </p:cNvPr>
          <p:cNvSpPr>
            <a:spLocks noGrp="1"/>
          </p:cNvSpPr>
          <p:nvPr>
            <p:ph type="title"/>
          </p:nvPr>
        </p:nvSpPr>
        <p:spPr>
          <a:xfrm>
            <a:off x="838200" y="531476"/>
            <a:ext cx="10515600" cy="1179576"/>
          </a:xfrm>
        </p:spPr>
        <p:txBody>
          <a:bodyPr anchor="b">
            <a:normAutofit fontScale="90000"/>
          </a:bodyPr>
          <a:lstStyle/>
          <a:p>
            <a:br>
              <a:rPr lang="en-US" sz="3100" b="1" dirty="0">
                <a:solidFill>
                  <a:schemeClr val="bg2">
                    <a:lumMod val="25000"/>
                  </a:schemeClr>
                </a:solidFill>
                <a:latin typeface="Solomon Sans SemiBold" panose="02000000000000000000" pitchFamily="2" charset="0"/>
              </a:rPr>
            </a:br>
            <a:r>
              <a:rPr lang="en-US" b="1" dirty="0">
                <a:solidFill>
                  <a:schemeClr val="bg2">
                    <a:lumMod val="25000"/>
                  </a:schemeClr>
                </a:solidFill>
                <a:latin typeface="Solomon Sans SemiBold" panose="02000000000000000000" pitchFamily="2" charset="0"/>
              </a:rPr>
              <a:t>Key Finding Number Two:</a:t>
            </a:r>
            <a:br>
              <a:rPr lang="en-US" b="1" dirty="0">
                <a:solidFill>
                  <a:schemeClr val="bg2">
                    <a:lumMod val="25000"/>
                  </a:schemeClr>
                </a:solidFill>
                <a:latin typeface="Solomon Sans SemiBold" panose="02000000000000000000" pitchFamily="2" charset="0"/>
              </a:rPr>
            </a:br>
            <a:r>
              <a:rPr lang="en-US" b="1" dirty="0">
                <a:solidFill>
                  <a:schemeClr val="bg2">
                    <a:lumMod val="25000"/>
                  </a:schemeClr>
                </a:solidFill>
                <a:latin typeface="Solomon Sans SemiBold" panose="02000000000000000000" pitchFamily="2" charset="0"/>
              </a:rPr>
              <a:t>Examples of Specialized Services</a:t>
            </a:r>
          </a:p>
        </p:txBody>
      </p:sp>
      <p:sp>
        <p:nvSpPr>
          <p:cNvPr id="5" name="Rectangle 4">
            <a:extLst>
              <a:ext uri="{FF2B5EF4-FFF2-40B4-BE49-F238E27FC236}">
                <a16:creationId xmlns:a16="http://schemas.microsoft.com/office/drawing/2014/main" id="{0101715B-B439-E644-97B2-CCB9575C62DC}"/>
              </a:ext>
            </a:extLst>
          </p:cNvPr>
          <p:cNvSpPr/>
          <p:nvPr/>
        </p:nvSpPr>
        <p:spPr>
          <a:xfrm>
            <a:off x="0" y="0"/>
            <a:ext cx="12192000" cy="457200"/>
          </a:xfrm>
          <a:prstGeom prst="rect">
            <a:avLst/>
          </a:prstGeom>
          <a:solidFill>
            <a:srgbClr val="0B5A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6">
            <a:extLst>
              <a:ext uri="{FF2B5EF4-FFF2-40B4-BE49-F238E27FC236}">
                <a16:creationId xmlns:a16="http://schemas.microsoft.com/office/drawing/2014/main" id="{15959F27-C682-1445-B670-ED9269C286B0}"/>
              </a:ext>
            </a:extLst>
          </p:cNvPr>
          <p:cNvPicPr>
            <a:picLocks noGrp="1" noChangeAspect="1"/>
          </p:cNvPicPr>
          <p:nvPr>
            <p:ph idx="1"/>
          </p:nvPr>
        </p:nvPicPr>
        <p:blipFill>
          <a:blip r:embed="rId3"/>
          <a:stretch>
            <a:fillRect/>
          </a:stretch>
        </p:blipFill>
        <p:spPr>
          <a:xfrm>
            <a:off x="11302226" y="156502"/>
            <a:ext cx="671776" cy="1179576"/>
          </a:xfrm>
        </p:spPr>
      </p:pic>
      <p:pic>
        <p:nvPicPr>
          <p:cNvPr id="11" name="Picture 10">
            <a:extLst>
              <a:ext uri="{FF2B5EF4-FFF2-40B4-BE49-F238E27FC236}">
                <a16:creationId xmlns:a16="http://schemas.microsoft.com/office/drawing/2014/main" id="{4B63160D-A300-9047-8DFB-E53E11A516E8}"/>
              </a:ext>
            </a:extLst>
          </p:cNvPr>
          <p:cNvPicPr>
            <a:picLocks noChangeAspect="1"/>
          </p:cNvPicPr>
          <p:nvPr/>
        </p:nvPicPr>
        <p:blipFill rotWithShape="1">
          <a:blip r:embed="rId4"/>
          <a:srcRect l="1" r="-134" b="35131"/>
          <a:stretch/>
        </p:blipFill>
        <p:spPr>
          <a:xfrm>
            <a:off x="8878824" y="6326524"/>
            <a:ext cx="2759290" cy="228410"/>
          </a:xfrm>
          <a:prstGeom prst="rect">
            <a:avLst/>
          </a:prstGeom>
        </p:spPr>
      </p:pic>
      <p:sp>
        <p:nvSpPr>
          <p:cNvPr id="12" name="TextBox 11">
            <a:extLst>
              <a:ext uri="{FF2B5EF4-FFF2-40B4-BE49-F238E27FC236}">
                <a16:creationId xmlns:a16="http://schemas.microsoft.com/office/drawing/2014/main" id="{EFE3940D-8BA3-8047-B70A-562CD1B13AC0}"/>
              </a:ext>
            </a:extLst>
          </p:cNvPr>
          <p:cNvSpPr txBox="1"/>
          <p:nvPr/>
        </p:nvSpPr>
        <p:spPr>
          <a:xfrm>
            <a:off x="838200" y="1993392"/>
            <a:ext cx="10515600" cy="369332"/>
          </a:xfrm>
          <a:prstGeom prst="rect">
            <a:avLst/>
          </a:prstGeom>
          <a:noFill/>
        </p:spPr>
        <p:txBody>
          <a:bodyPr wrap="square" rtlCol="0">
            <a:spAutoFit/>
          </a:bodyPr>
          <a:lstStyle/>
          <a:p>
            <a:endParaRPr lang="en-US" dirty="0">
              <a:latin typeface="Solomon Sans Normal" panose="02000000000000000000" pitchFamily="2" charset="0"/>
            </a:endParaRPr>
          </a:p>
        </p:txBody>
      </p:sp>
      <p:sp>
        <p:nvSpPr>
          <p:cNvPr id="6" name="TextBox 5">
            <a:extLst>
              <a:ext uri="{FF2B5EF4-FFF2-40B4-BE49-F238E27FC236}">
                <a16:creationId xmlns:a16="http://schemas.microsoft.com/office/drawing/2014/main" id="{21246CDB-397C-4685-067F-6E7213F7C9CC}"/>
              </a:ext>
            </a:extLst>
          </p:cNvPr>
          <p:cNvSpPr txBox="1"/>
          <p:nvPr/>
        </p:nvSpPr>
        <p:spPr>
          <a:xfrm>
            <a:off x="838199" y="2059523"/>
            <a:ext cx="7642821" cy="4401205"/>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Solomon Sans Normal" panose="02000000000000000000"/>
              </a:rPr>
              <a:t>Continuation or development of an individualized plan for habilitation, skill development, and behavior management</a:t>
            </a:r>
          </a:p>
          <a:p>
            <a:pPr marL="285750" indent="-285750">
              <a:buFont typeface="Arial" panose="020B0604020202020204" pitchFamily="34" charset="0"/>
              <a:buChar char="•"/>
            </a:pPr>
            <a:endParaRPr lang="en-US" sz="2000" dirty="0">
              <a:latin typeface="Solomon Sans Normal" panose="02000000000000000000"/>
            </a:endParaRPr>
          </a:p>
          <a:p>
            <a:pPr marL="285750" indent="-285750">
              <a:buFont typeface="Arial" panose="020B0604020202020204" pitchFamily="34" charset="0"/>
              <a:buChar char="•"/>
            </a:pPr>
            <a:r>
              <a:rPr lang="en-US" sz="2000" dirty="0">
                <a:latin typeface="Solomon Sans Normal" panose="02000000000000000000"/>
              </a:rPr>
              <a:t>Continuation or development of a day or vocational program</a:t>
            </a:r>
          </a:p>
          <a:p>
            <a:pPr marL="285750" indent="-285750">
              <a:buFont typeface="Arial" panose="020B0604020202020204" pitchFamily="34" charset="0"/>
              <a:buChar char="•"/>
            </a:pPr>
            <a:endParaRPr lang="en-US" sz="2000" dirty="0">
              <a:latin typeface="Solomon Sans Normal" panose="02000000000000000000"/>
            </a:endParaRPr>
          </a:p>
          <a:p>
            <a:pPr marL="285750" indent="-285750">
              <a:buFont typeface="Arial" panose="020B0604020202020204" pitchFamily="34" charset="0"/>
              <a:buChar char="•"/>
            </a:pPr>
            <a:r>
              <a:rPr lang="en-US" sz="2000" dirty="0">
                <a:latin typeface="Solomon Sans Normal" panose="02000000000000000000"/>
              </a:rPr>
              <a:t>Development/implementation of positive behavior supports plan, emergency safety interventions, and support/consultation to reduce negative behaviors </a:t>
            </a:r>
          </a:p>
          <a:p>
            <a:pPr marL="285750" indent="-285750">
              <a:buFont typeface="Arial" panose="020B0604020202020204" pitchFamily="34" charset="0"/>
              <a:buChar char="•"/>
            </a:pPr>
            <a:endParaRPr lang="en-US" sz="2000" dirty="0">
              <a:latin typeface="Solomon Sans Normal" panose="02000000000000000000"/>
            </a:endParaRPr>
          </a:p>
          <a:p>
            <a:pPr marL="285750" indent="-285750">
              <a:buFont typeface="Arial" panose="020B0604020202020204" pitchFamily="34" charset="0"/>
              <a:buChar char="•"/>
            </a:pPr>
            <a:r>
              <a:rPr lang="en-US" sz="2000" dirty="0">
                <a:latin typeface="Solomon Sans Normal" panose="02000000000000000000"/>
              </a:rPr>
              <a:t>Additional one-on-one time with qualified IDD professionals to maintain independence with choice, activities of daily living, and other functional skills as well as provide advocacy, mode of communication, and communication with family</a:t>
            </a:r>
          </a:p>
          <a:p>
            <a:pPr marL="342900" indent="-342900">
              <a:buFont typeface="Arial" panose="020B0604020202020204" pitchFamily="34" charset="0"/>
              <a:buChar char="•"/>
            </a:pPr>
            <a:endParaRPr lang="en-US" sz="2000" dirty="0">
              <a:latin typeface="Solomon Sans SemiBold" panose="02000000000000000000"/>
            </a:endParaRPr>
          </a:p>
        </p:txBody>
      </p:sp>
      <p:pic>
        <p:nvPicPr>
          <p:cNvPr id="9" name="Picture 8">
            <a:extLst>
              <a:ext uri="{FF2B5EF4-FFF2-40B4-BE49-F238E27FC236}">
                <a16:creationId xmlns:a16="http://schemas.microsoft.com/office/drawing/2014/main" id="{9FF4E492-44AC-EE7A-BE6A-234E497F2A89}"/>
              </a:ext>
            </a:extLst>
          </p:cNvPr>
          <p:cNvPicPr>
            <a:picLocks noChangeAspect="1"/>
          </p:cNvPicPr>
          <p:nvPr/>
        </p:nvPicPr>
        <p:blipFill>
          <a:blip r:embed="rId5"/>
          <a:stretch>
            <a:fillRect/>
          </a:stretch>
        </p:blipFill>
        <p:spPr>
          <a:xfrm>
            <a:off x="8765335" y="1827579"/>
            <a:ext cx="2986268" cy="3860157"/>
          </a:xfrm>
          <a:prstGeom prst="rect">
            <a:avLst/>
          </a:prstGeom>
        </p:spPr>
      </p:pic>
    </p:spTree>
    <p:extLst>
      <p:ext uri="{BB962C8B-B14F-4D97-AF65-F5344CB8AC3E}">
        <p14:creationId xmlns:p14="http://schemas.microsoft.com/office/powerpoint/2010/main" val="3212595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11FDE34-F728-854C-884C-D675759E5FF1}"/>
              </a:ext>
            </a:extLst>
          </p:cNvPr>
          <p:cNvSpPr/>
          <p:nvPr/>
        </p:nvSpPr>
        <p:spPr>
          <a:xfrm>
            <a:off x="0" y="0"/>
            <a:ext cx="12192000" cy="3429000"/>
          </a:xfrm>
          <a:prstGeom prst="rect">
            <a:avLst/>
          </a:prstGeom>
          <a:gradFill>
            <a:gsLst>
              <a:gs pos="0">
                <a:srgbClr val="ABDCDC"/>
              </a:gs>
              <a:gs pos="84000">
                <a:schemeClr val="bg1">
                  <a:alpha val="0"/>
                </a:schemeClr>
              </a:gs>
              <a:gs pos="99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472271-D3A5-7847-9B76-4D2FCB2FD9E4}"/>
              </a:ext>
            </a:extLst>
          </p:cNvPr>
          <p:cNvSpPr>
            <a:spLocks noGrp="1"/>
          </p:cNvSpPr>
          <p:nvPr>
            <p:ph type="title"/>
          </p:nvPr>
        </p:nvSpPr>
        <p:spPr>
          <a:xfrm>
            <a:off x="838200" y="531476"/>
            <a:ext cx="10515600" cy="1179576"/>
          </a:xfrm>
        </p:spPr>
        <p:txBody>
          <a:bodyPr anchor="b">
            <a:normAutofit fontScale="90000"/>
          </a:bodyPr>
          <a:lstStyle/>
          <a:p>
            <a:br>
              <a:rPr lang="en-US" sz="3100" b="1" dirty="0">
                <a:solidFill>
                  <a:schemeClr val="bg2">
                    <a:lumMod val="25000"/>
                  </a:schemeClr>
                </a:solidFill>
                <a:latin typeface="Solomon Sans SemiBold" panose="02000000000000000000" pitchFamily="2" charset="0"/>
              </a:rPr>
            </a:br>
            <a:br>
              <a:rPr lang="en-US" sz="3100" b="1" dirty="0">
                <a:solidFill>
                  <a:schemeClr val="bg2">
                    <a:lumMod val="25000"/>
                  </a:schemeClr>
                </a:solidFill>
                <a:latin typeface="Solomon Sans SemiBold" panose="02000000000000000000" pitchFamily="2" charset="0"/>
              </a:rPr>
            </a:br>
            <a:br>
              <a:rPr lang="en-US" sz="3100" b="1" dirty="0">
                <a:solidFill>
                  <a:schemeClr val="bg2">
                    <a:lumMod val="25000"/>
                  </a:schemeClr>
                </a:solidFill>
                <a:latin typeface="Solomon Sans SemiBold" panose="02000000000000000000" pitchFamily="2" charset="0"/>
              </a:rPr>
            </a:br>
            <a:br>
              <a:rPr lang="en-US" sz="3100" b="1" dirty="0">
                <a:solidFill>
                  <a:schemeClr val="bg2">
                    <a:lumMod val="25000"/>
                  </a:schemeClr>
                </a:solidFill>
                <a:latin typeface="Solomon Sans SemiBold" panose="02000000000000000000" pitchFamily="2" charset="0"/>
              </a:rPr>
            </a:br>
            <a:br>
              <a:rPr lang="en-US" sz="3100" b="1" dirty="0">
                <a:solidFill>
                  <a:schemeClr val="bg2">
                    <a:lumMod val="25000"/>
                  </a:schemeClr>
                </a:solidFill>
                <a:latin typeface="Solomon Sans SemiBold" panose="02000000000000000000" pitchFamily="2" charset="0"/>
              </a:rPr>
            </a:br>
            <a:r>
              <a:rPr lang="en-US" b="1" dirty="0">
                <a:solidFill>
                  <a:schemeClr val="bg2">
                    <a:lumMod val="25000"/>
                  </a:schemeClr>
                </a:solidFill>
                <a:latin typeface="Solomon Sans SemiBold" panose="02000000000000000000" pitchFamily="2" charset="0"/>
              </a:rPr>
              <a:t>Key Finding Number Two: Level II</a:t>
            </a:r>
          </a:p>
        </p:txBody>
      </p:sp>
      <p:sp>
        <p:nvSpPr>
          <p:cNvPr id="5" name="Rectangle 4">
            <a:extLst>
              <a:ext uri="{FF2B5EF4-FFF2-40B4-BE49-F238E27FC236}">
                <a16:creationId xmlns:a16="http://schemas.microsoft.com/office/drawing/2014/main" id="{0101715B-B439-E644-97B2-CCB9575C62DC}"/>
              </a:ext>
            </a:extLst>
          </p:cNvPr>
          <p:cNvSpPr/>
          <p:nvPr/>
        </p:nvSpPr>
        <p:spPr>
          <a:xfrm>
            <a:off x="0" y="0"/>
            <a:ext cx="12192000" cy="457200"/>
          </a:xfrm>
          <a:prstGeom prst="rect">
            <a:avLst/>
          </a:prstGeom>
          <a:solidFill>
            <a:srgbClr val="0B5A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6">
            <a:extLst>
              <a:ext uri="{FF2B5EF4-FFF2-40B4-BE49-F238E27FC236}">
                <a16:creationId xmlns:a16="http://schemas.microsoft.com/office/drawing/2014/main" id="{15959F27-C682-1445-B670-ED9269C286B0}"/>
              </a:ext>
            </a:extLst>
          </p:cNvPr>
          <p:cNvPicPr>
            <a:picLocks noGrp="1" noChangeAspect="1"/>
          </p:cNvPicPr>
          <p:nvPr>
            <p:ph idx="1"/>
          </p:nvPr>
        </p:nvPicPr>
        <p:blipFill>
          <a:blip r:embed="rId3"/>
          <a:stretch>
            <a:fillRect/>
          </a:stretch>
        </p:blipFill>
        <p:spPr>
          <a:xfrm>
            <a:off x="11302226" y="156502"/>
            <a:ext cx="671776" cy="1179576"/>
          </a:xfrm>
        </p:spPr>
      </p:pic>
      <p:pic>
        <p:nvPicPr>
          <p:cNvPr id="11" name="Picture 10">
            <a:extLst>
              <a:ext uri="{FF2B5EF4-FFF2-40B4-BE49-F238E27FC236}">
                <a16:creationId xmlns:a16="http://schemas.microsoft.com/office/drawing/2014/main" id="{4B63160D-A300-9047-8DFB-E53E11A516E8}"/>
              </a:ext>
            </a:extLst>
          </p:cNvPr>
          <p:cNvPicPr>
            <a:picLocks noChangeAspect="1"/>
          </p:cNvPicPr>
          <p:nvPr/>
        </p:nvPicPr>
        <p:blipFill rotWithShape="1">
          <a:blip r:embed="rId4"/>
          <a:srcRect l="1" r="-134" b="35131"/>
          <a:stretch/>
        </p:blipFill>
        <p:spPr>
          <a:xfrm>
            <a:off x="8878824" y="6326524"/>
            <a:ext cx="2759290" cy="228410"/>
          </a:xfrm>
          <a:prstGeom prst="rect">
            <a:avLst/>
          </a:prstGeom>
        </p:spPr>
      </p:pic>
      <p:sp>
        <p:nvSpPr>
          <p:cNvPr id="12" name="TextBox 11">
            <a:extLst>
              <a:ext uri="{FF2B5EF4-FFF2-40B4-BE49-F238E27FC236}">
                <a16:creationId xmlns:a16="http://schemas.microsoft.com/office/drawing/2014/main" id="{EFE3940D-8BA3-8047-B70A-562CD1B13AC0}"/>
              </a:ext>
            </a:extLst>
          </p:cNvPr>
          <p:cNvSpPr txBox="1"/>
          <p:nvPr/>
        </p:nvSpPr>
        <p:spPr>
          <a:xfrm>
            <a:off x="838200" y="1993392"/>
            <a:ext cx="10515600" cy="369332"/>
          </a:xfrm>
          <a:prstGeom prst="rect">
            <a:avLst/>
          </a:prstGeom>
          <a:noFill/>
        </p:spPr>
        <p:txBody>
          <a:bodyPr wrap="square" rtlCol="0">
            <a:spAutoFit/>
          </a:bodyPr>
          <a:lstStyle/>
          <a:p>
            <a:endParaRPr lang="en-US" dirty="0">
              <a:latin typeface="Solomon Sans Normal" panose="02000000000000000000" pitchFamily="2" charset="0"/>
            </a:endParaRPr>
          </a:p>
        </p:txBody>
      </p:sp>
      <p:sp>
        <p:nvSpPr>
          <p:cNvPr id="6" name="TextBox 5">
            <a:extLst>
              <a:ext uri="{FF2B5EF4-FFF2-40B4-BE49-F238E27FC236}">
                <a16:creationId xmlns:a16="http://schemas.microsoft.com/office/drawing/2014/main" id="{21246CDB-397C-4685-067F-6E7213F7C9CC}"/>
              </a:ext>
            </a:extLst>
          </p:cNvPr>
          <p:cNvSpPr txBox="1"/>
          <p:nvPr/>
        </p:nvSpPr>
        <p:spPr>
          <a:xfrm>
            <a:off x="838199" y="2059523"/>
            <a:ext cx="7642821" cy="3970318"/>
          </a:xfrm>
          <a:prstGeom prst="rect">
            <a:avLst/>
          </a:prstGeom>
          <a:noFill/>
        </p:spPr>
        <p:txBody>
          <a:bodyPr wrap="square" rtlCol="0">
            <a:spAutoFit/>
          </a:bodyPr>
          <a:lstStyle/>
          <a:p>
            <a:pPr marL="342900" indent="-342900">
              <a:buFont typeface="Arial" panose="020B0604020202020204" pitchFamily="34" charset="0"/>
              <a:buChar char="•"/>
            </a:pPr>
            <a:r>
              <a:rPr lang="en-US" sz="2800" dirty="0">
                <a:latin typeface="Solomon Sans Normal" panose="02000000000000000000"/>
                <a:cs typeface="Times New Roman" panose="02020603050405020304" pitchFamily="18" charset="0"/>
              </a:rPr>
              <a:t>Key Components of Evaluation and Determinations: </a:t>
            </a:r>
          </a:p>
          <a:p>
            <a:pPr marL="914400" lvl="1" indent="-457200">
              <a:buFont typeface="Arial" panose="020B0604020202020204" pitchFamily="34" charset="0"/>
              <a:buChar char="•"/>
            </a:pPr>
            <a:r>
              <a:rPr lang="en-US" sz="2400" dirty="0">
                <a:latin typeface="Solomon Sans Normal" panose="02000000000000000000"/>
                <a:cs typeface="Times New Roman" panose="02020603050405020304" pitchFamily="18" charset="0"/>
              </a:rPr>
              <a:t>Summary of medical and social history</a:t>
            </a:r>
          </a:p>
          <a:p>
            <a:pPr marL="914400" lvl="1" indent="-457200">
              <a:buFont typeface="Arial" panose="020B0604020202020204" pitchFamily="34" charset="0"/>
              <a:buChar char="•"/>
            </a:pPr>
            <a:r>
              <a:rPr lang="en-US" sz="2400" dirty="0">
                <a:latin typeface="Solomon Sans Normal" panose="02000000000000000000"/>
                <a:cs typeface="Times New Roman" panose="02020603050405020304" pitchFamily="18" charset="0"/>
              </a:rPr>
              <a:t>Recommendation for appropriate treatment</a:t>
            </a:r>
          </a:p>
          <a:p>
            <a:pPr marL="914400" lvl="1" indent="-457200">
              <a:buFont typeface="Arial" panose="020B0604020202020204" pitchFamily="34" charset="0"/>
              <a:buChar char="•"/>
            </a:pPr>
            <a:r>
              <a:rPr lang="en-US" sz="2400" dirty="0">
                <a:latin typeface="Solomon Sans Normal" panose="02000000000000000000"/>
                <a:cs typeface="Times New Roman" panose="02020603050405020304" pitchFamily="18" charset="0"/>
              </a:rPr>
              <a:t>Recommended NF LoC to meet needs</a:t>
            </a:r>
          </a:p>
          <a:p>
            <a:pPr marL="914400" lvl="1" indent="-457200">
              <a:buFont typeface="Arial" panose="020B0604020202020204" pitchFamily="34" charset="0"/>
              <a:buChar char="•"/>
            </a:pPr>
            <a:r>
              <a:rPr lang="en-US" sz="2400" dirty="0">
                <a:latin typeface="Solomon Sans Normal" panose="02000000000000000000"/>
                <a:cs typeface="Times New Roman" panose="02020603050405020304" pitchFamily="18" charset="0"/>
              </a:rPr>
              <a:t>If SS not needed, recommended services of lesser need than SS to meet needs </a:t>
            </a:r>
          </a:p>
          <a:p>
            <a:pPr marL="914400" lvl="1" indent="-457200">
              <a:buFont typeface="Arial" panose="020B0604020202020204" pitchFamily="34" charset="0"/>
              <a:buChar char="•"/>
            </a:pPr>
            <a:r>
              <a:rPr lang="en-US" sz="2400" dirty="0">
                <a:latin typeface="Solomon Sans Normal" panose="02000000000000000000"/>
                <a:cs typeface="Times New Roman" panose="02020603050405020304" pitchFamily="18" charset="0"/>
              </a:rPr>
              <a:t>If SS needed, specific services needed to meet needs</a:t>
            </a:r>
            <a:endParaRPr lang="en-US" sz="2800" dirty="0">
              <a:latin typeface="Solomon Sans Normal" panose="02000000000000000000"/>
              <a:cs typeface="Times New Roman" panose="02020603050405020304" pitchFamily="18" charset="0"/>
            </a:endParaRPr>
          </a:p>
          <a:p>
            <a:endParaRPr lang="en-US" sz="2800" dirty="0">
              <a:latin typeface="Solomon Sans Normal" panose="02000000000000000000"/>
              <a:cs typeface="Times New Roman" panose="02020603050405020304" pitchFamily="18" charset="0"/>
            </a:endParaRPr>
          </a:p>
          <a:p>
            <a:pPr algn="ctr"/>
            <a:r>
              <a:rPr lang="en-US" sz="2400" b="1" dirty="0">
                <a:latin typeface="Solomon Sans SemiBold" panose="02000000000000000000"/>
              </a:rPr>
              <a:t>Process must be individualized and person-centered</a:t>
            </a:r>
          </a:p>
        </p:txBody>
      </p:sp>
      <p:pic>
        <p:nvPicPr>
          <p:cNvPr id="9" name="Picture 8">
            <a:extLst>
              <a:ext uri="{FF2B5EF4-FFF2-40B4-BE49-F238E27FC236}">
                <a16:creationId xmlns:a16="http://schemas.microsoft.com/office/drawing/2014/main" id="{9FF4E492-44AC-EE7A-BE6A-234E497F2A89}"/>
              </a:ext>
            </a:extLst>
          </p:cNvPr>
          <p:cNvPicPr>
            <a:picLocks noChangeAspect="1"/>
          </p:cNvPicPr>
          <p:nvPr/>
        </p:nvPicPr>
        <p:blipFill>
          <a:blip r:embed="rId5"/>
          <a:stretch>
            <a:fillRect/>
          </a:stretch>
        </p:blipFill>
        <p:spPr>
          <a:xfrm>
            <a:off x="8765335" y="1827579"/>
            <a:ext cx="2986268" cy="3860157"/>
          </a:xfrm>
          <a:prstGeom prst="rect">
            <a:avLst/>
          </a:prstGeom>
        </p:spPr>
      </p:pic>
    </p:spTree>
    <p:extLst>
      <p:ext uri="{BB962C8B-B14F-4D97-AF65-F5344CB8AC3E}">
        <p14:creationId xmlns:p14="http://schemas.microsoft.com/office/powerpoint/2010/main" val="4149970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11FDE34-F728-854C-884C-D675759E5FF1}"/>
              </a:ext>
            </a:extLst>
          </p:cNvPr>
          <p:cNvSpPr/>
          <p:nvPr/>
        </p:nvSpPr>
        <p:spPr>
          <a:xfrm>
            <a:off x="0" y="0"/>
            <a:ext cx="12192000" cy="3429000"/>
          </a:xfrm>
          <a:prstGeom prst="rect">
            <a:avLst/>
          </a:prstGeom>
          <a:gradFill>
            <a:gsLst>
              <a:gs pos="0">
                <a:srgbClr val="ABDCDC"/>
              </a:gs>
              <a:gs pos="84000">
                <a:schemeClr val="bg1">
                  <a:alpha val="0"/>
                </a:schemeClr>
              </a:gs>
              <a:gs pos="99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472271-D3A5-7847-9B76-4D2FCB2FD9E4}"/>
              </a:ext>
            </a:extLst>
          </p:cNvPr>
          <p:cNvSpPr>
            <a:spLocks noGrp="1"/>
          </p:cNvSpPr>
          <p:nvPr>
            <p:ph type="title"/>
          </p:nvPr>
        </p:nvSpPr>
        <p:spPr>
          <a:xfrm>
            <a:off x="838200" y="531476"/>
            <a:ext cx="10515600" cy="1179576"/>
          </a:xfrm>
        </p:spPr>
        <p:txBody>
          <a:bodyPr anchor="b">
            <a:normAutofit fontScale="90000"/>
          </a:bodyPr>
          <a:lstStyle/>
          <a:p>
            <a:br>
              <a:rPr lang="en-US" sz="3100" b="1" dirty="0">
                <a:solidFill>
                  <a:schemeClr val="bg2">
                    <a:lumMod val="25000"/>
                  </a:schemeClr>
                </a:solidFill>
                <a:latin typeface="Solomon Sans SemiBold" panose="02000000000000000000" pitchFamily="2" charset="0"/>
              </a:rPr>
            </a:br>
            <a:br>
              <a:rPr lang="en-US" sz="3100" b="1" dirty="0">
                <a:solidFill>
                  <a:schemeClr val="bg2">
                    <a:lumMod val="25000"/>
                  </a:schemeClr>
                </a:solidFill>
                <a:latin typeface="Solomon Sans SemiBold" panose="02000000000000000000" pitchFamily="2" charset="0"/>
              </a:rPr>
            </a:br>
            <a:br>
              <a:rPr lang="en-US" sz="3100" b="1" dirty="0">
                <a:solidFill>
                  <a:schemeClr val="bg2">
                    <a:lumMod val="25000"/>
                  </a:schemeClr>
                </a:solidFill>
                <a:latin typeface="Solomon Sans SemiBold" panose="02000000000000000000" pitchFamily="2" charset="0"/>
              </a:rPr>
            </a:br>
            <a:br>
              <a:rPr lang="en-US" sz="3100" b="1" dirty="0">
                <a:solidFill>
                  <a:schemeClr val="bg2">
                    <a:lumMod val="25000"/>
                  </a:schemeClr>
                </a:solidFill>
                <a:latin typeface="Solomon Sans SemiBold" panose="02000000000000000000" pitchFamily="2" charset="0"/>
              </a:rPr>
            </a:br>
            <a:br>
              <a:rPr lang="en-US" sz="3100" b="1" dirty="0">
                <a:solidFill>
                  <a:schemeClr val="bg2">
                    <a:lumMod val="25000"/>
                  </a:schemeClr>
                </a:solidFill>
                <a:latin typeface="Solomon Sans SemiBold" panose="02000000000000000000" pitchFamily="2" charset="0"/>
              </a:rPr>
            </a:br>
            <a:r>
              <a:rPr lang="en-US" b="1" dirty="0">
                <a:solidFill>
                  <a:schemeClr val="bg2">
                    <a:lumMod val="25000"/>
                  </a:schemeClr>
                </a:solidFill>
                <a:latin typeface="Solomon Sans SemiBold" panose="02000000000000000000" pitchFamily="2" charset="0"/>
              </a:rPr>
              <a:t>Key Finding Number Two: </a:t>
            </a:r>
            <a:br>
              <a:rPr lang="en-US" b="1" dirty="0">
                <a:solidFill>
                  <a:schemeClr val="bg2">
                    <a:lumMod val="25000"/>
                  </a:schemeClr>
                </a:solidFill>
                <a:latin typeface="Solomon Sans SemiBold" panose="02000000000000000000" pitchFamily="2" charset="0"/>
              </a:rPr>
            </a:br>
            <a:r>
              <a:rPr lang="en-US" b="1" dirty="0">
                <a:solidFill>
                  <a:schemeClr val="bg2">
                    <a:lumMod val="25000"/>
                  </a:schemeClr>
                </a:solidFill>
                <a:latin typeface="Solomon Sans SemiBold" panose="02000000000000000000" pitchFamily="2" charset="0"/>
              </a:rPr>
              <a:t>Where NJ gets it wrong</a:t>
            </a:r>
          </a:p>
        </p:txBody>
      </p:sp>
      <p:sp>
        <p:nvSpPr>
          <p:cNvPr id="5" name="Rectangle 4">
            <a:extLst>
              <a:ext uri="{FF2B5EF4-FFF2-40B4-BE49-F238E27FC236}">
                <a16:creationId xmlns:a16="http://schemas.microsoft.com/office/drawing/2014/main" id="{0101715B-B439-E644-97B2-CCB9575C62DC}"/>
              </a:ext>
            </a:extLst>
          </p:cNvPr>
          <p:cNvSpPr/>
          <p:nvPr/>
        </p:nvSpPr>
        <p:spPr>
          <a:xfrm>
            <a:off x="0" y="0"/>
            <a:ext cx="12192000" cy="457200"/>
          </a:xfrm>
          <a:prstGeom prst="rect">
            <a:avLst/>
          </a:prstGeom>
          <a:solidFill>
            <a:srgbClr val="0B5A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6">
            <a:extLst>
              <a:ext uri="{FF2B5EF4-FFF2-40B4-BE49-F238E27FC236}">
                <a16:creationId xmlns:a16="http://schemas.microsoft.com/office/drawing/2014/main" id="{15959F27-C682-1445-B670-ED9269C286B0}"/>
              </a:ext>
            </a:extLst>
          </p:cNvPr>
          <p:cNvPicPr>
            <a:picLocks noGrp="1" noChangeAspect="1"/>
          </p:cNvPicPr>
          <p:nvPr>
            <p:ph idx="1"/>
          </p:nvPr>
        </p:nvPicPr>
        <p:blipFill>
          <a:blip r:embed="rId3"/>
          <a:stretch>
            <a:fillRect/>
          </a:stretch>
        </p:blipFill>
        <p:spPr>
          <a:xfrm>
            <a:off x="11302226" y="156502"/>
            <a:ext cx="671776" cy="1179576"/>
          </a:xfrm>
        </p:spPr>
      </p:pic>
      <p:pic>
        <p:nvPicPr>
          <p:cNvPr id="11" name="Picture 10">
            <a:extLst>
              <a:ext uri="{FF2B5EF4-FFF2-40B4-BE49-F238E27FC236}">
                <a16:creationId xmlns:a16="http://schemas.microsoft.com/office/drawing/2014/main" id="{4B63160D-A300-9047-8DFB-E53E11A516E8}"/>
              </a:ext>
            </a:extLst>
          </p:cNvPr>
          <p:cNvPicPr>
            <a:picLocks noChangeAspect="1"/>
          </p:cNvPicPr>
          <p:nvPr/>
        </p:nvPicPr>
        <p:blipFill rotWithShape="1">
          <a:blip r:embed="rId4"/>
          <a:srcRect l="1" r="-134" b="35131"/>
          <a:stretch/>
        </p:blipFill>
        <p:spPr>
          <a:xfrm>
            <a:off x="8878824" y="6326524"/>
            <a:ext cx="2759290" cy="228410"/>
          </a:xfrm>
          <a:prstGeom prst="rect">
            <a:avLst/>
          </a:prstGeom>
        </p:spPr>
      </p:pic>
      <p:sp>
        <p:nvSpPr>
          <p:cNvPr id="12" name="TextBox 11">
            <a:extLst>
              <a:ext uri="{FF2B5EF4-FFF2-40B4-BE49-F238E27FC236}">
                <a16:creationId xmlns:a16="http://schemas.microsoft.com/office/drawing/2014/main" id="{EFE3940D-8BA3-8047-B70A-562CD1B13AC0}"/>
              </a:ext>
            </a:extLst>
          </p:cNvPr>
          <p:cNvSpPr txBox="1"/>
          <p:nvPr/>
        </p:nvSpPr>
        <p:spPr>
          <a:xfrm>
            <a:off x="838200" y="1993392"/>
            <a:ext cx="10515600" cy="369332"/>
          </a:xfrm>
          <a:prstGeom prst="rect">
            <a:avLst/>
          </a:prstGeom>
          <a:noFill/>
        </p:spPr>
        <p:txBody>
          <a:bodyPr wrap="square" rtlCol="0">
            <a:spAutoFit/>
          </a:bodyPr>
          <a:lstStyle/>
          <a:p>
            <a:endParaRPr lang="en-US" dirty="0">
              <a:latin typeface="Solomon Sans Normal" panose="02000000000000000000" pitchFamily="2" charset="0"/>
            </a:endParaRPr>
          </a:p>
        </p:txBody>
      </p:sp>
      <p:sp>
        <p:nvSpPr>
          <p:cNvPr id="6" name="TextBox 5">
            <a:extLst>
              <a:ext uri="{FF2B5EF4-FFF2-40B4-BE49-F238E27FC236}">
                <a16:creationId xmlns:a16="http://schemas.microsoft.com/office/drawing/2014/main" id="{21246CDB-397C-4685-067F-6E7213F7C9CC}"/>
              </a:ext>
            </a:extLst>
          </p:cNvPr>
          <p:cNvSpPr txBox="1"/>
          <p:nvPr/>
        </p:nvSpPr>
        <p:spPr>
          <a:xfrm>
            <a:off x="838199" y="2059523"/>
            <a:ext cx="7642821" cy="6309420"/>
          </a:xfrm>
          <a:prstGeom prst="rect">
            <a:avLst/>
          </a:prstGeom>
          <a:noFill/>
        </p:spPr>
        <p:txBody>
          <a:bodyPr wrap="square" rtlCol="0">
            <a:spAutoFit/>
          </a:bodyPr>
          <a:lstStyle/>
          <a:p>
            <a:pPr marL="342900" indent="-342900">
              <a:buFont typeface="Arial" panose="020B0604020202020204" pitchFamily="34" charset="0"/>
              <a:buChar char="•"/>
            </a:pPr>
            <a:r>
              <a:rPr lang="en-US" sz="2800" dirty="0">
                <a:latin typeface="Solomon Sans Normal" panose="02000000000000000000"/>
                <a:cs typeface="Times New Roman" panose="02020603050405020304" pitchFamily="18" charset="0"/>
              </a:rPr>
              <a:t>Basic Compliance with Federal Law</a:t>
            </a:r>
          </a:p>
          <a:p>
            <a:pPr marL="800100" lvl="1" indent="-342900">
              <a:buFont typeface="Arial" panose="020B0604020202020204" pitchFamily="34" charset="0"/>
              <a:buChar char="•"/>
            </a:pPr>
            <a:r>
              <a:rPr lang="en-US" sz="2800" dirty="0">
                <a:latin typeface="Solomon Sans Normal" panose="02000000000000000000"/>
                <a:cs typeface="Times New Roman" panose="02020603050405020304" pitchFamily="18" charset="0"/>
              </a:rPr>
              <a:t>Definitions of PAS and PASRR</a:t>
            </a:r>
          </a:p>
          <a:p>
            <a:pPr marL="800100" lvl="1" indent="-342900">
              <a:buFont typeface="Arial" panose="020B0604020202020204" pitchFamily="34" charset="0"/>
              <a:buChar char="•"/>
            </a:pPr>
            <a:r>
              <a:rPr lang="en-US" sz="2800" dirty="0">
                <a:latin typeface="Solomon Sans Normal" panose="02000000000000000000"/>
                <a:cs typeface="Times New Roman" panose="02020603050405020304" pitchFamily="18" charset="0"/>
              </a:rPr>
              <a:t>Definition of Specialized Services</a:t>
            </a:r>
          </a:p>
          <a:p>
            <a:pPr marL="800100" lvl="1" indent="-342900">
              <a:buFont typeface="Arial" panose="020B0604020202020204" pitchFamily="34" charset="0"/>
              <a:buChar char="•"/>
            </a:pPr>
            <a:endParaRPr lang="en-US" sz="2800" dirty="0">
              <a:latin typeface="Solomon Sans Normal" panose="02000000000000000000"/>
              <a:cs typeface="Times New Roman" panose="02020603050405020304" pitchFamily="18" charset="0"/>
            </a:endParaRPr>
          </a:p>
          <a:p>
            <a:pPr marL="342900" indent="-342900">
              <a:buFont typeface="Arial" panose="020B0604020202020204" pitchFamily="34" charset="0"/>
              <a:buChar char="•"/>
            </a:pPr>
            <a:r>
              <a:rPr lang="en-US" sz="2800" dirty="0">
                <a:latin typeface="Solomon Sans Normal" panose="02000000000000000000"/>
                <a:cs typeface="Times New Roman" panose="02020603050405020304" pitchFamily="18" charset="0"/>
              </a:rPr>
              <a:t>PASRR = Essential  for </a:t>
            </a:r>
            <a:r>
              <a:rPr lang="en-US" sz="2800" i="1" dirty="0">
                <a:latin typeface="Solomon Sans Normal" panose="02000000000000000000"/>
                <a:cs typeface="Times New Roman" panose="02020603050405020304" pitchFamily="18" charset="0"/>
              </a:rPr>
              <a:t>Olmstead </a:t>
            </a:r>
            <a:r>
              <a:rPr lang="en-US" sz="2800" dirty="0">
                <a:latin typeface="Solomon Sans Normal" panose="02000000000000000000"/>
                <a:cs typeface="Times New Roman" panose="02020603050405020304" pitchFamily="18" charset="0"/>
              </a:rPr>
              <a:t>Strategy</a:t>
            </a:r>
          </a:p>
          <a:p>
            <a:pPr marL="800100" lvl="1" indent="-342900">
              <a:buFont typeface="Arial" panose="020B0604020202020204" pitchFamily="34" charset="0"/>
              <a:buChar char="•"/>
            </a:pPr>
            <a:r>
              <a:rPr lang="en-US" sz="2800" dirty="0">
                <a:latin typeface="Solomon Sans Normal" panose="02000000000000000000"/>
                <a:cs typeface="Times New Roman" panose="02020603050405020304" pitchFamily="18" charset="0"/>
              </a:rPr>
              <a:t>Over-reliance on PASRR Exclusions</a:t>
            </a:r>
          </a:p>
          <a:p>
            <a:pPr marL="800100" lvl="1" indent="-342900">
              <a:buFont typeface="Arial" panose="020B0604020202020204" pitchFamily="34" charset="0"/>
              <a:buChar char="•"/>
            </a:pPr>
            <a:r>
              <a:rPr lang="en-US" sz="2800" dirty="0">
                <a:latin typeface="Solomon Sans Normal" panose="02000000000000000000"/>
                <a:cs typeface="Times New Roman" panose="02020603050405020304" pitchFamily="18" charset="0"/>
              </a:rPr>
              <a:t>Waiver-like Specialized Services</a:t>
            </a:r>
          </a:p>
          <a:p>
            <a:pPr marL="800100" lvl="1" indent="-342900">
              <a:buFont typeface="Arial" panose="020B0604020202020204" pitchFamily="34" charset="0"/>
              <a:buChar char="•"/>
            </a:pPr>
            <a:r>
              <a:rPr lang="en-US" sz="2800" dirty="0">
                <a:latin typeface="Solomon Sans Normal" panose="02000000000000000000"/>
                <a:cs typeface="Times New Roman" panose="02020603050405020304" pitchFamily="18" charset="0"/>
              </a:rPr>
              <a:t>Housing and Individualized Services as barrier</a:t>
            </a:r>
          </a:p>
          <a:p>
            <a:pPr marL="800100" lvl="1" indent="-342900">
              <a:buFont typeface="Arial" panose="020B0604020202020204" pitchFamily="34" charset="0"/>
              <a:buChar char="•"/>
            </a:pPr>
            <a:r>
              <a:rPr lang="en-US" sz="2800" dirty="0">
                <a:latin typeface="Solomon Sans Normal" panose="02000000000000000000"/>
                <a:cs typeface="Times New Roman" panose="02020603050405020304" pitchFamily="18" charset="0"/>
              </a:rPr>
              <a:t>Person-Centered Practices</a:t>
            </a:r>
          </a:p>
          <a:p>
            <a:pPr marL="800100" lvl="1" indent="-342900">
              <a:buFont typeface="Arial" panose="020B0604020202020204" pitchFamily="34" charset="0"/>
              <a:buChar char="•"/>
            </a:pPr>
            <a:endParaRPr lang="en-US" sz="2800" dirty="0">
              <a:latin typeface="Solomon Sans Normal" panose="02000000000000000000"/>
              <a:cs typeface="Times New Roman" panose="02020603050405020304" pitchFamily="18" charset="0"/>
            </a:endParaRPr>
          </a:p>
          <a:p>
            <a:pPr marL="342900" indent="-342900">
              <a:buFont typeface="Arial" panose="020B0604020202020204" pitchFamily="34" charset="0"/>
              <a:buChar char="•"/>
            </a:pPr>
            <a:endParaRPr lang="en-US" sz="2800" dirty="0">
              <a:latin typeface="Solomon Sans Normal" panose="02000000000000000000"/>
              <a:cs typeface="Times New Roman" panose="02020603050405020304" pitchFamily="18" charset="0"/>
            </a:endParaRPr>
          </a:p>
          <a:p>
            <a:pPr marL="342900" indent="-342900">
              <a:buFont typeface="Arial" panose="020B0604020202020204" pitchFamily="34" charset="0"/>
              <a:buChar char="•"/>
            </a:pPr>
            <a:endParaRPr lang="en-US" sz="2800" dirty="0">
              <a:latin typeface="Solomon Sans Normal" panose="02000000000000000000"/>
              <a:cs typeface="Times New Roman" panose="02020603050405020304" pitchFamily="18" charset="0"/>
            </a:endParaRPr>
          </a:p>
          <a:p>
            <a:pPr marL="342900" indent="-342900">
              <a:buFont typeface="Arial" panose="020B0604020202020204" pitchFamily="34" charset="0"/>
              <a:buChar char="•"/>
            </a:pPr>
            <a:endParaRPr lang="en-US" sz="2800" dirty="0">
              <a:latin typeface="Solomon Sans Normal" panose="02000000000000000000"/>
              <a:cs typeface="Times New Roman" panose="02020603050405020304" pitchFamily="18" charset="0"/>
            </a:endParaRPr>
          </a:p>
          <a:p>
            <a:pPr lvl="2"/>
            <a:endParaRPr lang="en-US" sz="2000" dirty="0">
              <a:latin typeface="Solomon Sans SemiBold" panose="02000000000000000000"/>
            </a:endParaRPr>
          </a:p>
          <a:p>
            <a:pPr marL="342900" indent="-342900">
              <a:buFont typeface="Arial" panose="020B0604020202020204" pitchFamily="34" charset="0"/>
              <a:buChar char="•"/>
            </a:pPr>
            <a:endParaRPr lang="en-US" sz="2000" dirty="0">
              <a:latin typeface="Solomon Sans SemiBold" panose="02000000000000000000"/>
            </a:endParaRPr>
          </a:p>
        </p:txBody>
      </p:sp>
      <p:pic>
        <p:nvPicPr>
          <p:cNvPr id="9" name="Picture 8">
            <a:extLst>
              <a:ext uri="{FF2B5EF4-FFF2-40B4-BE49-F238E27FC236}">
                <a16:creationId xmlns:a16="http://schemas.microsoft.com/office/drawing/2014/main" id="{9FF4E492-44AC-EE7A-BE6A-234E497F2A89}"/>
              </a:ext>
            </a:extLst>
          </p:cNvPr>
          <p:cNvPicPr>
            <a:picLocks noChangeAspect="1"/>
          </p:cNvPicPr>
          <p:nvPr/>
        </p:nvPicPr>
        <p:blipFill>
          <a:blip r:embed="rId5"/>
          <a:stretch>
            <a:fillRect/>
          </a:stretch>
        </p:blipFill>
        <p:spPr>
          <a:xfrm>
            <a:off x="8765335" y="1827579"/>
            <a:ext cx="2986268" cy="3860157"/>
          </a:xfrm>
          <a:prstGeom prst="rect">
            <a:avLst/>
          </a:prstGeom>
        </p:spPr>
      </p:pic>
    </p:spTree>
    <p:extLst>
      <p:ext uri="{BB962C8B-B14F-4D97-AF65-F5344CB8AC3E}">
        <p14:creationId xmlns:p14="http://schemas.microsoft.com/office/powerpoint/2010/main" val="1181285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11FDE34-F728-854C-884C-D675759E5FF1}"/>
              </a:ext>
            </a:extLst>
          </p:cNvPr>
          <p:cNvSpPr/>
          <p:nvPr/>
        </p:nvSpPr>
        <p:spPr>
          <a:xfrm>
            <a:off x="0" y="0"/>
            <a:ext cx="12192000" cy="3429000"/>
          </a:xfrm>
          <a:prstGeom prst="rect">
            <a:avLst/>
          </a:prstGeom>
          <a:gradFill>
            <a:gsLst>
              <a:gs pos="0">
                <a:srgbClr val="ABDCDC"/>
              </a:gs>
              <a:gs pos="84000">
                <a:schemeClr val="bg1">
                  <a:alpha val="0"/>
                </a:schemeClr>
              </a:gs>
              <a:gs pos="99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E472271-D3A5-7847-9B76-4D2FCB2FD9E4}"/>
              </a:ext>
            </a:extLst>
          </p:cNvPr>
          <p:cNvSpPr>
            <a:spLocks noGrp="1"/>
          </p:cNvSpPr>
          <p:nvPr>
            <p:ph type="title"/>
          </p:nvPr>
        </p:nvSpPr>
        <p:spPr>
          <a:xfrm>
            <a:off x="838200" y="531476"/>
            <a:ext cx="10515600" cy="1179576"/>
          </a:xfrm>
        </p:spPr>
        <p:txBody>
          <a:bodyPr anchor="b">
            <a:normAutofit fontScale="90000"/>
          </a:bodyPr>
          <a:lstStyle/>
          <a:p>
            <a:r>
              <a:rPr lang="en-US" b="1" dirty="0">
                <a:solidFill>
                  <a:schemeClr val="bg2">
                    <a:lumMod val="25000"/>
                  </a:schemeClr>
                </a:solidFill>
                <a:latin typeface="Solomon Sans SemiBold" panose="02000000000000000000" pitchFamily="2" charset="0"/>
              </a:rPr>
              <a:t>Person First: Key Finding Two Recommendations</a:t>
            </a:r>
          </a:p>
        </p:txBody>
      </p:sp>
      <p:sp>
        <p:nvSpPr>
          <p:cNvPr id="5" name="Rectangle 4">
            <a:extLst>
              <a:ext uri="{FF2B5EF4-FFF2-40B4-BE49-F238E27FC236}">
                <a16:creationId xmlns:a16="http://schemas.microsoft.com/office/drawing/2014/main" id="{0101715B-B439-E644-97B2-CCB9575C62DC}"/>
              </a:ext>
            </a:extLst>
          </p:cNvPr>
          <p:cNvSpPr/>
          <p:nvPr/>
        </p:nvSpPr>
        <p:spPr>
          <a:xfrm>
            <a:off x="0" y="0"/>
            <a:ext cx="12192000" cy="457200"/>
          </a:xfrm>
          <a:prstGeom prst="rect">
            <a:avLst/>
          </a:prstGeom>
          <a:solidFill>
            <a:srgbClr val="0B5A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Content Placeholder 6">
            <a:extLst>
              <a:ext uri="{FF2B5EF4-FFF2-40B4-BE49-F238E27FC236}">
                <a16:creationId xmlns:a16="http://schemas.microsoft.com/office/drawing/2014/main" id="{15959F27-C682-1445-B670-ED9269C286B0}"/>
              </a:ext>
            </a:extLst>
          </p:cNvPr>
          <p:cNvPicPr>
            <a:picLocks noGrp="1" noChangeAspect="1"/>
          </p:cNvPicPr>
          <p:nvPr>
            <p:ph idx="1"/>
          </p:nvPr>
        </p:nvPicPr>
        <p:blipFill>
          <a:blip r:embed="rId3"/>
          <a:stretch>
            <a:fillRect/>
          </a:stretch>
        </p:blipFill>
        <p:spPr>
          <a:xfrm>
            <a:off x="11302226" y="156502"/>
            <a:ext cx="671776" cy="1179576"/>
          </a:xfrm>
        </p:spPr>
      </p:pic>
      <p:pic>
        <p:nvPicPr>
          <p:cNvPr id="11" name="Picture 10">
            <a:extLst>
              <a:ext uri="{FF2B5EF4-FFF2-40B4-BE49-F238E27FC236}">
                <a16:creationId xmlns:a16="http://schemas.microsoft.com/office/drawing/2014/main" id="{4B63160D-A300-9047-8DFB-E53E11A516E8}"/>
              </a:ext>
            </a:extLst>
          </p:cNvPr>
          <p:cNvPicPr>
            <a:picLocks noChangeAspect="1"/>
          </p:cNvPicPr>
          <p:nvPr/>
        </p:nvPicPr>
        <p:blipFill rotWithShape="1">
          <a:blip r:embed="rId4"/>
          <a:srcRect l="1" r="-134" b="35131"/>
          <a:stretch/>
        </p:blipFill>
        <p:spPr>
          <a:xfrm>
            <a:off x="8878824" y="6326524"/>
            <a:ext cx="2759290" cy="228410"/>
          </a:xfrm>
          <a:prstGeom prst="rect">
            <a:avLst/>
          </a:prstGeom>
        </p:spPr>
      </p:pic>
      <p:sp>
        <p:nvSpPr>
          <p:cNvPr id="12" name="TextBox 11">
            <a:extLst>
              <a:ext uri="{FF2B5EF4-FFF2-40B4-BE49-F238E27FC236}">
                <a16:creationId xmlns:a16="http://schemas.microsoft.com/office/drawing/2014/main" id="{EFE3940D-8BA3-8047-B70A-562CD1B13AC0}"/>
              </a:ext>
            </a:extLst>
          </p:cNvPr>
          <p:cNvSpPr txBox="1"/>
          <p:nvPr/>
        </p:nvSpPr>
        <p:spPr>
          <a:xfrm>
            <a:off x="838200" y="1993392"/>
            <a:ext cx="10515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olomon Sans Normal" panose="02000000000000000000" pitchFamily="2" charset="0"/>
              <a:ea typeface="+mn-ea"/>
              <a:cs typeface="+mn-cs"/>
            </a:endParaRPr>
          </a:p>
        </p:txBody>
      </p:sp>
      <p:sp>
        <p:nvSpPr>
          <p:cNvPr id="6" name="TextBox 5">
            <a:extLst>
              <a:ext uri="{FF2B5EF4-FFF2-40B4-BE49-F238E27FC236}">
                <a16:creationId xmlns:a16="http://schemas.microsoft.com/office/drawing/2014/main" id="{21246CDB-397C-4685-067F-6E7213F7C9CC}"/>
              </a:ext>
            </a:extLst>
          </p:cNvPr>
          <p:cNvSpPr txBox="1"/>
          <p:nvPr/>
        </p:nvSpPr>
        <p:spPr>
          <a:xfrm>
            <a:off x="894227" y="1827579"/>
            <a:ext cx="7105650" cy="4955203"/>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Solomon Sans SemiBold" panose="02000000000000000000"/>
                <a:ea typeface="+mn-ea"/>
                <a:cs typeface="+mn-cs"/>
              </a:rPr>
              <a:t>NJ should review the State’s implementation of the PASRR process and make revisions to comply with federal law</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Solomon Sans SemiBold" panose="02000000000000000000"/>
                <a:ea typeface="+mn-ea"/>
                <a:cs typeface="+mn-cs"/>
              </a:rPr>
              <a:t>Key stakeholders, family members, and individuals with IDD should partake in this revision process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Solomon Sans SemiBold" panose="02000000000000000000"/>
                <a:ea typeface="+mn-ea"/>
                <a:cs typeface="+mn-cs"/>
              </a:rPr>
              <a:t>NJ should redesign the PASRR process with a person-centered framework</a:t>
            </a:r>
          </a:p>
          <a:p>
            <a:pPr marL="342900" indent="-342900">
              <a:buFont typeface="Arial" panose="020B0604020202020204" pitchFamily="34" charset="0"/>
              <a:buChar char="•"/>
              <a:defRPr/>
            </a:pPr>
            <a:r>
              <a:rPr kumimoji="0" lang="en-US" sz="2400" b="0" i="0" u="none" strike="noStrike" kern="1200" cap="none" spc="0" normalizeH="0" baseline="0" noProof="0" dirty="0">
                <a:ln>
                  <a:noFill/>
                </a:ln>
                <a:solidFill>
                  <a:prstClr val="black"/>
                </a:solidFill>
                <a:effectLst/>
                <a:uLnTx/>
                <a:uFillTx/>
                <a:latin typeface="Solomon Sans SemiBold" panose="02000000000000000000"/>
                <a:ea typeface="+mn-ea"/>
                <a:cs typeface="+mn-cs"/>
              </a:rPr>
              <a:t>Look into how PASRR determination requests are handled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Solomon Sans SemiBold" panose="02000000000000000000"/>
                <a:ea typeface="+mn-ea"/>
                <a:cs typeface="+mn-cs"/>
              </a:rPr>
              <a:t>NJ should amend the definition of specialized services to comply with federal law</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Solomon Sans SemiBold" panose="02000000000000000000"/>
                <a:ea typeface="+mn-ea"/>
                <a:cs typeface="+mn-cs"/>
              </a:rPr>
              <a:t>All entities utilizing PASRR should receive training on these revisions once implemented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Solomon Sans SemiBold" panose="02000000000000000000"/>
              <a:ea typeface="+mn-ea"/>
              <a:cs typeface="+mn-cs"/>
            </a:endParaRPr>
          </a:p>
        </p:txBody>
      </p:sp>
      <p:pic>
        <p:nvPicPr>
          <p:cNvPr id="9" name="Picture 8">
            <a:extLst>
              <a:ext uri="{FF2B5EF4-FFF2-40B4-BE49-F238E27FC236}">
                <a16:creationId xmlns:a16="http://schemas.microsoft.com/office/drawing/2014/main" id="{9FF4E492-44AC-EE7A-BE6A-234E497F2A89}"/>
              </a:ext>
            </a:extLst>
          </p:cNvPr>
          <p:cNvPicPr>
            <a:picLocks noChangeAspect="1"/>
          </p:cNvPicPr>
          <p:nvPr/>
        </p:nvPicPr>
        <p:blipFill>
          <a:blip r:embed="rId5"/>
          <a:stretch>
            <a:fillRect/>
          </a:stretch>
        </p:blipFill>
        <p:spPr>
          <a:xfrm>
            <a:off x="8765335" y="1827579"/>
            <a:ext cx="2986268" cy="3860157"/>
          </a:xfrm>
          <a:prstGeom prst="rect">
            <a:avLst/>
          </a:prstGeom>
        </p:spPr>
      </p:pic>
    </p:spTree>
    <p:extLst>
      <p:ext uri="{BB962C8B-B14F-4D97-AF65-F5344CB8AC3E}">
        <p14:creationId xmlns:p14="http://schemas.microsoft.com/office/powerpoint/2010/main" val="4126988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11FDE34-F728-854C-884C-D675759E5FF1}"/>
              </a:ext>
            </a:extLst>
          </p:cNvPr>
          <p:cNvSpPr/>
          <p:nvPr/>
        </p:nvSpPr>
        <p:spPr>
          <a:xfrm>
            <a:off x="0" y="0"/>
            <a:ext cx="12192000" cy="3429000"/>
          </a:xfrm>
          <a:prstGeom prst="rect">
            <a:avLst/>
          </a:prstGeom>
          <a:gradFill>
            <a:gsLst>
              <a:gs pos="0">
                <a:srgbClr val="ABDCDC"/>
              </a:gs>
              <a:gs pos="84000">
                <a:schemeClr val="bg1">
                  <a:alpha val="0"/>
                </a:schemeClr>
              </a:gs>
              <a:gs pos="99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472271-D3A5-7847-9B76-4D2FCB2FD9E4}"/>
              </a:ext>
            </a:extLst>
          </p:cNvPr>
          <p:cNvSpPr>
            <a:spLocks noGrp="1"/>
          </p:cNvSpPr>
          <p:nvPr>
            <p:ph type="title"/>
          </p:nvPr>
        </p:nvSpPr>
        <p:spPr>
          <a:xfrm>
            <a:off x="838200" y="531476"/>
            <a:ext cx="10515600" cy="1179576"/>
          </a:xfrm>
        </p:spPr>
        <p:txBody>
          <a:bodyPr anchor="b">
            <a:normAutofit fontScale="90000"/>
          </a:bodyPr>
          <a:lstStyle/>
          <a:p>
            <a:br>
              <a:rPr lang="en-US" sz="3100" b="1" dirty="0">
                <a:solidFill>
                  <a:schemeClr val="bg2">
                    <a:lumMod val="25000"/>
                  </a:schemeClr>
                </a:solidFill>
                <a:latin typeface="Solomon Sans SemiBold" panose="02000000000000000000" pitchFamily="2" charset="0"/>
              </a:rPr>
            </a:br>
            <a:r>
              <a:rPr lang="en-US" b="1" dirty="0">
                <a:solidFill>
                  <a:schemeClr val="bg2">
                    <a:lumMod val="25000"/>
                  </a:schemeClr>
                </a:solidFill>
                <a:latin typeface="Solomon Sans SemiBold" panose="02000000000000000000" pitchFamily="2" charset="0"/>
              </a:rPr>
              <a:t>Key Finding Number Two:</a:t>
            </a:r>
            <a:br>
              <a:rPr lang="en-US" b="1" dirty="0">
                <a:solidFill>
                  <a:schemeClr val="bg2">
                    <a:lumMod val="25000"/>
                  </a:schemeClr>
                </a:solidFill>
                <a:latin typeface="Solomon Sans SemiBold" panose="02000000000000000000" pitchFamily="2" charset="0"/>
              </a:rPr>
            </a:br>
            <a:r>
              <a:rPr lang="en-US" b="1" dirty="0">
                <a:solidFill>
                  <a:schemeClr val="bg2">
                    <a:lumMod val="25000"/>
                  </a:schemeClr>
                </a:solidFill>
                <a:latin typeface="Solomon Sans SemiBold" panose="02000000000000000000" pitchFamily="2" charset="0"/>
              </a:rPr>
              <a:t>Examples of Waiver-Like Specialized Services</a:t>
            </a:r>
          </a:p>
        </p:txBody>
      </p:sp>
      <p:sp>
        <p:nvSpPr>
          <p:cNvPr id="5" name="Rectangle 4">
            <a:extLst>
              <a:ext uri="{FF2B5EF4-FFF2-40B4-BE49-F238E27FC236}">
                <a16:creationId xmlns:a16="http://schemas.microsoft.com/office/drawing/2014/main" id="{0101715B-B439-E644-97B2-CCB9575C62DC}"/>
              </a:ext>
            </a:extLst>
          </p:cNvPr>
          <p:cNvSpPr/>
          <p:nvPr/>
        </p:nvSpPr>
        <p:spPr>
          <a:xfrm>
            <a:off x="0" y="0"/>
            <a:ext cx="12192000" cy="457200"/>
          </a:xfrm>
          <a:prstGeom prst="rect">
            <a:avLst/>
          </a:prstGeom>
          <a:solidFill>
            <a:srgbClr val="0B5A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6">
            <a:extLst>
              <a:ext uri="{FF2B5EF4-FFF2-40B4-BE49-F238E27FC236}">
                <a16:creationId xmlns:a16="http://schemas.microsoft.com/office/drawing/2014/main" id="{15959F27-C682-1445-B670-ED9269C286B0}"/>
              </a:ext>
            </a:extLst>
          </p:cNvPr>
          <p:cNvPicPr>
            <a:picLocks noGrp="1" noChangeAspect="1"/>
          </p:cNvPicPr>
          <p:nvPr>
            <p:ph idx="1"/>
          </p:nvPr>
        </p:nvPicPr>
        <p:blipFill>
          <a:blip r:embed="rId3"/>
          <a:stretch>
            <a:fillRect/>
          </a:stretch>
        </p:blipFill>
        <p:spPr>
          <a:xfrm>
            <a:off x="11302226" y="156502"/>
            <a:ext cx="671776" cy="1179576"/>
          </a:xfrm>
        </p:spPr>
      </p:pic>
      <p:pic>
        <p:nvPicPr>
          <p:cNvPr id="11" name="Picture 10">
            <a:extLst>
              <a:ext uri="{FF2B5EF4-FFF2-40B4-BE49-F238E27FC236}">
                <a16:creationId xmlns:a16="http://schemas.microsoft.com/office/drawing/2014/main" id="{4B63160D-A300-9047-8DFB-E53E11A516E8}"/>
              </a:ext>
            </a:extLst>
          </p:cNvPr>
          <p:cNvPicPr>
            <a:picLocks noChangeAspect="1"/>
          </p:cNvPicPr>
          <p:nvPr/>
        </p:nvPicPr>
        <p:blipFill rotWithShape="1">
          <a:blip r:embed="rId4"/>
          <a:srcRect l="1" r="-134" b="35131"/>
          <a:stretch/>
        </p:blipFill>
        <p:spPr>
          <a:xfrm>
            <a:off x="8878824" y="6326524"/>
            <a:ext cx="2759290" cy="228410"/>
          </a:xfrm>
          <a:prstGeom prst="rect">
            <a:avLst/>
          </a:prstGeom>
        </p:spPr>
      </p:pic>
      <p:sp>
        <p:nvSpPr>
          <p:cNvPr id="12" name="TextBox 11">
            <a:extLst>
              <a:ext uri="{FF2B5EF4-FFF2-40B4-BE49-F238E27FC236}">
                <a16:creationId xmlns:a16="http://schemas.microsoft.com/office/drawing/2014/main" id="{EFE3940D-8BA3-8047-B70A-562CD1B13AC0}"/>
              </a:ext>
            </a:extLst>
          </p:cNvPr>
          <p:cNvSpPr txBox="1"/>
          <p:nvPr/>
        </p:nvSpPr>
        <p:spPr>
          <a:xfrm>
            <a:off x="838200" y="1993392"/>
            <a:ext cx="10515600" cy="369332"/>
          </a:xfrm>
          <a:prstGeom prst="rect">
            <a:avLst/>
          </a:prstGeom>
          <a:noFill/>
        </p:spPr>
        <p:txBody>
          <a:bodyPr wrap="square" rtlCol="0">
            <a:spAutoFit/>
          </a:bodyPr>
          <a:lstStyle/>
          <a:p>
            <a:endParaRPr lang="en-US" dirty="0">
              <a:latin typeface="Solomon Sans Normal" panose="02000000000000000000" pitchFamily="2" charset="0"/>
            </a:endParaRPr>
          </a:p>
        </p:txBody>
      </p:sp>
      <p:sp>
        <p:nvSpPr>
          <p:cNvPr id="6" name="TextBox 5">
            <a:extLst>
              <a:ext uri="{FF2B5EF4-FFF2-40B4-BE49-F238E27FC236}">
                <a16:creationId xmlns:a16="http://schemas.microsoft.com/office/drawing/2014/main" id="{21246CDB-397C-4685-067F-6E7213F7C9CC}"/>
              </a:ext>
            </a:extLst>
          </p:cNvPr>
          <p:cNvSpPr txBox="1"/>
          <p:nvPr/>
        </p:nvSpPr>
        <p:spPr>
          <a:xfrm>
            <a:off x="838199" y="2059523"/>
            <a:ext cx="7642821" cy="4093428"/>
          </a:xfrm>
          <a:prstGeom prst="rect">
            <a:avLst/>
          </a:prstGeom>
          <a:noFill/>
        </p:spPr>
        <p:txBody>
          <a:bodyPr wrap="square" rtlCol="0">
            <a:spAutoFit/>
          </a:bodyPr>
          <a:lstStyle/>
          <a:p>
            <a:pPr marL="342900" indent="-342900">
              <a:buFont typeface="Arial" panose="020B0604020202020204" pitchFamily="34" charset="0"/>
              <a:buChar char="•"/>
            </a:pPr>
            <a:r>
              <a:rPr lang="en-US" sz="2600" dirty="0">
                <a:latin typeface="Solomon Sans SemiBold" panose="02000000000000000000"/>
              </a:rPr>
              <a:t>CT: Day Services Group, Individualized Day Services, Habilitative Behavior Support and Coordination, Clinical Services for developing a behavioral support plan</a:t>
            </a:r>
          </a:p>
          <a:p>
            <a:pPr marL="342900" indent="-342900">
              <a:buFont typeface="Arial" panose="020B0604020202020204" pitchFamily="34" charset="0"/>
              <a:buChar char="•"/>
            </a:pPr>
            <a:r>
              <a:rPr lang="en-US" sz="2600" dirty="0">
                <a:latin typeface="Solomon Sans SemiBold" panose="02000000000000000000"/>
              </a:rPr>
              <a:t>WA: Assistive Technology, Community Access, Community Guide Services</a:t>
            </a:r>
          </a:p>
          <a:p>
            <a:pPr marL="342900" indent="-342900">
              <a:buFont typeface="Arial" panose="020B0604020202020204" pitchFamily="34" charset="0"/>
              <a:buChar char="•"/>
            </a:pPr>
            <a:r>
              <a:rPr lang="en-US" sz="2600" dirty="0">
                <a:latin typeface="Solomon Sans SemiBold" panose="02000000000000000000"/>
              </a:rPr>
              <a:t>NE: Habilitative Skills Support and Employment Assistance</a:t>
            </a:r>
          </a:p>
          <a:p>
            <a:pPr marL="342900" indent="-342900">
              <a:buFont typeface="Arial" panose="020B0604020202020204" pitchFamily="34" charset="0"/>
              <a:buChar char="•"/>
            </a:pPr>
            <a:r>
              <a:rPr lang="en-US" sz="2600" dirty="0">
                <a:latin typeface="Solomon Sans SemiBold" panose="02000000000000000000"/>
              </a:rPr>
              <a:t>TX: Behavioral Supports, Day Habilitation, and Independent Living Skills</a:t>
            </a:r>
            <a:endParaRPr lang="en-US" sz="2600" b="0" i="0" u="none" strike="noStrike" baseline="0" dirty="0">
              <a:solidFill>
                <a:srgbClr val="000000"/>
              </a:solidFill>
              <a:latin typeface="Solomon Sans Normal" panose="02000000000000000000"/>
            </a:endParaRPr>
          </a:p>
        </p:txBody>
      </p:sp>
      <p:pic>
        <p:nvPicPr>
          <p:cNvPr id="9" name="Picture 8">
            <a:extLst>
              <a:ext uri="{FF2B5EF4-FFF2-40B4-BE49-F238E27FC236}">
                <a16:creationId xmlns:a16="http://schemas.microsoft.com/office/drawing/2014/main" id="{9FF4E492-44AC-EE7A-BE6A-234E497F2A89}"/>
              </a:ext>
            </a:extLst>
          </p:cNvPr>
          <p:cNvPicPr>
            <a:picLocks noChangeAspect="1"/>
          </p:cNvPicPr>
          <p:nvPr/>
        </p:nvPicPr>
        <p:blipFill>
          <a:blip r:embed="rId5"/>
          <a:stretch>
            <a:fillRect/>
          </a:stretch>
        </p:blipFill>
        <p:spPr>
          <a:xfrm>
            <a:off x="8765335" y="1827579"/>
            <a:ext cx="2986268" cy="3860157"/>
          </a:xfrm>
          <a:prstGeom prst="rect">
            <a:avLst/>
          </a:prstGeom>
        </p:spPr>
      </p:pic>
    </p:spTree>
    <p:extLst>
      <p:ext uri="{BB962C8B-B14F-4D97-AF65-F5344CB8AC3E}">
        <p14:creationId xmlns:p14="http://schemas.microsoft.com/office/powerpoint/2010/main" val="2717197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11FDE34-F728-854C-884C-D675759E5FF1}"/>
              </a:ext>
            </a:extLst>
          </p:cNvPr>
          <p:cNvSpPr/>
          <p:nvPr/>
        </p:nvSpPr>
        <p:spPr>
          <a:xfrm>
            <a:off x="0" y="0"/>
            <a:ext cx="12192000" cy="3429000"/>
          </a:xfrm>
          <a:prstGeom prst="rect">
            <a:avLst/>
          </a:prstGeom>
          <a:gradFill>
            <a:gsLst>
              <a:gs pos="0">
                <a:srgbClr val="ABDCDC"/>
              </a:gs>
              <a:gs pos="84000">
                <a:schemeClr val="bg1">
                  <a:alpha val="0"/>
                </a:schemeClr>
              </a:gs>
              <a:gs pos="99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472271-D3A5-7847-9B76-4D2FCB2FD9E4}"/>
              </a:ext>
            </a:extLst>
          </p:cNvPr>
          <p:cNvSpPr>
            <a:spLocks noGrp="1"/>
          </p:cNvSpPr>
          <p:nvPr>
            <p:ph type="title"/>
          </p:nvPr>
        </p:nvSpPr>
        <p:spPr>
          <a:xfrm>
            <a:off x="838200" y="531476"/>
            <a:ext cx="10515600" cy="1179576"/>
          </a:xfrm>
        </p:spPr>
        <p:txBody>
          <a:bodyPr anchor="b"/>
          <a:lstStyle/>
          <a:p>
            <a:r>
              <a:rPr lang="en-US" b="1" dirty="0">
                <a:solidFill>
                  <a:schemeClr val="bg2">
                    <a:lumMod val="25000"/>
                  </a:schemeClr>
                </a:solidFill>
                <a:latin typeface="Solomon Sans SemiBold" panose="02000000000000000000" pitchFamily="2" charset="0"/>
              </a:rPr>
              <a:t>Please Join Us For Our </a:t>
            </a:r>
            <a:r>
              <a:rPr lang="en-US" b="1">
                <a:solidFill>
                  <a:schemeClr val="bg2">
                    <a:lumMod val="25000"/>
                  </a:schemeClr>
                </a:solidFill>
                <a:latin typeface="Solomon Sans SemiBold" panose="02000000000000000000" pitchFamily="2" charset="0"/>
              </a:rPr>
              <a:t>Next Webinar</a:t>
            </a:r>
            <a:endParaRPr lang="en-US" b="1" dirty="0">
              <a:solidFill>
                <a:schemeClr val="bg2">
                  <a:lumMod val="25000"/>
                </a:schemeClr>
              </a:solidFill>
              <a:latin typeface="Solomon Sans SemiBold" panose="02000000000000000000" pitchFamily="2" charset="0"/>
            </a:endParaRPr>
          </a:p>
        </p:txBody>
      </p:sp>
      <p:sp>
        <p:nvSpPr>
          <p:cNvPr id="5" name="Rectangle 4">
            <a:extLst>
              <a:ext uri="{FF2B5EF4-FFF2-40B4-BE49-F238E27FC236}">
                <a16:creationId xmlns:a16="http://schemas.microsoft.com/office/drawing/2014/main" id="{0101715B-B439-E644-97B2-CCB9575C62DC}"/>
              </a:ext>
            </a:extLst>
          </p:cNvPr>
          <p:cNvSpPr/>
          <p:nvPr/>
        </p:nvSpPr>
        <p:spPr>
          <a:xfrm>
            <a:off x="0" y="0"/>
            <a:ext cx="12192000" cy="457200"/>
          </a:xfrm>
          <a:prstGeom prst="rect">
            <a:avLst/>
          </a:prstGeom>
          <a:solidFill>
            <a:srgbClr val="0B5A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15959F27-C682-1445-B670-ED9269C286B0}"/>
              </a:ext>
            </a:extLst>
          </p:cNvPr>
          <p:cNvPicPr>
            <a:picLocks noGrp="1" noChangeAspect="1"/>
          </p:cNvPicPr>
          <p:nvPr>
            <p:ph idx="1"/>
          </p:nvPr>
        </p:nvPicPr>
        <p:blipFill>
          <a:blip r:embed="rId3"/>
          <a:stretch>
            <a:fillRect/>
          </a:stretch>
        </p:blipFill>
        <p:spPr>
          <a:xfrm>
            <a:off x="11302226" y="156502"/>
            <a:ext cx="671776" cy="1179576"/>
          </a:xfrm>
        </p:spPr>
      </p:pic>
      <p:pic>
        <p:nvPicPr>
          <p:cNvPr id="11" name="Picture 10">
            <a:extLst>
              <a:ext uri="{FF2B5EF4-FFF2-40B4-BE49-F238E27FC236}">
                <a16:creationId xmlns:a16="http://schemas.microsoft.com/office/drawing/2014/main" id="{4B63160D-A300-9047-8DFB-E53E11A516E8}"/>
              </a:ext>
            </a:extLst>
          </p:cNvPr>
          <p:cNvPicPr>
            <a:picLocks noChangeAspect="1"/>
          </p:cNvPicPr>
          <p:nvPr/>
        </p:nvPicPr>
        <p:blipFill rotWithShape="1">
          <a:blip r:embed="rId4"/>
          <a:srcRect l="1" r="-134" b="35131"/>
          <a:stretch/>
        </p:blipFill>
        <p:spPr>
          <a:xfrm>
            <a:off x="8878824" y="6326524"/>
            <a:ext cx="2759290" cy="228410"/>
          </a:xfrm>
          <a:prstGeom prst="rect">
            <a:avLst/>
          </a:prstGeom>
        </p:spPr>
      </p:pic>
      <p:sp>
        <p:nvSpPr>
          <p:cNvPr id="12" name="TextBox 11">
            <a:extLst>
              <a:ext uri="{FF2B5EF4-FFF2-40B4-BE49-F238E27FC236}">
                <a16:creationId xmlns:a16="http://schemas.microsoft.com/office/drawing/2014/main" id="{EFE3940D-8BA3-8047-B70A-562CD1B13AC0}"/>
              </a:ext>
            </a:extLst>
          </p:cNvPr>
          <p:cNvSpPr txBox="1"/>
          <p:nvPr/>
        </p:nvSpPr>
        <p:spPr>
          <a:xfrm>
            <a:off x="838200" y="1993392"/>
            <a:ext cx="10515600" cy="369332"/>
          </a:xfrm>
          <a:prstGeom prst="rect">
            <a:avLst/>
          </a:prstGeom>
          <a:noFill/>
        </p:spPr>
        <p:txBody>
          <a:bodyPr wrap="square" rtlCol="0">
            <a:spAutoFit/>
          </a:bodyPr>
          <a:lstStyle/>
          <a:p>
            <a:endParaRPr lang="en-US">
              <a:latin typeface="Solomon Sans Normal" panose="02000000000000000000" pitchFamily="2" charset="0"/>
            </a:endParaRPr>
          </a:p>
        </p:txBody>
      </p:sp>
      <p:sp>
        <p:nvSpPr>
          <p:cNvPr id="6" name="TextBox 5">
            <a:extLst>
              <a:ext uri="{FF2B5EF4-FFF2-40B4-BE49-F238E27FC236}">
                <a16:creationId xmlns:a16="http://schemas.microsoft.com/office/drawing/2014/main" id="{21246CDB-397C-4685-067F-6E7213F7C9CC}"/>
              </a:ext>
            </a:extLst>
          </p:cNvPr>
          <p:cNvSpPr txBox="1"/>
          <p:nvPr/>
        </p:nvSpPr>
        <p:spPr>
          <a:xfrm>
            <a:off x="838199" y="2059523"/>
            <a:ext cx="7642821" cy="2492990"/>
          </a:xfrm>
          <a:prstGeom prst="rect">
            <a:avLst/>
          </a:prstGeom>
          <a:noFill/>
        </p:spPr>
        <p:txBody>
          <a:bodyPr wrap="square" rtlCol="0">
            <a:spAutoFit/>
          </a:bodyPr>
          <a:lstStyle/>
          <a:p>
            <a:endParaRPr lang="en-US" sz="2400" dirty="0">
              <a:latin typeface="Solomon Sans SemiBold" panose="0200000000000000000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Solomon Sans Normal" panose="02000000000000000000"/>
              </a:rPr>
              <a:t>Person First Webinar 4: October 31, 2023 at 10:00 AM EST</a:t>
            </a:r>
          </a:p>
          <a:p>
            <a:pPr marL="342900" indent="-342900">
              <a:buFont typeface="Arial" panose="020B0604020202020204" pitchFamily="34" charset="0"/>
              <a:buChar char="•"/>
            </a:pPr>
            <a:r>
              <a:rPr lang="en-US" sz="2400" dirty="0">
                <a:latin typeface="Solomon Sans Normal" panose="02000000000000000000"/>
              </a:rPr>
              <a:t>Finding Three with Adrienne Langlois and Craig Ismaili </a:t>
            </a:r>
          </a:p>
          <a:p>
            <a:r>
              <a:rPr lang="en-US" sz="2400" u="sng" dirty="0">
                <a:solidFill>
                  <a:srgbClr val="0000FF"/>
                </a:solidFill>
                <a:effectLst/>
                <a:latin typeface="Solomon Sans Normal" panose="02000000000000000000"/>
                <a:ea typeface="Calibri" panose="020F0502020204030204" pitchFamily="34" charset="0"/>
                <a:hlinkClick r:id="rId5"/>
              </a:rPr>
              <a:t>Webinar Series 4</a:t>
            </a:r>
            <a:endParaRPr lang="en-US" sz="2400" dirty="0">
              <a:effectLst/>
              <a:latin typeface="Solomon Sans Normal" panose="02000000000000000000"/>
              <a:ea typeface="Calibri" panose="020F0502020204030204" pitchFamily="34" charset="0"/>
            </a:endParaRPr>
          </a:p>
          <a:p>
            <a:endParaRPr lang="en-US" sz="2000" dirty="0">
              <a:latin typeface="Solomon Sans SemiBold" panose="02000000000000000000"/>
            </a:endParaRPr>
          </a:p>
          <a:p>
            <a:endParaRPr lang="en-US" sz="2000" dirty="0">
              <a:latin typeface="Solomon Sans SemiBold" panose="02000000000000000000"/>
            </a:endParaRPr>
          </a:p>
          <a:p>
            <a:endParaRPr lang="en-US" sz="2000" dirty="0">
              <a:latin typeface="Solomon Sans SemiBold" panose="02000000000000000000"/>
            </a:endParaRPr>
          </a:p>
        </p:txBody>
      </p:sp>
      <p:pic>
        <p:nvPicPr>
          <p:cNvPr id="9" name="Picture 8">
            <a:extLst>
              <a:ext uri="{FF2B5EF4-FFF2-40B4-BE49-F238E27FC236}">
                <a16:creationId xmlns:a16="http://schemas.microsoft.com/office/drawing/2014/main" id="{9FF4E492-44AC-EE7A-BE6A-234E497F2A89}"/>
              </a:ext>
            </a:extLst>
          </p:cNvPr>
          <p:cNvPicPr>
            <a:picLocks noChangeAspect="1"/>
          </p:cNvPicPr>
          <p:nvPr/>
        </p:nvPicPr>
        <p:blipFill>
          <a:blip r:embed="rId6"/>
          <a:stretch>
            <a:fillRect/>
          </a:stretch>
        </p:blipFill>
        <p:spPr>
          <a:xfrm>
            <a:off x="8765335" y="1827579"/>
            <a:ext cx="2986268" cy="3860157"/>
          </a:xfrm>
          <a:prstGeom prst="rect">
            <a:avLst/>
          </a:prstGeom>
        </p:spPr>
      </p:pic>
    </p:spTree>
    <p:extLst>
      <p:ext uri="{BB962C8B-B14F-4D97-AF65-F5344CB8AC3E}">
        <p14:creationId xmlns:p14="http://schemas.microsoft.com/office/powerpoint/2010/main" val="2677935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11FDE34-F728-854C-884C-D675759E5FF1}"/>
              </a:ext>
            </a:extLst>
          </p:cNvPr>
          <p:cNvSpPr/>
          <p:nvPr/>
        </p:nvSpPr>
        <p:spPr>
          <a:xfrm>
            <a:off x="0" y="0"/>
            <a:ext cx="12192000" cy="3429000"/>
          </a:xfrm>
          <a:prstGeom prst="rect">
            <a:avLst/>
          </a:prstGeom>
          <a:gradFill>
            <a:gsLst>
              <a:gs pos="0">
                <a:srgbClr val="ABDCDC"/>
              </a:gs>
              <a:gs pos="84000">
                <a:schemeClr val="bg1">
                  <a:alpha val="0"/>
                </a:schemeClr>
              </a:gs>
              <a:gs pos="99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472271-D3A5-7847-9B76-4D2FCB2FD9E4}"/>
              </a:ext>
            </a:extLst>
          </p:cNvPr>
          <p:cNvSpPr>
            <a:spLocks noGrp="1"/>
          </p:cNvSpPr>
          <p:nvPr>
            <p:ph type="title"/>
          </p:nvPr>
        </p:nvSpPr>
        <p:spPr>
          <a:xfrm>
            <a:off x="838200" y="531476"/>
            <a:ext cx="10515600" cy="1179576"/>
          </a:xfrm>
        </p:spPr>
        <p:txBody>
          <a:bodyPr anchor="b"/>
          <a:lstStyle/>
          <a:p>
            <a:r>
              <a:rPr lang="en-US" b="1" dirty="0">
                <a:solidFill>
                  <a:schemeClr val="bg2">
                    <a:lumMod val="25000"/>
                  </a:schemeClr>
                </a:solidFill>
                <a:latin typeface="Solomon Sans SemiBold" panose="02000000000000000000" pitchFamily="2" charset="0"/>
              </a:rPr>
              <a:t>Questions</a:t>
            </a:r>
          </a:p>
        </p:txBody>
      </p:sp>
      <p:sp>
        <p:nvSpPr>
          <p:cNvPr id="5" name="Rectangle 4">
            <a:extLst>
              <a:ext uri="{FF2B5EF4-FFF2-40B4-BE49-F238E27FC236}">
                <a16:creationId xmlns:a16="http://schemas.microsoft.com/office/drawing/2014/main" id="{0101715B-B439-E644-97B2-CCB9575C62DC}"/>
              </a:ext>
            </a:extLst>
          </p:cNvPr>
          <p:cNvSpPr/>
          <p:nvPr/>
        </p:nvSpPr>
        <p:spPr>
          <a:xfrm>
            <a:off x="0" y="0"/>
            <a:ext cx="12192000" cy="457200"/>
          </a:xfrm>
          <a:prstGeom prst="rect">
            <a:avLst/>
          </a:prstGeom>
          <a:solidFill>
            <a:srgbClr val="0B5A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15959F27-C682-1445-B670-ED9269C286B0}"/>
              </a:ext>
            </a:extLst>
          </p:cNvPr>
          <p:cNvPicPr>
            <a:picLocks noGrp="1" noChangeAspect="1"/>
          </p:cNvPicPr>
          <p:nvPr>
            <p:ph idx="1"/>
          </p:nvPr>
        </p:nvPicPr>
        <p:blipFill>
          <a:blip r:embed="rId3"/>
          <a:stretch>
            <a:fillRect/>
          </a:stretch>
        </p:blipFill>
        <p:spPr>
          <a:xfrm>
            <a:off x="11302226" y="156502"/>
            <a:ext cx="671776" cy="1179576"/>
          </a:xfrm>
        </p:spPr>
      </p:pic>
      <p:pic>
        <p:nvPicPr>
          <p:cNvPr id="11" name="Picture 10">
            <a:extLst>
              <a:ext uri="{FF2B5EF4-FFF2-40B4-BE49-F238E27FC236}">
                <a16:creationId xmlns:a16="http://schemas.microsoft.com/office/drawing/2014/main" id="{4B63160D-A300-9047-8DFB-E53E11A516E8}"/>
              </a:ext>
            </a:extLst>
          </p:cNvPr>
          <p:cNvPicPr>
            <a:picLocks noChangeAspect="1"/>
          </p:cNvPicPr>
          <p:nvPr/>
        </p:nvPicPr>
        <p:blipFill rotWithShape="1">
          <a:blip r:embed="rId4"/>
          <a:srcRect l="1" r="-134" b="35131"/>
          <a:stretch/>
        </p:blipFill>
        <p:spPr>
          <a:xfrm>
            <a:off x="8878824" y="6326524"/>
            <a:ext cx="2759290" cy="228410"/>
          </a:xfrm>
          <a:prstGeom prst="rect">
            <a:avLst/>
          </a:prstGeom>
        </p:spPr>
      </p:pic>
      <p:sp>
        <p:nvSpPr>
          <p:cNvPr id="12" name="TextBox 11">
            <a:extLst>
              <a:ext uri="{FF2B5EF4-FFF2-40B4-BE49-F238E27FC236}">
                <a16:creationId xmlns:a16="http://schemas.microsoft.com/office/drawing/2014/main" id="{EFE3940D-8BA3-8047-B70A-562CD1B13AC0}"/>
              </a:ext>
            </a:extLst>
          </p:cNvPr>
          <p:cNvSpPr txBox="1"/>
          <p:nvPr/>
        </p:nvSpPr>
        <p:spPr>
          <a:xfrm>
            <a:off x="838200" y="1993392"/>
            <a:ext cx="10515600" cy="369332"/>
          </a:xfrm>
          <a:prstGeom prst="rect">
            <a:avLst/>
          </a:prstGeom>
          <a:noFill/>
        </p:spPr>
        <p:txBody>
          <a:bodyPr wrap="square" rtlCol="0">
            <a:spAutoFit/>
          </a:bodyPr>
          <a:lstStyle/>
          <a:p>
            <a:endParaRPr lang="en-US">
              <a:latin typeface="Solomon Sans Normal" panose="02000000000000000000" pitchFamily="2" charset="0"/>
            </a:endParaRPr>
          </a:p>
        </p:txBody>
      </p:sp>
      <p:sp>
        <p:nvSpPr>
          <p:cNvPr id="6" name="TextBox 5">
            <a:extLst>
              <a:ext uri="{FF2B5EF4-FFF2-40B4-BE49-F238E27FC236}">
                <a16:creationId xmlns:a16="http://schemas.microsoft.com/office/drawing/2014/main" id="{21246CDB-397C-4685-067F-6E7213F7C9CC}"/>
              </a:ext>
            </a:extLst>
          </p:cNvPr>
          <p:cNvSpPr txBox="1"/>
          <p:nvPr/>
        </p:nvSpPr>
        <p:spPr>
          <a:xfrm>
            <a:off x="838200" y="2178058"/>
            <a:ext cx="7105650" cy="1815882"/>
          </a:xfrm>
          <a:prstGeom prst="rect">
            <a:avLst/>
          </a:prstGeom>
          <a:noFill/>
        </p:spPr>
        <p:txBody>
          <a:bodyPr wrap="square" rtlCol="0">
            <a:spAutoFit/>
          </a:bodyPr>
          <a:lstStyle/>
          <a:p>
            <a:r>
              <a:rPr lang="en-US" sz="2400" dirty="0">
                <a:latin typeface="Solomon Sans SemiBold" panose="02000000000000000000"/>
              </a:rPr>
              <a:t>Please scan the QR code below or visit our website: </a:t>
            </a:r>
            <a:r>
              <a:rPr lang="en-US" sz="2400" dirty="0">
                <a:latin typeface="Solomon Sans SemiBold" panose="02000000000000000000"/>
                <a:hlinkClick r:id="rId5"/>
              </a:rPr>
              <a:t>disabilityrightsnj.org</a:t>
            </a:r>
            <a:r>
              <a:rPr lang="en-US" sz="2400" dirty="0">
                <a:latin typeface="Solomon Sans SemiBold" panose="02000000000000000000"/>
              </a:rPr>
              <a:t> to read our report and learn more about this important work. </a:t>
            </a:r>
            <a:endParaRPr lang="en-US" sz="2000" dirty="0">
              <a:latin typeface="Solomon Sans SemiBold" panose="02000000000000000000"/>
            </a:endParaRPr>
          </a:p>
          <a:p>
            <a:endParaRPr lang="en-US" sz="2000" dirty="0">
              <a:latin typeface="Solomon Sans SemiBold" panose="02000000000000000000"/>
            </a:endParaRPr>
          </a:p>
          <a:p>
            <a:endParaRPr lang="en-US" sz="2000" dirty="0">
              <a:latin typeface="Solomon Sans SemiBold" panose="02000000000000000000"/>
            </a:endParaRPr>
          </a:p>
        </p:txBody>
      </p:sp>
      <p:pic>
        <p:nvPicPr>
          <p:cNvPr id="9" name="Picture 8">
            <a:extLst>
              <a:ext uri="{FF2B5EF4-FFF2-40B4-BE49-F238E27FC236}">
                <a16:creationId xmlns:a16="http://schemas.microsoft.com/office/drawing/2014/main" id="{9FF4E492-44AC-EE7A-BE6A-234E497F2A89}"/>
              </a:ext>
            </a:extLst>
          </p:cNvPr>
          <p:cNvPicPr>
            <a:picLocks noChangeAspect="1"/>
          </p:cNvPicPr>
          <p:nvPr/>
        </p:nvPicPr>
        <p:blipFill>
          <a:blip r:embed="rId6"/>
          <a:stretch>
            <a:fillRect/>
          </a:stretch>
        </p:blipFill>
        <p:spPr>
          <a:xfrm>
            <a:off x="8765335" y="1827579"/>
            <a:ext cx="2986268" cy="3860157"/>
          </a:xfrm>
          <a:prstGeom prst="rect">
            <a:avLst/>
          </a:prstGeom>
        </p:spPr>
      </p:pic>
      <p:pic>
        <p:nvPicPr>
          <p:cNvPr id="13" name="Picture 12">
            <a:extLst>
              <a:ext uri="{FF2B5EF4-FFF2-40B4-BE49-F238E27FC236}">
                <a16:creationId xmlns:a16="http://schemas.microsoft.com/office/drawing/2014/main" id="{16384E5E-2A03-C58D-BF00-0BD4E7F3E9AF}"/>
              </a:ext>
            </a:extLst>
          </p:cNvPr>
          <p:cNvPicPr>
            <a:picLocks noChangeAspect="1"/>
          </p:cNvPicPr>
          <p:nvPr/>
        </p:nvPicPr>
        <p:blipFill>
          <a:blip r:embed="rId7"/>
          <a:stretch>
            <a:fillRect/>
          </a:stretch>
        </p:blipFill>
        <p:spPr>
          <a:xfrm>
            <a:off x="4688864" y="3429000"/>
            <a:ext cx="2604721" cy="2571750"/>
          </a:xfrm>
          <a:prstGeom prst="rect">
            <a:avLst/>
          </a:prstGeom>
        </p:spPr>
      </p:pic>
      <p:sp>
        <p:nvSpPr>
          <p:cNvPr id="16" name="Arrow: Bent 15">
            <a:extLst>
              <a:ext uri="{FF2B5EF4-FFF2-40B4-BE49-F238E27FC236}">
                <a16:creationId xmlns:a16="http://schemas.microsoft.com/office/drawing/2014/main" id="{E19F5A7F-6EF2-ED31-2B41-D0D9AE1E228B}"/>
              </a:ext>
            </a:extLst>
          </p:cNvPr>
          <p:cNvSpPr/>
          <p:nvPr/>
        </p:nvSpPr>
        <p:spPr>
          <a:xfrm flipV="1">
            <a:off x="2562225" y="3594813"/>
            <a:ext cx="1704975" cy="1384535"/>
          </a:xfrm>
          <a:prstGeom prst="ben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61209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6A457-E170-1440-9BA0-1B4012A65302}"/>
              </a:ext>
            </a:extLst>
          </p:cNvPr>
          <p:cNvSpPr>
            <a:spLocks noGrp="1"/>
          </p:cNvSpPr>
          <p:nvPr>
            <p:ph type="title"/>
          </p:nvPr>
        </p:nvSpPr>
        <p:spPr/>
        <p:txBody>
          <a:bodyPr/>
          <a:lstStyle/>
          <a:p>
            <a:pPr algn="ctr"/>
            <a:r>
              <a:rPr lang="en-US" dirty="0">
                <a:latin typeface="Solomon Sans Normal" panose="02000000000000000000" pitchFamily="50" charset="0"/>
              </a:rPr>
              <a:t>Visit us online: </a:t>
            </a:r>
            <a:r>
              <a:rPr lang="en-US" u="sng" dirty="0">
                <a:solidFill>
                  <a:srgbClr val="0D5A73"/>
                </a:solidFill>
                <a:latin typeface="Solomon Sans Normal" panose="02000000000000000000" pitchFamily="50" charset="0"/>
              </a:rPr>
              <a:t>disabilityrightsnj.org</a:t>
            </a:r>
          </a:p>
        </p:txBody>
      </p:sp>
      <p:sp>
        <p:nvSpPr>
          <p:cNvPr id="3" name="Content Placeholder 2">
            <a:extLst>
              <a:ext uri="{FF2B5EF4-FFF2-40B4-BE49-F238E27FC236}">
                <a16:creationId xmlns:a16="http://schemas.microsoft.com/office/drawing/2014/main" id="{F4F35A97-AC30-B44C-B8D5-9BC6E2CE44BC}"/>
              </a:ext>
            </a:extLst>
          </p:cNvPr>
          <p:cNvSpPr>
            <a:spLocks noGrp="1"/>
          </p:cNvSpPr>
          <p:nvPr>
            <p:ph idx="1"/>
          </p:nvPr>
        </p:nvSpPr>
        <p:spPr>
          <a:xfrm>
            <a:off x="3609256" y="2314172"/>
            <a:ext cx="6964680" cy="3733568"/>
          </a:xfrm>
        </p:spPr>
        <p:txBody>
          <a:bodyPr>
            <a:noAutofit/>
          </a:bodyPr>
          <a:lstStyle/>
          <a:p>
            <a:pPr>
              <a:lnSpc>
                <a:spcPct val="170000"/>
              </a:lnSpc>
              <a:spcBef>
                <a:spcPts val="1200"/>
              </a:spcBef>
              <a:buFontTx/>
              <a:buNone/>
            </a:pPr>
            <a:r>
              <a:rPr lang="en-US" altLang="en-US" sz="2400" b="1">
                <a:solidFill>
                  <a:schemeClr val="tx1"/>
                </a:solidFill>
                <a:latin typeface="Solomon Sans Normal" panose="02000000000000000000"/>
                <a:cs typeface="Arial" panose="020B0604020202020204" pitchFamily="34" charset="0"/>
              </a:rPr>
              <a:t>@disabilityrightsnewjersey</a:t>
            </a:r>
          </a:p>
          <a:p>
            <a:pPr>
              <a:lnSpc>
                <a:spcPct val="170000"/>
              </a:lnSpc>
              <a:spcBef>
                <a:spcPts val="1200"/>
              </a:spcBef>
              <a:buFontTx/>
              <a:buNone/>
            </a:pPr>
            <a:r>
              <a:rPr lang="en-US" altLang="en-US" sz="2400" b="1">
                <a:solidFill>
                  <a:schemeClr val="tx1"/>
                </a:solidFill>
                <a:latin typeface="Solomon Sans Normal" panose="02000000000000000000"/>
                <a:cs typeface="Arial" panose="020B0604020202020204" pitchFamily="34" charset="0"/>
              </a:rPr>
              <a:t>@advocateDRNJ</a:t>
            </a:r>
          </a:p>
          <a:p>
            <a:pPr marL="0" indent="0">
              <a:lnSpc>
                <a:spcPct val="170000"/>
              </a:lnSpc>
              <a:buNone/>
            </a:pPr>
            <a:r>
              <a:rPr lang="en-US" sz="2400" b="1">
                <a:solidFill>
                  <a:schemeClr val="tx1"/>
                </a:solidFill>
              </a:rPr>
              <a:t>@disabilityrightsnj</a:t>
            </a:r>
          </a:p>
          <a:p>
            <a:pPr marL="0" indent="0">
              <a:lnSpc>
                <a:spcPct val="170000"/>
              </a:lnSpc>
              <a:buNone/>
            </a:pPr>
            <a:r>
              <a:rPr lang="en-US" sz="2400" b="1">
                <a:solidFill>
                  <a:schemeClr val="tx1"/>
                </a:solidFill>
              </a:rPr>
              <a:t>@disability-rights-nj</a:t>
            </a:r>
          </a:p>
          <a:p>
            <a:pPr marL="0" indent="0">
              <a:lnSpc>
                <a:spcPct val="170000"/>
              </a:lnSpc>
              <a:buNone/>
            </a:pPr>
            <a:r>
              <a:rPr lang="en-US" sz="2400" b="1">
                <a:solidFill>
                  <a:schemeClr val="tx1"/>
                </a:solidFill>
              </a:rPr>
              <a:t>@disabilityrightsnewjersey</a:t>
            </a:r>
          </a:p>
        </p:txBody>
      </p:sp>
      <p:pic>
        <p:nvPicPr>
          <p:cNvPr id="4" name="Picture 3">
            <a:extLst>
              <a:ext uri="{FF2B5EF4-FFF2-40B4-BE49-F238E27FC236}">
                <a16:creationId xmlns:a16="http://schemas.microsoft.com/office/drawing/2014/main" id="{70C6D3F1-9EC6-3D46-9C8B-8D483EFC93B1}"/>
              </a:ext>
            </a:extLst>
          </p:cNvPr>
          <p:cNvPicPr>
            <a:picLocks noChangeAspect="1"/>
          </p:cNvPicPr>
          <p:nvPr/>
        </p:nvPicPr>
        <p:blipFill>
          <a:blip r:embed="rId3"/>
          <a:stretch>
            <a:fillRect/>
          </a:stretch>
        </p:blipFill>
        <p:spPr>
          <a:xfrm>
            <a:off x="2722670" y="2314172"/>
            <a:ext cx="624838" cy="624838"/>
          </a:xfrm>
          <a:prstGeom prst="rect">
            <a:avLst/>
          </a:prstGeom>
        </p:spPr>
      </p:pic>
      <p:pic>
        <p:nvPicPr>
          <p:cNvPr id="5" name="Picture 4">
            <a:extLst>
              <a:ext uri="{FF2B5EF4-FFF2-40B4-BE49-F238E27FC236}">
                <a16:creationId xmlns:a16="http://schemas.microsoft.com/office/drawing/2014/main" id="{5111227A-9EE3-454F-B759-E1C1C054669B}"/>
              </a:ext>
            </a:extLst>
          </p:cNvPr>
          <p:cNvPicPr>
            <a:picLocks noChangeAspect="1"/>
          </p:cNvPicPr>
          <p:nvPr/>
        </p:nvPicPr>
        <p:blipFill>
          <a:blip r:embed="rId4"/>
          <a:stretch>
            <a:fillRect/>
          </a:stretch>
        </p:blipFill>
        <p:spPr>
          <a:xfrm>
            <a:off x="2737468" y="3136937"/>
            <a:ext cx="624838" cy="624838"/>
          </a:xfrm>
          <a:prstGeom prst="rect">
            <a:avLst/>
          </a:prstGeom>
        </p:spPr>
      </p:pic>
      <p:pic>
        <p:nvPicPr>
          <p:cNvPr id="7" name="Picture 6" descr="Logo&#10;&#10;Description automatically generated">
            <a:extLst>
              <a:ext uri="{FF2B5EF4-FFF2-40B4-BE49-F238E27FC236}">
                <a16:creationId xmlns:a16="http://schemas.microsoft.com/office/drawing/2014/main" id="{C260096F-6454-8646-A41E-8E4B1F50FECE}"/>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2763559" y="4794183"/>
            <a:ext cx="624838" cy="624838"/>
          </a:xfrm>
          <a:prstGeom prst="rect">
            <a:avLst/>
          </a:prstGeom>
        </p:spPr>
      </p:pic>
      <p:pic>
        <p:nvPicPr>
          <p:cNvPr id="10" name="Picture 9" descr="A red and white flag&#10;&#10;Description automatically generated with medium confidence">
            <a:extLst>
              <a:ext uri="{FF2B5EF4-FFF2-40B4-BE49-F238E27FC236}">
                <a16:creationId xmlns:a16="http://schemas.microsoft.com/office/drawing/2014/main" id="{6354DA74-8A20-3D43-86BD-843B004D3096}"/>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2724257" y="5596873"/>
            <a:ext cx="677020" cy="467144"/>
          </a:xfrm>
          <a:prstGeom prst="rect">
            <a:avLst/>
          </a:prstGeom>
        </p:spPr>
      </p:pic>
      <p:pic>
        <p:nvPicPr>
          <p:cNvPr id="8" name="Picture 7" descr="Icon&#10;&#10;Description automatically generated">
            <a:extLst>
              <a:ext uri="{FF2B5EF4-FFF2-40B4-BE49-F238E27FC236}">
                <a16:creationId xmlns:a16="http://schemas.microsoft.com/office/drawing/2014/main" id="{BC541749-6A73-D140-4754-AB9D7CB7CAE6}"/>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2750348" y="3959702"/>
            <a:ext cx="656629" cy="656629"/>
          </a:xfrm>
          <a:prstGeom prst="rect">
            <a:avLst/>
          </a:prstGeom>
        </p:spPr>
      </p:pic>
      <p:sp>
        <p:nvSpPr>
          <p:cNvPr id="9" name="TextBox 8">
            <a:extLst>
              <a:ext uri="{FF2B5EF4-FFF2-40B4-BE49-F238E27FC236}">
                <a16:creationId xmlns:a16="http://schemas.microsoft.com/office/drawing/2014/main" id="{4B38DB0D-2F27-09FD-0D4B-8A09F18906CF}"/>
              </a:ext>
            </a:extLst>
          </p:cNvPr>
          <p:cNvSpPr txBox="1"/>
          <p:nvPr/>
        </p:nvSpPr>
        <p:spPr>
          <a:xfrm>
            <a:off x="-14550492" y="18260306"/>
            <a:ext cx="45719" cy="64633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hlinkClick r:id="rId10" tooltip="https://en.wikipedia.org/wiki/File:Instagram_logo_2016.svg"/>
              </a:rPr>
              <a:t>This Photo</a:t>
            </a: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hlinkClick r:id="rId11" tooltip="https://creativecommons.org/licenses/by-sa/3.0/"/>
              </a:rPr>
              <a:t>CC BY-SA</a:t>
            </a: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2157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11FDE34-F728-854C-884C-D675759E5FF1}"/>
              </a:ext>
            </a:extLst>
          </p:cNvPr>
          <p:cNvSpPr/>
          <p:nvPr/>
        </p:nvSpPr>
        <p:spPr>
          <a:xfrm>
            <a:off x="0" y="0"/>
            <a:ext cx="12192000" cy="3429000"/>
          </a:xfrm>
          <a:prstGeom prst="rect">
            <a:avLst/>
          </a:prstGeom>
          <a:gradFill>
            <a:gsLst>
              <a:gs pos="0">
                <a:srgbClr val="ABDCDC"/>
              </a:gs>
              <a:gs pos="84000">
                <a:schemeClr val="bg1">
                  <a:alpha val="0"/>
                </a:schemeClr>
              </a:gs>
              <a:gs pos="99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472271-D3A5-7847-9B76-4D2FCB2FD9E4}"/>
              </a:ext>
            </a:extLst>
          </p:cNvPr>
          <p:cNvSpPr>
            <a:spLocks noGrp="1"/>
          </p:cNvSpPr>
          <p:nvPr>
            <p:ph type="title"/>
          </p:nvPr>
        </p:nvSpPr>
        <p:spPr>
          <a:xfrm>
            <a:off x="838200" y="531476"/>
            <a:ext cx="10515600" cy="1179576"/>
          </a:xfrm>
        </p:spPr>
        <p:txBody>
          <a:bodyPr anchor="b"/>
          <a:lstStyle/>
          <a:p>
            <a:r>
              <a:rPr lang="en-US" b="1" dirty="0">
                <a:solidFill>
                  <a:schemeClr val="bg2">
                    <a:lumMod val="25000"/>
                  </a:schemeClr>
                </a:solidFill>
                <a:latin typeface="Solomon Sans SemiBold" panose="02000000000000000000" pitchFamily="2" charset="0"/>
              </a:rPr>
              <a:t>Welcome Everyone!</a:t>
            </a:r>
          </a:p>
        </p:txBody>
      </p:sp>
      <p:sp>
        <p:nvSpPr>
          <p:cNvPr id="5" name="Rectangle 4">
            <a:extLst>
              <a:ext uri="{FF2B5EF4-FFF2-40B4-BE49-F238E27FC236}">
                <a16:creationId xmlns:a16="http://schemas.microsoft.com/office/drawing/2014/main" id="{0101715B-B439-E644-97B2-CCB9575C62DC}"/>
              </a:ext>
            </a:extLst>
          </p:cNvPr>
          <p:cNvSpPr/>
          <p:nvPr/>
        </p:nvSpPr>
        <p:spPr>
          <a:xfrm>
            <a:off x="0" y="0"/>
            <a:ext cx="12192000" cy="457200"/>
          </a:xfrm>
          <a:prstGeom prst="rect">
            <a:avLst/>
          </a:prstGeom>
          <a:solidFill>
            <a:srgbClr val="0B5A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15959F27-C682-1445-B670-ED9269C286B0}"/>
              </a:ext>
            </a:extLst>
          </p:cNvPr>
          <p:cNvPicPr>
            <a:picLocks noGrp="1" noChangeAspect="1"/>
          </p:cNvPicPr>
          <p:nvPr>
            <p:ph idx="1"/>
          </p:nvPr>
        </p:nvPicPr>
        <p:blipFill>
          <a:blip r:embed="rId3"/>
          <a:stretch>
            <a:fillRect/>
          </a:stretch>
        </p:blipFill>
        <p:spPr>
          <a:xfrm>
            <a:off x="11302226" y="156502"/>
            <a:ext cx="671776" cy="1179576"/>
          </a:xfrm>
        </p:spPr>
      </p:pic>
      <p:pic>
        <p:nvPicPr>
          <p:cNvPr id="11" name="Picture 10">
            <a:extLst>
              <a:ext uri="{FF2B5EF4-FFF2-40B4-BE49-F238E27FC236}">
                <a16:creationId xmlns:a16="http://schemas.microsoft.com/office/drawing/2014/main" id="{4B63160D-A300-9047-8DFB-E53E11A516E8}"/>
              </a:ext>
            </a:extLst>
          </p:cNvPr>
          <p:cNvPicPr>
            <a:picLocks noChangeAspect="1"/>
          </p:cNvPicPr>
          <p:nvPr/>
        </p:nvPicPr>
        <p:blipFill rotWithShape="1">
          <a:blip r:embed="rId4"/>
          <a:srcRect l="1" r="-134" b="35131"/>
          <a:stretch/>
        </p:blipFill>
        <p:spPr>
          <a:xfrm>
            <a:off x="8878824" y="6326524"/>
            <a:ext cx="2759290" cy="228410"/>
          </a:xfrm>
          <a:prstGeom prst="rect">
            <a:avLst/>
          </a:prstGeom>
        </p:spPr>
      </p:pic>
      <p:sp>
        <p:nvSpPr>
          <p:cNvPr id="12" name="TextBox 11">
            <a:extLst>
              <a:ext uri="{FF2B5EF4-FFF2-40B4-BE49-F238E27FC236}">
                <a16:creationId xmlns:a16="http://schemas.microsoft.com/office/drawing/2014/main" id="{EFE3940D-8BA3-8047-B70A-562CD1B13AC0}"/>
              </a:ext>
            </a:extLst>
          </p:cNvPr>
          <p:cNvSpPr txBox="1"/>
          <p:nvPr/>
        </p:nvSpPr>
        <p:spPr>
          <a:xfrm>
            <a:off x="838200" y="1993392"/>
            <a:ext cx="10515600" cy="369332"/>
          </a:xfrm>
          <a:prstGeom prst="rect">
            <a:avLst/>
          </a:prstGeom>
          <a:noFill/>
        </p:spPr>
        <p:txBody>
          <a:bodyPr wrap="square" rtlCol="0">
            <a:spAutoFit/>
          </a:bodyPr>
          <a:lstStyle/>
          <a:p>
            <a:endParaRPr lang="en-US">
              <a:latin typeface="Solomon Sans Normal" panose="02000000000000000000" pitchFamily="2" charset="0"/>
            </a:endParaRPr>
          </a:p>
        </p:txBody>
      </p:sp>
      <p:sp>
        <p:nvSpPr>
          <p:cNvPr id="6" name="TextBox 5">
            <a:extLst>
              <a:ext uri="{FF2B5EF4-FFF2-40B4-BE49-F238E27FC236}">
                <a16:creationId xmlns:a16="http://schemas.microsoft.com/office/drawing/2014/main" id="{21246CDB-397C-4685-067F-6E7213F7C9CC}"/>
              </a:ext>
            </a:extLst>
          </p:cNvPr>
          <p:cNvSpPr txBox="1"/>
          <p:nvPr/>
        </p:nvSpPr>
        <p:spPr>
          <a:xfrm>
            <a:off x="838200" y="2059523"/>
            <a:ext cx="7105650" cy="3231654"/>
          </a:xfrm>
          <a:prstGeom prst="rect">
            <a:avLst/>
          </a:prstGeom>
          <a:noFill/>
        </p:spPr>
        <p:txBody>
          <a:bodyPr wrap="square" rtlCol="0">
            <a:spAutoFit/>
          </a:bodyPr>
          <a:lstStyle/>
          <a:p>
            <a:r>
              <a:rPr lang="en-US" sz="2400" dirty="0">
                <a:latin typeface="Solomon Sans SemiBold" panose="02000000000000000000"/>
              </a:rPr>
              <a:t>Housekeeping Items:</a:t>
            </a:r>
          </a:p>
          <a:p>
            <a:endParaRPr lang="en-US" sz="2000" dirty="0">
              <a:latin typeface="Solomon Sans SemiBold" panose="02000000000000000000"/>
            </a:endParaRPr>
          </a:p>
          <a:p>
            <a:pPr marL="342900" indent="-342900">
              <a:buFont typeface="Arial" panose="020B0604020202020204" pitchFamily="34" charset="0"/>
              <a:buChar char="•"/>
            </a:pPr>
            <a:r>
              <a:rPr lang="en-US" sz="2000" dirty="0">
                <a:latin typeface="Solomon Sans SemiBold" panose="02000000000000000000"/>
              </a:rPr>
              <a:t>This webinar is being recorded</a:t>
            </a:r>
          </a:p>
          <a:p>
            <a:pPr marL="342900" indent="-342900">
              <a:buFont typeface="Arial" panose="020B0604020202020204" pitchFamily="34" charset="0"/>
              <a:buChar char="•"/>
            </a:pPr>
            <a:r>
              <a:rPr lang="en-US" sz="2000" dirty="0">
                <a:latin typeface="Solomon Sans SemiBold" panose="02000000000000000000"/>
              </a:rPr>
              <a:t>This webinar also has closed captions available </a:t>
            </a:r>
          </a:p>
          <a:p>
            <a:pPr marL="342900" indent="-342900">
              <a:buFont typeface="Arial" panose="020B0604020202020204" pitchFamily="34" charset="0"/>
              <a:buChar char="•"/>
            </a:pPr>
            <a:r>
              <a:rPr lang="en-US" sz="2000" dirty="0">
                <a:latin typeface="Solomon Sans SemiBold" panose="02000000000000000000"/>
              </a:rPr>
              <a:t>Please remained muted throughout the webinar</a:t>
            </a:r>
          </a:p>
          <a:p>
            <a:pPr marL="342900" indent="-342900">
              <a:buFont typeface="Arial" panose="020B0604020202020204" pitchFamily="34" charset="0"/>
              <a:buChar char="•"/>
            </a:pPr>
            <a:r>
              <a:rPr lang="en-US" sz="2000" dirty="0">
                <a:latin typeface="Solomon Sans SemiBold" panose="02000000000000000000"/>
              </a:rPr>
              <a:t>Please hold all questions until the end of the presentation</a:t>
            </a:r>
          </a:p>
          <a:p>
            <a:pPr marL="342900" indent="-342900">
              <a:buFont typeface="Arial" panose="020B0604020202020204" pitchFamily="34" charset="0"/>
              <a:buChar char="•"/>
            </a:pPr>
            <a:r>
              <a:rPr lang="en-US" sz="2000" dirty="0">
                <a:latin typeface="Solomon Sans SemiBold" panose="02000000000000000000"/>
              </a:rPr>
              <a:t>Feel free to drop questions into the chat feature, we will answer questions at the end of the presentation</a:t>
            </a:r>
          </a:p>
          <a:p>
            <a:endParaRPr lang="en-US" sz="2000" dirty="0">
              <a:latin typeface="Solomon Sans SemiBold" panose="02000000000000000000"/>
            </a:endParaRPr>
          </a:p>
          <a:p>
            <a:endParaRPr lang="en-US" sz="2000" dirty="0">
              <a:latin typeface="Solomon Sans SemiBold" panose="02000000000000000000"/>
            </a:endParaRPr>
          </a:p>
        </p:txBody>
      </p:sp>
      <p:pic>
        <p:nvPicPr>
          <p:cNvPr id="9" name="Picture 8">
            <a:extLst>
              <a:ext uri="{FF2B5EF4-FFF2-40B4-BE49-F238E27FC236}">
                <a16:creationId xmlns:a16="http://schemas.microsoft.com/office/drawing/2014/main" id="{9FF4E492-44AC-EE7A-BE6A-234E497F2A89}"/>
              </a:ext>
            </a:extLst>
          </p:cNvPr>
          <p:cNvPicPr>
            <a:picLocks noChangeAspect="1"/>
          </p:cNvPicPr>
          <p:nvPr/>
        </p:nvPicPr>
        <p:blipFill>
          <a:blip r:embed="rId5"/>
          <a:stretch>
            <a:fillRect/>
          </a:stretch>
        </p:blipFill>
        <p:spPr>
          <a:xfrm>
            <a:off x="8765335" y="1827579"/>
            <a:ext cx="2986268" cy="3860157"/>
          </a:xfrm>
          <a:prstGeom prst="rect">
            <a:avLst/>
          </a:prstGeom>
        </p:spPr>
      </p:pic>
    </p:spTree>
    <p:extLst>
      <p:ext uri="{BB962C8B-B14F-4D97-AF65-F5344CB8AC3E}">
        <p14:creationId xmlns:p14="http://schemas.microsoft.com/office/powerpoint/2010/main" val="106439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11FDE34-F728-854C-884C-D675759E5FF1}"/>
              </a:ext>
            </a:extLst>
          </p:cNvPr>
          <p:cNvSpPr/>
          <p:nvPr/>
        </p:nvSpPr>
        <p:spPr>
          <a:xfrm>
            <a:off x="0" y="0"/>
            <a:ext cx="12192000" cy="3429000"/>
          </a:xfrm>
          <a:prstGeom prst="rect">
            <a:avLst/>
          </a:prstGeom>
          <a:gradFill>
            <a:gsLst>
              <a:gs pos="0">
                <a:srgbClr val="ABDCDC"/>
              </a:gs>
              <a:gs pos="84000">
                <a:schemeClr val="bg1">
                  <a:alpha val="0"/>
                </a:schemeClr>
              </a:gs>
              <a:gs pos="99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472271-D3A5-7847-9B76-4D2FCB2FD9E4}"/>
              </a:ext>
            </a:extLst>
          </p:cNvPr>
          <p:cNvSpPr>
            <a:spLocks noGrp="1"/>
          </p:cNvSpPr>
          <p:nvPr>
            <p:ph type="title"/>
          </p:nvPr>
        </p:nvSpPr>
        <p:spPr>
          <a:xfrm>
            <a:off x="838200" y="531476"/>
            <a:ext cx="10515600" cy="1179576"/>
          </a:xfrm>
        </p:spPr>
        <p:txBody>
          <a:bodyPr anchor="b"/>
          <a:lstStyle/>
          <a:p>
            <a:r>
              <a:rPr lang="en-US" b="1" dirty="0">
                <a:solidFill>
                  <a:schemeClr val="bg2">
                    <a:lumMod val="25000"/>
                  </a:schemeClr>
                </a:solidFill>
                <a:latin typeface="Solomon Sans SemiBold" panose="02000000000000000000" pitchFamily="2" charset="0"/>
              </a:rPr>
              <a:t>Person First: Webinar Series </a:t>
            </a:r>
          </a:p>
        </p:txBody>
      </p:sp>
      <p:sp>
        <p:nvSpPr>
          <p:cNvPr id="5" name="Rectangle 4">
            <a:extLst>
              <a:ext uri="{FF2B5EF4-FFF2-40B4-BE49-F238E27FC236}">
                <a16:creationId xmlns:a16="http://schemas.microsoft.com/office/drawing/2014/main" id="{0101715B-B439-E644-97B2-CCB9575C62DC}"/>
              </a:ext>
            </a:extLst>
          </p:cNvPr>
          <p:cNvSpPr/>
          <p:nvPr/>
        </p:nvSpPr>
        <p:spPr>
          <a:xfrm>
            <a:off x="0" y="0"/>
            <a:ext cx="12192000" cy="457200"/>
          </a:xfrm>
          <a:prstGeom prst="rect">
            <a:avLst/>
          </a:prstGeom>
          <a:solidFill>
            <a:srgbClr val="0B5A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15959F27-C682-1445-B670-ED9269C286B0}"/>
              </a:ext>
            </a:extLst>
          </p:cNvPr>
          <p:cNvPicPr>
            <a:picLocks noGrp="1" noChangeAspect="1"/>
          </p:cNvPicPr>
          <p:nvPr>
            <p:ph idx="1"/>
          </p:nvPr>
        </p:nvPicPr>
        <p:blipFill>
          <a:blip r:embed="rId3"/>
          <a:stretch>
            <a:fillRect/>
          </a:stretch>
        </p:blipFill>
        <p:spPr>
          <a:xfrm>
            <a:off x="11302226" y="156502"/>
            <a:ext cx="671776" cy="1179576"/>
          </a:xfrm>
        </p:spPr>
      </p:pic>
      <p:pic>
        <p:nvPicPr>
          <p:cNvPr id="11" name="Picture 10">
            <a:extLst>
              <a:ext uri="{FF2B5EF4-FFF2-40B4-BE49-F238E27FC236}">
                <a16:creationId xmlns:a16="http://schemas.microsoft.com/office/drawing/2014/main" id="{4B63160D-A300-9047-8DFB-E53E11A516E8}"/>
              </a:ext>
            </a:extLst>
          </p:cNvPr>
          <p:cNvPicPr>
            <a:picLocks noChangeAspect="1"/>
          </p:cNvPicPr>
          <p:nvPr/>
        </p:nvPicPr>
        <p:blipFill rotWithShape="1">
          <a:blip r:embed="rId4"/>
          <a:srcRect l="1" r="-134" b="35131"/>
          <a:stretch/>
        </p:blipFill>
        <p:spPr>
          <a:xfrm>
            <a:off x="8878824" y="6326524"/>
            <a:ext cx="2759290" cy="228410"/>
          </a:xfrm>
          <a:prstGeom prst="rect">
            <a:avLst/>
          </a:prstGeom>
        </p:spPr>
      </p:pic>
      <p:sp>
        <p:nvSpPr>
          <p:cNvPr id="12" name="TextBox 11">
            <a:extLst>
              <a:ext uri="{FF2B5EF4-FFF2-40B4-BE49-F238E27FC236}">
                <a16:creationId xmlns:a16="http://schemas.microsoft.com/office/drawing/2014/main" id="{EFE3940D-8BA3-8047-B70A-562CD1B13AC0}"/>
              </a:ext>
            </a:extLst>
          </p:cNvPr>
          <p:cNvSpPr txBox="1"/>
          <p:nvPr/>
        </p:nvSpPr>
        <p:spPr>
          <a:xfrm>
            <a:off x="838200" y="1993392"/>
            <a:ext cx="10515600" cy="369332"/>
          </a:xfrm>
          <a:prstGeom prst="rect">
            <a:avLst/>
          </a:prstGeom>
          <a:noFill/>
        </p:spPr>
        <p:txBody>
          <a:bodyPr wrap="square" rtlCol="0">
            <a:spAutoFit/>
          </a:bodyPr>
          <a:lstStyle/>
          <a:p>
            <a:endParaRPr lang="en-US">
              <a:latin typeface="Solomon Sans Normal" panose="02000000000000000000" pitchFamily="2" charset="0"/>
            </a:endParaRPr>
          </a:p>
        </p:txBody>
      </p:sp>
      <p:sp>
        <p:nvSpPr>
          <p:cNvPr id="6" name="TextBox 5">
            <a:extLst>
              <a:ext uri="{FF2B5EF4-FFF2-40B4-BE49-F238E27FC236}">
                <a16:creationId xmlns:a16="http://schemas.microsoft.com/office/drawing/2014/main" id="{21246CDB-397C-4685-067F-6E7213F7C9CC}"/>
              </a:ext>
            </a:extLst>
          </p:cNvPr>
          <p:cNvSpPr txBox="1"/>
          <p:nvPr/>
        </p:nvSpPr>
        <p:spPr>
          <a:xfrm>
            <a:off x="838200" y="2059523"/>
            <a:ext cx="7105650" cy="1754326"/>
          </a:xfrm>
          <a:prstGeom prst="rect">
            <a:avLst/>
          </a:prstGeom>
          <a:noFill/>
        </p:spPr>
        <p:txBody>
          <a:bodyPr wrap="square" rtlCol="0">
            <a:spAutoFit/>
          </a:bodyPr>
          <a:lstStyle/>
          <a:p>
            <a:r>
              <a:rPr lang="en-US" sz="2400" dirty="0">
                <a:latin typeface="Solomon Sans SemiBold" panose="02000000000000000000"/>
              </a:rPr>
              <a:t>Key </a:t>
            </a:r>
            <a:r>
              <a:rPr lang="en-US" sz="2400">
                <a:latin typeface="Solomon Sans SemiBold" panose="02000000000000000000"/>
              </a:rPr>
              <a:t>Finding Two Presented </a:t>
            </a:r>
            <a:r>
              <a:rPr lang="en-US" sz="2400" dirty="0">
                <a:latin typeface="Solomon Sans SemiBold" panose="02000000000000000000"/>
              </a:rPr>
              <a:t>By:</a:t>
            </a:r>
          </a:p>
          <a:p>
            <a:endParaRPr lang="en-US" sz="2400" dirty="0">
              <a:latin typeface="Solomon Sans SemiBold" panose="02000000000000000000"/>
            </a:endParaRPr>
          </a:p>
          <a:p>
            <a:endParaRPr lang="en-US" sz="2000" dirty="0">
              <a:latin typeface="Solomon Sans SemiBold" panose="02000000000000000000"/>
            </a:endParaRPr>
          </a:p>
          <a:p>
            <a:endParaRPr lang="en-US" sz="2000" dirty="0">
              <a:latin typeface="Solomon Sans SemiBold" panose="02000000000000000000"/>
            </a:endParaRPr>
          </a:p>
          <a:p>
            <a:endParaRPr lang="en-US" sz="2000" dirty="0">
              <a:latin typeface="Solomon Sans SemiBold" panose="02000000000000000000"/>
            </a:endParaRPr>
          </a:p>
        </p:txBody>
      </p:sp>
      <p:pic>
        <p:nvPicPr>
          <p:cNvPr id="15" name="Picture 14">
            <a:extLst>
              <a:ext uri="{FF2B5EF4-FFF2-40B4-BE49-F238E27FC236}">
                <a16:creationId xmlns:a16="http://schemas.microsoft.com/office/drawing/2014/main" id="{2EF63F09-A9C6-F343-119A-87C90086CBA7}"/>
              </a:ext>
            </a:extLst>
          </p:cNvPr>
          <p:cNvPicPr>
            <a:picLocks noChangeAspect="1"/>
          </p:cNvPicPr>
          <p:nvPr/>
        </p:nvPicPr>
        <p:blipFill>
          <a:blip r:embed="rId5"/>
          <a:stretch>
            <a:fillRect/>
          </a:stretch>
        </p:blipFill>
        <p:spPr>
          <a:xfrm>
            <a:off x="7174253" y="2761835"/>
            <a:ext cx="2893671" cy="2858947"/>
          </a:xfrm>
          <a:prstGeom prst="rect">
            <a:avLst/>
          </a:prstGeom>
        </p:spPr>
      </p:pic>
      <p:sp>
        <p:nvSpPr>
          <p:cNvPr id="16" name="TextBox 15">
            <a:extLst>
              <a:ext uri="{FF2B5EF4-FFF2-40B4-BE49-F238E27FC236}">
                <a16:creationId xmlns:a16="http://schemas.microsoft.com/office/drawing/2014/main" id="{852D5565-4B72-E2F8-E6D9-B19D5E92488C}"/>
              </a:ext>
            </a:extLst>
          </p:cNvPr>
          <p:cNvSpPr txBox="1"/>
          <p:nvPr/>
        </p:nvSpPr>
        <p:spPr>
          <a:xfrm>
            <a:off x="1181806" y="5596653"/>
            <a:ext cx="4191000" cy="646331"/>
          </a:xfrm>
          <a:prstGeom prst="rect">
            <a:avLst/>
          </a:prstGeom>
          <a:noFill/>
        </p:spPr>
        <p:txBody>
          <a:bodyPr wrap="square" rtlCol="0">
            <a:spAutoFit/>
          </a:bodyPr>
          <a:lstStyle/>
          <a:p>
            <a:pPr algn="ctr"/>
            <a:r>
              <a:rPr lang="en-US" dirty="0">
                <a:latin typeface="Solomon Sans SemiBold" panose="02000000000000000000"/>
              </a:rPr>
              <a:t>Gwen Orlowski</a:t>
            </a:r>
          </a:p>
          <a:p>
            <a:pPr algn="ctr"/>
            <a:r>
              <a:rPr lang="en-US" dirty="0">
                <a:latin typeface="Solomon Sans SemiBold" panose="02000000000000000000"/>
              </a:rPr>
              <a:t>Executive Director</a:t>
            </a:r>
          </a:p>
        </p:txBody>
      </p:sp>
      <p:sp>
        <p:nvSpPr>
          <p:cNvPr id="18" name="TextBox 17">
            <a:extLst>
              <a:ext uri="{FF2B5EF4-FFF2-40B4-BE49-F238E27FC236}">
                <a16:creationId xmlns:a16="http://schemas.microsoft.com/office/drawing/2014/main" id="{5D0E61A5-2B12-0512-195E-6C999ECBF68C}"/>
              </a:ext>
            </a:extLst>
          </p:cNvPr>
          <p:cNvSpPr txBox="1"/>
          <p:nvPr/>
        </p:nvSpPr>
        <p:spPr>
          <a:xfrm>
            <a:off x="6349375" y="5596654"/>
            <a:ext cx="4543425" cy="646331"/>
          </a:xfrm>
          <a:prstGeom prst="rect">
            <a:avLst/>
          </a:prstGeom>
          <a:noFill/>
        </p:spPr>
        <p:txBody>
          <a:bodyPr wrap="square" rtlCol="0">
            <a:spAutoFit/>
          </a:bodyPr>
          <a:lstStyle/>
          <a:p>
            <a:pPr algn="ctr"/>
            <a:r>
              <a:rPr lang="en-US" dirty="0"/>
              <a:t>Bren Pramanik</a:t>
            </a:r>
          </a:p>
          <a:p>
            <a:pPr algn="ctr"/>
            <a:r>
              <a:rPr lang="en-US" dirty="0"/>
              <a:t>Managing Attorney, Institutional Rights Team</a:t>
            </a:r>
          </a:p>
        </p:txBody>
      </p:sp>
      <p:pic>
        <p:nvPicPr>
          <p:cNvPr id="20" name="Picture 19">
            <a:extLst>
              <a:ext uri="{FF2B5EF4-FFF2-40B4-BE49-F238E27FC236}">
                <a16:creationId xmlns:a16="http://schemas.microsoft.com/office/drawing/2014/main" id="{963BE0A1-34C8-B4B4-3B7F-260DE7C43964}"/>
              </a:ext>
            </a:extLst>
          </p:cNvPr>
          <p:cNvPicPr>
            <a:picLocks noChangeAspect="1"/>
          </p:cNvPicPr>
          <p:nvPr/>
        </p:nvPicPr>
        <p:blipFill>
          <a:blip r:embed="rId6"/>
          <a:stretch>
            <a:fillRect/>
          </a:stretch>
        </p:blipFill>
        <p:spPr>
          <a:xfrm>
            <a:off x="1863397" y="2773898"/>
            <a:ext cx="2827819" cy="2834819"/>
          </a:xfrm>
          <a:prstGeom prst="rect">
            <a:avLst/>
          </a:prstGeom>
        </p:spPr>
      </p:pic>
    </p:spTree>
    <p:extLst>
      <p:ext uri="{BB962C8B-B14F-4D97-AF65-F5344CB8AC3E}">
        <p14:creationId xmlns:p14="http://schemas.microsoft.com/office/powerpoint/2010/main" val="2738180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11FDE34-F728-854C-884C-D675759E5FF1}"/>
              </a:ext>
            </a:extLst>
          </p:cNvPr>
          <p:cNvSpPr/>
          <p:nvPr/>
        </p:nvSpPr>
        <p:spPr>
          <a:xfrm>
            <a:off x="0" y="0"/>
            <a:ext cx="12192000" cy="3429000"/>
          </a:xfrm>
          <a:prstGeom prst="rect">
            <a:avLst/>
          </a:prstGeom>
          <a:gradFill>
            <a:gsLst>
              <a:gs pos="0">
                <a:srgbClr val="ABDCDC"/>
              </a:gs>
              <a:gs pos="84000">
                <a:schemeClr val="bg1">
                  <a:alpha val="0"/>
                </a:schemeClr>
              </a:gs>
              <a:gs pos="99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E472271-D3A5-7847-9B76-4D2FCB2FD9E4}"/>
              </a:ext>
            </a:extLst>
          </p:cNvPr>
          <p:cNvSpPr>
            <a:spLocks noGrp="1"/>
          </p:cNvSpPr>
          <p:nvPr>
            <p:ph type="title"/>
          </p:nvPr>
        </p:nvSpPr>
        <p:spPr>
          <a:xfrm>
            <a:off x="838200" y="531476"/>
            <a:ext cx="10515600" cy="1179576"/>
          </a:xfrm>
        </p:spPr>
        <p:txBody>
          <a:bodyPr anchor="b"/>
          <a:lstStyle/>
          <a:p>
            <a:r>
              <a:rPr lang="en-US" b="1" dirty="0">
                <a:solidFill>
                  <a:schemeClr val="bg2">
                    <a:lumMod val="25000"/>
                  </a:schemeClr>
                </a:solidFill>
                <a:latin typeface="Solomon Sans SemiBold" panose="02000000000000000000" pitchFamily="2" charset="0"/>
              </a:rPr>
              <a:t>Person First: Key Finding Two</a:t>
            </a:r>
          </a:p>
        </p:txBody>
      </p:sp>
      <p:sp>
        <p:nvSpPr>
          <p:cNvPr id="5" name="Rectangle 4">
            <a:extLst>
              <a:ext uri="{FF2B5EF4-FFF2-40B4-BE49-F238E27FC236}">
                <a16:creationId xmlns:a16="http://schemas.microsoft.com/office/drawing/2014/main" id="{0101715B-B439-E644-97B2-CCB9575C62DC}"/>
              </a:ext>
            </a:extLst>
          </p:cNvPr>
          <p:cNvSpPr/>
          <p:nvPr/>
        </p:nvSpPr>
        <p:spPr>
          <a:xfrm>
            <a:off x="0" y="0"/>
            <a:ext cx="12192000" cy="457200"/>
          </a:xfrm>
          <a:prstGeom prst="rect">
            <a:avLst/>
          </a:prstGeom>
          <a:solidFill>
            <a:srgbClr val="0B5A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Content Placeholder 6">
            <a:extLst>
              <a:ext uri="{FF2B5EF4-FFF2-40B4-BE49-F238E27FC236}">
                <a16:creationId xmlns:a16="http://schemas.microsoft.com/office/drawing/2014/main" id="{15959F27-C682-1445-B670-ED9269C286B0}"/>
              </a:ext>
            </a:extLst>
          </p:cNvPr>
          <p:cNvPicPr>
            <a:picLocks noGrp="1" noChangeAspect="1"/>
          </p:cNvPicPr>
          <p:nvPr>
            <p:ph idx="1"/>
          </p:nvPr>
        </p:nvPicPr>
        <p:blipFill>
          <a:blip r:embed="rId3"/>
          <a:stretch>
            <a:fillRect/>
          </a:stretch>
        </p:blipFill>
        <p:spPr>
          <a:xfrm>
            <a:off x="11302226" y="156502"/>
            <a:ext cx="671776" cy="1179576"/>
          </a:xfrm>
        </p:spPr>
      </p:pic>
      <p:pic>
        <p:nvPicPr>
          <p:cNvPr id="11" name="Picture 10">
            <a:extLst>
              <a:ext uri="{FF2B5EF4-FFF2-40B4-BE49-F238E27FC236}">
                <a16:creationId xmlns:a16="http://schemas.microsoft.com/office/drawing/2014/main" id="{4B63160D-A300-9047-8DFB-E53E11A516E8}"/>
              </a:ext>
            </a:extLst>
          </p:cNvPr>
          <p:cNvPicPr>
            <a:picLocks noChangeAspect="1"/>
          </p:cNvPicPr>
          <p:nvPr/>
        </p:nvPicPr>
        <p:blipFill rotWithShape="1">
          <a:blip r:embed="rId4"/>
          <a:srcRect l="1" r="-134" b="35131"/>
          <a:stretch/>
        </p:blipFill>
        <p:spPr>
          <a:xfrm>
            <a:off x="8878824" y="6326524"/>
            <a:ext cx="2759290" cy="228410"/>
          </a:xfrm>
          <a:prstGeom prst="rect">
            <a:avLst/>
          </a:prstGeom>
        </p:spPr>
      </p:pic>
      <p:sp>
        <p:nvSpPr>
          <p:cNvPr id="12" name="TextBox 11">
            <a:extLst>
              <a:ext uri="{FF2B5EF4-FFF2-40B4-BE49-F238E27FC236}">
                <a16:creationId xmlns:a16="http://schemas.microsoft.com/office/drawing/2014/main" id="{EFE3940D-8BA3-8047-B70A-562CD1B13AC0}"/>
              </a:ext>
            </a:extLst>
          </p:cNvPr>
          <p:cNvSpPr txBox="1"/>
          <p:nvPr/>
        </p:nvSpPr>
        <p:spPr>
          <a:xfrm>
            <a:off x="838200" y="1993392"/>
            <a:ext cx="10515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olomon Sans Normal" panose="02000000000000000000" pitchFamily="2" charset="0"/>
              <a:ea typeface="+mn-ea"/>
              <a:cs typeface="+mn-cs"/>
            </a:endParaRPr>
          </a:p>
        </p:txBody>
      </p:sp>
      <p:sp>
        <p:nvSpPr>
          <p:cNvPr id="6" name="TextBox 5">
            <a:extLst>
              <a:ext uri="{FF2B5EF4-FFF2-40B4-BE49-F238E27FC236}">
                <a16:creationId xmlns:a16="http://schemas.microsoft.com/office/drawing/2014/main" id="{21246CDB-397C-4685-067F-6E7213F7C9CC}"/>
              </a:ext>
            </a:extLst>
          </p:cNvPr>
          <p:cNvSpPr txBox="1"/>
          <p:nvPr/>
        </p:nvSpPr>
        <p:spPr>
          <a:xfrm>
            <a:off x="838200" y="2018699"/>
            <a:ext cx="7105650" cy="4616648"/>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prstClr val="black"/>
                </a:solidFill>
                <a:effectLst/>
                <a:uLnTx/>
                <a:uFillTx/>
                <a:latin typeface="Solomon Sans Normal" panose="02000000000000000000"/>
                <a:ea typeface="Calibri" panose="020F0502020204030204" pitchFamily="34" charset="0"/>
                <a:cs typeface="Times New Roman" panose="02020603050405020304" pitchFamily="18" charset="0"/>
              </a:rPr>
              <a:t>NJ PASRR system → Irrevocably Broken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prstClr val="black"/>
              </a:solidFill>
              <a:latin typeface="Solomon Sans Normal" panose="0200000000000000000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Solomon Sans Normal" panose="02000000000000000000"/>
                <a:ea typeface="Calibri" panose="020F0502020204030204" pitchFamily="34" charset="0"/>
                <a:cs typeface="Times New Roman" panose="02020603050405020304" pitchFamily="18" charset="0"/>
              </a:rPr>
              <a:t>Fails to meet basic compliance with federal law</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Solomon Sans Normal" panose="02000000000000000000"/>
                <a:ea typeface="Calibri" panose="020F0502020204030204" pitchFamily="34" charset="0"/>
                <a:cs typeface="Times New Roman" panose="02020603050405020304" pitchFamily="18" charset="0"/>
              </a:rPr>
              <a:t>Fails as an essential component of NJ’s </a:t>
            </a:r>
            <a:r>
              <a:rPr kumimoji="0" lang="en-US" sz="2000" b="0" i="1" u="none" strike="noStrike" kern="1200" cap="none" spc="0" normalizeH="0" baseline="0" noProof="0" dirty="0">
                <a:ln>
                  <a:noFill/>
                </a:ln>
                <a:solidFill>
                  <a:prstClr val="black"/>
                </a:solidFill>
                <a:effectLst/>
                <a:uLnTx/>
                <a:uFillTx/>
                <a:latin typeface="Solomon Sans Normal" panose="02000000000000000000"/>
                <a:ea typeface="Calibri" panose="020F0502020204030204" pitchFamily="34" charset="0"/>
                <a:cs typeface="Times New Roman" panose="02020603050405020304" pitchFamily="18" charset="0"/>
              </a:rPr>
              <a:t>Olmstead </a:t>
            </a:r>
            <a:r>
              <a:rPr kumimoji="0" lang="en-US" sz="2000" b="0" i="0" u="none" strike="noStrike" kern="1200" cap="none" spc="0" normalizeH="0" baseline="0" noProof="0" dirty="0">
                <a:ln>
                  <a:noFill/>
                </a:ln>
                <a:solidFill>
                  <a:prstClr val="black"/>
                </a:solidFill>
                <a:effectLst/>
                <a:uLnTx/>
                <a:uFillTx/>
                <a:latin typeface="Solomon Sans Normal" panose="02000000000000000000"/>
                <a:ea typeface="Calibri" panose="020F0502020204030204" pitchFamily="34" charset="0"/>
                <a:cs typeface="Times New Roman" panose="02020603050405020304" pitchFamily="18" charset="0"/>
              </a:rPr>
              <a:t>compliance strategy</a:t>
            </a:r>
          </a:p>
          <a:p>
            <a:pPr marR="0" lvl="0" algn="l" defTabSz="914400" rtl="0" eaLnBrk="1" fontAlgn="auto" latinLnBrk="0" hangingPunct="1">
              <a:lnSpc>
                <a:spcPct val="100000"/>
              </a:lnSpc>
              <a:spcBef>
                <a:spcPts val="0"/>
              </a:spcBef>
              <a:spcAft>
                <a:spcPts val="0"/>
              </a:spcAft>
              <a:buClrTx/>
              <a:buSzTx/>
              <a:tabLst/>
              <a:defRPr/>
            </a:pPr>
            <a:endParaRPr lang="en-US" sz="2000" dirty="0">
              <a:solidFill>
                <a:prstClr val="black"/>
              </a:solidFill>
              <a:latin typeface="Solomon Sans Normal" panose="02000000000000000000"/>
              <a:ea typeface="Calibri" panose="020F0502020204030204" pitchFamily="34" charset="0"/>
              <a:cs typeface="Times New Roman" panose="02020603050405020304" pitchFamily="18" charset="0"/>
            </a:endParaRPr>
          </a:p>
          <a:p>
            <a:pPr marR="0" lvl="0" algn="ctr" defTabSz="914400" rtl="0" eaLnBrk="1" fontAlgn="auto" latinLnBrk="0" hangingPunct="1">
              <a:lnSpc>
                <a:spcPct val="100000"/>
              </a:lnSpc>
              <a:spcBef>
                <a:spcPts val="0"/>
              </a:spcBef>
              <a:spcAft>
                <a:spcPts val="0"/>
              </a:spcAft>
              <a:buClrTx/>
              <a:buSzTx/>
              <a:tabLst/>
              <a:defRPr/>
            </a:pPr>
            <a:r>
              <a:rPr lang="en-US" sz="2000" dirty="0">
                <a:solidFill>
                  <a:prstClr val="black"/>
                </a:solidFill>
                <a:latin typeface="Solomon Sans Normal" panose="02000000000000000000"/>
                <a:ea typeface="Calibri" panose="020F0502020204030204" pitchFamily="34" charset="0"/>
                <a:cs typeface="Times New Roman" panose="02020603050405020304" pitchFamily="18" charset="0"/>
              </a:rPr>
              <a:t>This has led to: </a:t>
            </a:r>
          </a:p>
          <a:p>
            <a:pPr marR="0" lvl="0" algn="ctr" defTabSz="914400" rtl="0" eaLnBrk="1" fontAlgn="auto" latinLnBrk="0" hangingPunct="1">
              <a:lnSpc>
                <a:spcPct val="100000"/>
              </a:lnSpc>
              <a:spcBef>
                <a:spcPts val="0"/>
              </a:spcBef>
              <a:spcAft>
                <a:spcPts val="0"/>
              </a:spcAft>
              <a:buClrTx/>
              <a:buSzTx/>
              <a:tabLst/>
              <a:defRPr/>
            </a:pPr>
            <a:endParaRPr lang="en-US" sz="2000" dirty="0">
              <a:solidFill>
                <a:prstClr val="black"/>
              </a:solidFill>
              <a:latin typeface="Solomon Sans Normal" panose="02000000000000000000"/>
              <a:ea typeface="Calibri" panose="020F0502020204030204" pitchFamily="34" charset="0"/>
              <a:cs typeface="Times New Roman" panose="02020603050405020304" pitchFamily="18" charset="0"/>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prstClr val="black"/>
                </a:solidFill>
                <a:latin typeface="Solomon Sans Normal" panose="02000000000000000000"/>
                <a:ea typeface="Calibri" panose="020F0502020204030204" pitchFamily="34" charset="0"/>
                <a:cs typeface="Times New Roman" panose="02020603050405020304" pitchFamily="18" charset="0"/>
              </a:rPr>
              <a:t>Over-institutionalization of individuals with IDD in nursing homes</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prstClr val="black"/>
                </a:solidFill>
                <a:latin typeface="Solomon Sans Normal" panose="02000000000000000000"/>
                <a:ea typeface="Calibri" panose="020F0502020204030204" pitchFamily="34" charset="0"/>
                <a:cs typeface="Times New Roman" panose="02020603050405020304" pitchFamily="18" charset="0"/>
              </a:rPr>
              <a:t>Failure to provide specialized services were required by federal law</a:t>
            </a:r>
          </a:p>
          <a:p>
            <a:pPr marR="0" lvl="0" algn="l" defTabSz="914400" rtl="0" eaLnBrk="1" fontAlgn="auto" latinLnBrk="0" hangingPunct="1">
              <a:lnSpc>
                <a:spcPct val="100000"/>
              </a:lnSpc>
              <a:spcBef>
                <a:spcPts val="0"/>
              </a:spcBef>
              <a:spcAft>
                <a:spcPts val="0"/>
              </a:spcAft>
              <a:buClrTx/>
              <a:buSzTx/>
              <a:tabLst/>
              <a:defRPr/>
            </a:pPr>
            <a:endPar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endPar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Solomon Sans SemiBold" panose="02000000000000000000"/>
              <a:ea typeface="+mn-ea"/>
              <a:cs typeface="+mn-cs"/>
            </a:endParaRPr>
          </a:p>
        </p:txBody>
      </p:sp>
      <p:pic>
        <p:nvPicPr>
          <p:cNvPr id="9" name="Picture 8">
            <a:extLst>
              <a:ext uri="{FF2B5EF4-FFF2-40B4-BE49-F238E27FC236}">
                <a16:creationId xmlns:a16="http://schemas.microsoft.com/office/drawing/2014/main" id="{9FF4E492-44AC-EE7A-BE6A-234E497F2A89}"/>
              </a:ext>
            </a:extLst>
          </p:cNvPr>
          <p:cNvPicPr>
            <a:picLocks noChangeAspect="1"/>
          </p:cNvPicPr>
          <p:nvPr/>
        </p:nvPicPr>
        <p:blipFill>
          <a:blip r:embed="rId5"/>
          <a:stretch>
            <a:fillRect/>
          </a:stretch>
        </p:blipFill>
        <p:spPr>
          <a:xfrm>
            <a:off x="8765335" y="1827579"/>
            <a:ext cx="2986268" cy="3860157"/>
          </a:xfrm>
          <a:prstGeom prst="rect">
            <a:avLst/>
          </a:prstGeom>
        </p:spPr>
      </p:pic>
    </p:spTree>
    <p:extLst>
      <p:ext uri="{BB962C8B-B14F-4D97-AF65-F5344CB8AC3E}">
        <p14:creationId xmlns:p14="http://schemas.microsoft.com/office/powerpoint/2010/main" val="2482850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11FDE34-F728-854C-884C-D675759E5FF1}"/>
              </a:ext>
            </a:extLst>
          </p:cNvPr>
          <p:cNvSpPr/>
          <p:nvPr/>
        </p:nvSpPr>
        <p:spPr>
          <a:xfrm>
            <a:off x="0" y="0"/>
            <a:ext cx="12192000" cy="3429000"/>
          </a:xfrm>
          <a:prstGeom prst="rect">
            <a:avLst/>
          </a:prstGeom>
          <a:gradFill>
            <a:gsLst>
              <a:gs pos="0">
                <a:srgbClr val="ABDCDC"/>
              </a:gs>
              <a:gs pos="84000">
                <a:schemeClr val="bg1">
                  <a:alpha val="0"/>
                </a:schemeClr>
              </a:gs>
              <a:gs pos="99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472271-D3A5-7847-9B76-4D2FCB2FD9E4}"/>
              </a:ext>
            </a:extLst>
          </p:cNvPr>
          <p:cNvSpPr>
            <a:spLocks noGrp="1"/>
          </p:cNvSpPr>
          <p:nvPr>
            <p:ph type="title"/>
          </p:nvPr>
        </p:nvSpPr>
        <p:spPr>
          <a:xfrm>
            <a:off x="838200" y="531476"/>
            <a:ext cx="10515600" cy="1179576"/>
          </a:xfrm>
        </p:spPr>
        <p:txBody>
          <a:bodyPr anchor="b">
            <a:normAutofit fontScale="90000"/>
          </a:bodyPr>
          <a:lstStyle/>
          <a:p>
            <a:br>
              <a:rPr lang="en-US" sz="3100" b="1" dirty="0">
                <a:solidFill>
                  <a:schemeClr val="bg2">
                    <a:lumMod val="25000"/>
                  </a:schemeClr>
                </a:solidFill>
                <a:latin typeface="Solomon Sans SemiBold" panose="02000000000000000000" pitchFamily="2" charset="0"/>
              </a:rPr>
            </a:br>
            <a:r>
              <a:rPr lang="en-US" b="1" dirty="0">
                <a:solidFill>
                  <a:schemeClr val="bg2">
                    <a:lumMod val="25000"/>
                  </a:schemeClr>
                </a:solidFill>
                <a:latin typeface="Solomon Sans SemiBold" panose="02000000000000000000" pitchFamily="2" charset="0"/>
              </a:rPr>
              <a:t>Key Finding Number Two: PASRR</a:t>
            </a:r>
            <a:br>
              <a:rPr lang="en-US" b="1" dirty="0">
                <a:solidFill>
                  <a:schemeClr val="bg2">
                    <a:lumMod val="25000"/>
                  </a:schemeClr>
                </a:solidFill>
                <a:latin typeface="Solomon Sans SemiBold" panose="02000000000000000000" pitchFamily="2" charset="0"/>
              </a:rPr>
            </a:br>
            <a:r>
              <a:rPr lang="en-US" b="1" dirty="0">
                <a:solidFill>
                  <a:schemeClr val="bg2">
                    <a:lumMod val="25000"/>
                  </a:schemeClr>
                </a:solidFill>
                <a:latin typeface="Solomon Sans SemiBold" panose="02000000000000000000" pitchFamily="2" charset="0"/>
              </a:rPr>
              <a:t>Preadmission Screening and Resident Review</a:t>
            </a:r>
          </a:p>
        </p:txBody>
      </p:sp>
      <p:sp>
        <p:nvSpPr>
          <p:cNvPr id="5" name="Rectangle 4">
            <a:extLst>
              <a:ext uri="{FF2B5EF4-FFF2-40B4-BE49-F238E27FC236}">
                <a16:creationId xmlns:a16="http://schemas.microsoft.com/office/drawing/2014/main" id="{0101715B-B439-E644-97B2-CCB9575C62DC}"/>
              </a:ext>
            </a:extLst>
          </p:cNvPr>
          <p:cNvSpPr/>
          <p:nvPr/>
        </p:nvSpPr>
        <p:spPr>
          <a:xfrm>
            <a:off x="0" y="0"/>
            <a:ext cx="12192000" cy="457200"/>
          </a:xfrm>
          <a:prstGeom prst="rect">
            <a:avLst/>
          </a:prstGeom>
          <a:solidFill>
            <a:srgbClr val="0B5A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6">
            <a:extLst>
              <a:ext uri="{FF2B5EF4-FFF2-40B4-BE49-F238E27FC236}">
                <a16:creationId xmlns:a16="http://schemas.microsoft.com/office/drawing/2014/main" id="{15959F27-C682-1445-B670-ED9269C286B0}"/>
              </a:ext>
            </a:extLst>
          </p:cNvPr>
          <p:cNvPicPr>
            <a:picLocks noGrp="1" noChangeAspect="1"/>
          </p:cNvPicPr>
          <p:nvPr>
            <p:ph idx="1"/>
          </p:nvPr>
        </p:nvPicPr>
        <p:blipFill>
          <a:blip r:embed="rId3"/>
          <a:stretch>
            <a:fillRect/>
          </a:stretch>
        </p:blipFill>
        <p:spPr>
          <a:xfrm>
            <a:off x="11302226" y="156502"/>
            <a:ext cx="671776" cy="1179576"/>
          </a:xfrm>
        </p:spPr>
      </p:pic>
      <p:pic>
        <p:nvPicPr>
          <p:cNvPr id="11" name="Picture 10">
            <a:extLst>
              <a:ext uri="{FF2B5EF4-FFF2-40B4-BE49-F238E27FC236}">
                <a16:creationId xmlns:a16="http://schemas.microsoft.com/office/drawing/2014/main" id="{4B63160D-A300-9047-8DFB-E53E11A516E8}"/>
              </a:ext>
            </a:extLst>
          </p:cNvPr>
          <p:cNvPicPr>
            <a:picLocks noChangeAspect="1"/>
          </p:cNvPicPr>
          <p:nvPr/>
        </p:nvPicPr>
        <p:blipFill rotWithShape="1">
          <a:blip r:embed="rId4"/>
          <a:srcRect l="1" r="-134" b="35131"/>
          <a:stretch/>
        </p:blipFill>
        <p:spPr>
          <a:xfrm>
            <a:off x="8878824" y="6326524"/>
            <a:ext cx="2759290" cy="228410"/>
          </a:xfrm>
          <a:prstGeom prst="rect">
            <a:avLst/>
          </a:prstGeom>
        </p:spPr>
      </p:pic>
      <p:sp>
        <p:nvSpPr>
          <p:cNvPr id="12" name="TextBox 11">
            <a:extLst>
              <a:ext uri="{FF2B5EF4-FFF2-40B4-BE49-F238E27FC236}">
                <a16:creationId xmlns:a16="http://schemas.microsoft.com/office/drawing/2014/main" id="{EFE3940D-8BA3-8047-B70A-562CD1B13AC0}"/>
              </a:ext>
            </a:extLst>
          </p:cNvPr>
          <p:cNvSpPr txBox="1"/>
          <p:nvPr/>
        </p:nvSpPr>
        <p:spPr>
          <a:xfrm>
            <a:off x="838200" y="1993392"/>
            <a:ext cx="10515600" cy="369332"/>
          </a:xfrm>
          <a:prstGeom prst="rect">
            <a:avLst/>
          </a:prstGeom>
          <a:noFill/>
        </p:spPr>
        <p:txBody>
          <a:bodyPr wrap="square" rtlCol="0">
            <a:spAutoFit/>
          </a:bodyPr>
          <a:lstStyle/>
          <a:p>
            <a:endParaRPr lang="en-US" dirty="0">
              <a:latin typeface="Solomon Sans Normal" panose="02000000000000000000" pitchFamily="2" charset="0"/>
            </a:endParaRPr>
          </a:p>
        </p:txBody>
      </p:sp>
      <p:sp>
        <p:nvSpPr>
          <p:cNvPr id="6" name="TextBox 5">
            <a:extLst>
              <a:ext uri="{FF2B5EF4-FFF2-40B4-BE49-F238E27FC236}">
                <a16:creationId xmlns:a16="http://schemas.microsoft.com/office/drawing/2014/main" id="{21246CDB-397C-4685-067F-6E7213F7C9CC}"/>
              </a:ext>
            </a:extLst>
          </p:cNvPr>
          <p:cNvSpPr txBox="1"/>
          <p:nvPr/>
        </p:nvSpPr>
        <p:spPr>
          <a:xfrm>
            <a:off x="838199" y="2059523"/>
            <a:ext cx="7642821" cy="4401205"/>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Solomon Sans Normal" panose="02000000000000000000"/>
                <a:cs typeface="Times New Roman" panose="02020603050405020304" pitchFamily="18" charset="0"/>
              </a:rPr>
              <a:t>Part of Nursing Home Reform Act 1987</a:t>
            </a:r>
          </a:p>
          <a:p>
            <a:pPr marL="800100" lvl="1" indent="-342900">
              <a:buFont typeface="Arial" panose="020B0604020202020204" pitchFamily="34" charset="0"/>
              <a:buChar char="•"/>
            </a:pPr>
            <a:r>
              <a:rPr lang="en-US" sz="2400" dirty="0">
                <a:latin typeface="Solomon Sans Normal" panose="02000000000000000000"/>
                <a:cs typeface="Times New Roman" panose="02020603050405020304" pitchFamily="18" charset="0"/>
              </a:rPr>
              <a:t>All Medicaid-certified nursing homes</a:t>
            </a:r>
          </a:p>
          <a:p>
            <a:pPr marL="800100" lvl="1" indent="-342900">
              <a:buFont typeface="Arial" panose="020B0604020202020204" pitchFamily="34" charset="0"/>
              <a:buChar char="•"/>
            </a:pPr>
            <a:r>
              <a:rPr lang="en-US" sz="2400" dirty="0">
                <a:latin typeface="Solomon Sans Normal" panose="02000000000000000000"/>
                <a:cs typeface="Times New Roman" panose="02020603050405020304" pitchFamily="18" charset="0"/>
              </a:rPr>
              <a:t>Screening: every person regardless of payor source</a:t>
            </a:r>
          </a:p>
          <a:p>
            <a:pPr marL="800100" lvl="1" indent="-342900">
              <a:buFont typeface="Arial" panose="020B0604020202020204" pitchFamily="34" charset="0"/>
              <a:buChar char="•"/>
            </a:pPr>
            <a:endParaRPr lang="en-US" sz="2400" dirty="0">
              <a:latin typeface="Solomon Sans Normal" panose="02000000000000000000"/>
              <a:cs typeface="Times New Roman" panose="02020603050405020304" pitchFamily="18" charset="0"/>
            </a:endParaRPr>
          </a:p>
          <a:p>
            <a:pPr marL="342900" indent="-342900">
              <a:buFont typeface="Arial" panose="020B0604020202020204" pitchFamily="34" charset="0"/>
              <a:buChar char="•"/>
            </a:pPr>
            <a:r>
              <a:rPr lang="en-US" sz="2400" dirty="0">
                <a:latin typeface="Solomon Sans Normal" panose="02000000000000000000"/>
                <a:cs typeface="Times New Roman" panose="02020603050405020304" pitchFamily="18" charset="0"/>
              </a:rPr>
              <a:t>Purpose:</a:t>
            </a:r>
          </a:p>
          <a:p>
            <a:pPr marL="800100" lvl="1" indent="-342900">
              <a:buFont typeface="Arial" panose="020B0604020202020204" pitchFamily="34" charset="0"/>
              <a:buChar char="•"/>
            </a:pPr>
            <a:r>
              <a:rPr lang="en-US" sz="2400" dirty="0">
                <a:latin typeface="Solomon Sans Normal" panose="02000000000000000000"/>
                <a:cs typeface="Times New Roman" panose="02020603050405020304" pitchFamily="18" charset="0"/>
              </a:rPr>
              <a:t>Evaluate applicants for IDD and MI</a:t>
            </a:r>
          </a:p>
          <a:p>
            <a:pPr marL="800100" lvl="1" indent="-342900">
              <a:buFont typeface="Arial" panose="020B0604020202020204" pitchFamily="34" charset="0"/>
              <a:buChar char="•"/>
            </a:pPr>
            <a:r>
              <a:rPr lang="en-US" sz="2400" dirty="0">
                <a:latin typeface="Solomon Sans Normal" panose="02000000000000000000"/>
                <a:cs typeface="Times New Roman" panose="02020603050405020304" pitchFamily="18" charset="0"/>
              </a:rPr>
              <a:t>Offer the most appropriate setting with emphasis on least restrictive setting</a:t>
            </a:r>
          </a:p>
          <a:p>
            <a:pPr marL="800100" lvl="1" indent="-342900">
              <a:buFont typeface="Arial" panose="020B0604020202020204" pitchFamily="34" charset="0"/>
              <a:buChar char="•"/>
            </a:pPr>
            <a:r>
              <a:rPr lang="en-US" sz="2400" dirty="0">
                <a:latin typeface="Solomon Sans Normal" panose="02000000000000000000"/>
                <a:cs typeface="Times New Roman" panose="02020603050405020304" pitchFamily="18" charset="0"/>
              </a:rPr>
              <a:t>Provide all services, including specialized services in nursing home </a:t>
            </a:r>
          </a:p>
          <a:p>
            <a:pPr lvl="2"/>
            <a:endParaRPr lang="en-US" sz="2000" dirty="0">
              <a:latin typeface="Solomon Sans SemiBold" panose="02000000000000000000"/>
            </a:endParaRPr>
          </a:p>
          <a:p>
            <a:pPr marL="342900" indent="-342900">
              <a:buFont typeface="Arial" panose="020B0604020202020204" pitchFamily="34" charset="0"/>
              <a:buChar char="•"/>
            </a:pPr>
            <a:endParaRPr lang="en-US" sz="2000" dirty="0">
              <a:latin typeface="Solomon Sans SemiBold" panose="02000000000000000000"/>
            </a:endParaRPr>
          </a:p>
        </p:txBody>
      </p:sp>
      <p:pic>
        <p:nvPicPr>
          <p:cNvPr id="9" name="Picture 8">
            <a:extLst>
              <a:ext uri="{FF2B5EF4-FFF2-40B4-BE49-F238E27FC236}">
                <a16:creationId xmlns:a16="http://schemas.microsoft.com/office/drawing/2014/main" id="{9FF4E492-44AC-EE7A-BE6A-234E497F2A89}"/>
              </a:ext>
            </a:extLst>
          </p:cNvPr>
          <p:cNvPicPr>
            <a:picLocks noChangeAspect="1"/>
          </p:cNvPicPr>
          <p:nvPr/>
        </p:nvPicPr>
        <p:blipFill>
          <a:blip r:embed="rId5"/>
          <a:stretch>
            <a:fillRect/>
          </a:stretch>
        </p:blipFill>
        <p:spPr>
          <a:xfrm>
            <a:off x="8765335" y="1827579"/>
            <a:ext cx="2986268" cy="3860157"/>
          </a:xfrm>
          <a:prstGeom prst="rect">
            <a:avLst/>
          </a:prstGeom>
        </p:spPr>
      </p:pic>
    </p:spTree>
    <p:extLst>
      <p:ext uri="{BB962C8B-B14F-4D97-AF65-F5344CB8AC3E}">
        <p14:creationId xmlns:p14="http://schemas.microsoft.com/office/powerpoint/2010/main" val="817433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11FDE34-F728-854C-884C-D675759E5FF1}"/>
              </a:ext>
            </a:extLst>
          </p:cNvPr>
          <p:cNvSpPr/>
          <p:nvPr/>
        </p:nvSpPr>
        <p:spPr>
          <a:xfrm>
            <a:off x="0" y="0"/>
            <a:ext cx="12192000" cy="3429000"/>
          </a:xfrm>
          <a:prstGeom prst="rect">
            <a:avLst/>
          </a:prstGeom>
          <a:gradFill>
            <a:gsLst>
              <a:gs pos="0">
                <a:srgbClr val="ABDCDC"/>
              </a:gs>
              <a:gs pos="84000">
                <a:schemeClr val="bg1">
                  <a:alpha val="0"/>
                </a:schemeClr>
              </a:gs>
              <a:gs pos="99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472271-D3A5-7847-9B76-4D2FCB2FD9E4}"/>
              </a:ext>
            </a:extLst>
          </p:cNvPr>
          <p:cNvSpPr>
            <a:spLocks noGrp="1"/>
          </p:cNvSpPr>
          <p:nvPr>
            <p:ph type="title"/>
          </p:nvPr>
        </p:nvSpPr>
        <p:spPr>
          <a:xfrm>
            <a:off x="838200" y="531476"/>
            <a:ext cx="10515600" cy="1179576"/>
          </a:xfrm>
        </p:spPr>
        <p:txBody>
          <a:bodyPr anchor="b">
            <a:normAutofit fontScale="90000"/>
          </a:bodyPr>
          <a:lstStyle/>
          <a:p>
            <a:br>
              <a:rPr lang="en-US" sz="3100" b="1" dirty="0">
                <a:solidFill>
                  <a:schemeClr val="bg2">
                    <a:lumMod val="25000"/>
                  </a:schemeClr>
                </a:solidFill>
                <a:latin typeface="Solomon Sans SemiBold" panose="02000000000000000000" pitchFamily="2" charset="0"/>
              </a:rPr>
            </a:br>
            <a:br>
              <a:rPr lang="en-US" sz="3100" b="1" dirty="0">
                <a:solidFill>
                  <a:schemeClr val="bg2">
                    <a:lumMod val="25000"/>
                  </a:schemeClr>
                </a:solidFill>
                <a:latin typeface="Solomon Sans SemiBold" panose="02000000000000000000" pitchFamily="2" charset="0"/>
              </a:rPr>
            </a:br>
            <a:br>
              <a:rPr lang="en-US" sz="3100" b="1" dirty="0">
                <a:solidFill>
                  <a:schemeClr val="bg2">
                    <a:lumMod val="25000"/>
                  </a:schemeClr>
                </a:solidFill>
                <a:latin typeface="Solomon Sans SemiBold" panose="02000000000000000000" pitchFamily="2" charset="0"/>
              </a:rPr>
            </a:br>
            <a:br>
              <a:rPr lang="en-US" sz="3100" b="1" dirty="0">
                <a:solidFill>
                  <a:schemeClr val="bg2">
                    <a:lumMod val="25000"/>
                  </a:schemeClr>
                </a:solidFill>
                <a:latin typeface="Solomon Sans SemiBold" panose="02000000000000000000" pitchFamily="2" charset="0"/>
              </a:rPr>
            </a:br>
            <a:br>
              <a:rPr lang="en-US" sz="3100" b="1" dirty="0">
                <a:solidFill>
                  <a:schemeClr val="bg2">
                    <a:lumMod val="25000"/>
                  </a:schemeClr>
                </a:solidFill>
                <a:latin typeface="Solomon Sans SemiBold" panose="02000000000000000000" pitchFamily="2" charset="0"/>
              </a:rPr>
            </a:br>
            <a:r>
              <a:rPr lang="en-US" b="1" dirty="0">
                <a:solidFill>
                  <a:schemeClr val="bg2">
                    <a:lumMod val="25000"/>
                  </a:schemeClr>
                </a:solidFill>
                <a:latin typeface="Solomon Sans SemiBold" panose="02000000000000000000" pitchFamily="2" charset="0"/>
              </a:rPr>
              <a:t>Key Finding Number Two: Process</a:t>
            </a:r>
          </a:p>
        </p:txBody>
      </p:sp>
      <p:sp>
        <p:nvSpPr>
          <p:cNvPr id="5" name="Rectangle 4">
            <a:extLst>
              <a:ext uri="{FF2B5EF4-FFF2-40B4-BE49-F238E27FC236}">
                <a16:creationId xmlns:a16="http://schemas.microsoft.com/office/drawing/2014/main" id="{0101715B-B439-E644-97B2-CCB9575C62DC}"/>
              </a:ext>
            </a:extLst>
          </p:cNvPr>
          <p:cNvSpPr/>
          <p:nvPr/>
        </p:nvSpPr>
        <p:spPr>
          <a:xfrm>
            <a:off x="0" y="0"/>
            <a:ext cx="12192000" cy="457200"/>
          </a:xfrm>
          <a:prstGeom prst="rect">
            <a:avLst/>
          </a:prstGeom>
          <a:solidFill>
            <a:srgbClr val="0B5A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6">
            <a:extLst>
              <a:ext uri="{FF2B5EF4-FFF2-40B4-BE49-F238E27FC236}">
                <a16:creationId xmlns:a16="http://schemas.microsoft.com/office/drawing/2014/main" id="{15959F27-C682-1445-B670-ED9269C286B0}"/>
              </a:ext>
            </a:extLst>
          </p:cNvPr>
          <p:cNvPicPr>
            <a:picLocks noGrp="1" noChangeAspect="1"/>
          </p:cNvPicPr>
          <p:nvPr>
            <p:ph idx="1"/>
          </p:nvPr>
        </p:nvPicPr>
        <p:blipFill>
          <a:blip r:embed="rId3"/>
          <a:stretch>
            <a:fillRect/>
          </a:stretch>
        </p:blipFill>
        <p:spPr>
          <a:xfrm>
            <a:off x="11302226" y="156502"/>
            <a:ext cx="671776" cy="1179576"/>
          </a:xfrm>
        </p:spPr>
      </p:pic>
      <p:pic>
        <p:nvPicPr>
          <p:cNvPr id="11" name="Picture 10">
            <a:extLst>
              <a:ext uri="{FF2B5EF4-FFF2-40B4-BE49-F238E27FC236}">
                <a16:creationId xmlns:a16="http://schemas.microsoft.com/office/drawing/2014/main" id="{4B63160D-A300-9047-8DFB-E53E11A516E8}"/>
              </a:ext>
            </a:extLst>
          </p:cNvPr>
          <p:cNvPicPr>
            <a:picLocks noChangeAspect="1"/>
          </p:cNvPicPr>
          <p:nvPr/>
        </p:nvPicPr>
        <p:blipFill rotWithShape="1">
          <a:blip r:embed="rId4"/>
          <a:srcRect l="1" r="-134" b="35131"/>
          <a:stretch/>
        </p:blipFill>
        <p:spPr>
          <a:xfrm>
            <a:off x="8878824" y="6326524"/>
            <a:ext cx="2759290" cy="228410"/>
          </a:xfrm>
          <a:prstGeom prst="rect">
            <a:avLst/>
          </a:prstGeom>
        </p:spPr>
      </p:pic>
      <p:sp>
        <p:nvSpPr>
          <p:cNvPr id="12" name="TextBox 11">
            <a:extLst>
              <a:ext uri="{FF2B5EF4-FFF2-40B4-BE49-F238E27FC236}">
                <a16:creationId xmlns:a16="http://schemas.microsoft.com/office/drawing/2014/main" id="{EFE3940D-8BA3-8047-B70A-562CD1B13AC0}"/>
              </a:ext>
            </a:extLst>
          </p:cNvPr>
          <p:cNvSpPr txBox="1"/>
          <p:nvPr/>
        </p:nvSpPr>
        <p:spPr>
          <a:xfrm>
            <a:off x="838200" y="1993392"/>
            <a:ext cx="10515600" cy="369332"/>
          </a:xfrm>
          <a:prstGeom prst="rect">
            <a:avLst/>
          </a:prstGeom>
          <a:noFill/>
        </p:spPr>
        <p:txBody>
          <a:bodyPr wrap="square" rtlCol="0">
            <a:spAutoFit/>
          </a:bodyPr>
          <a:lstStyle/>
          <a:p>
            <a:endParaRPr lang="en-US" dirty="0">
              <a:latin typeface="Solomon Sans Normal" panose="02000000000000000000" pitchFamily="2" charset="0"/>
            </a:endParaRPr>
          </a:p>
        </p:txBody>
      </p:sp>
      <p:sp>
        <p:nvSpPr>
          <p:cNvPr id="6" name="TextBox 5">
            <a:extLst>
              <a:ext uri="{FF2B5EF4-FFF2-40B4-BE49-F238E27FC236}">
                <a16:creationId xmlns:a16="http://schemas.microsoft.com/office/drawing/2014/main" id="{21246CDB-397C-4685-067F-6E7213F7C9CC}"/>
              </a:ext>
            </a:extLst>
          </p:cNvPr>
          <p:cNvSpPr txBox="1"/>
          <p:nvPr/>
        </p:nvSpPr>
        <p:spPr>
          <a:xfrm>
            <a:off x="838200" y="1945333"/>
            <a:ext cx="7642821" cy="4708981"/>
          </a:xfrm>
          <a:prstGeom prst="rect">
            <a:avLst/>
          </a:prstGeom>
          <a:noFill/>
        </p:spPr>
        <p:txBody>
          <a:bodyPr wrap="square" rtlCol="0">
            <a:spAutoFit/>
          </a:bodyPr>
          <a:lstStyle/>
          <a:p>
            <a:pPr marL="342900" indent="-342900">
              <a:buFont typeface="Arial" panose="020B0604020202020204" pitchFamily="34" charset="0"/>
              <a:buChar char="•"/>
            </a:pPr>
            <a:r>
              <a:rPr lang="en-US" sz="2600" dirty="0">
                <a:latin typeface="Solomon Sans Normal" panose="02000000000000000000"/>
                <a:cs typeface="Times New Roman" panose="02020603050405020304" pitchFamily="18" charset="0"/>
              </a:rPr>
              <a:t>Level I: Preliminary Screen</a:t>
            </a:r>
          </a:p>
          <a:p>
            <a:pPr marL="342900" indent="-342900">
              <a:buFont typeface="Arial" panose="020B0604020202020204" pitchFamily="34" charset="0"/>
              <a:buChar char="•"/>
            </a:pPr>
            <a:endParaRPr lang="en-US" sz="2600" dirty="0">
              <a:latin typeface="Solomon Sans Normal" panose="02000000000000000000"/>
              <a:cs typeface="Times New Roman" panose="02020603050405020304" pitchFamily="18" charset="0"/>
            </a:endParaRPr>
          </a:p>
          <a:p>
            <a:pPr marL="342900" indent="-342900">
              <a:buFont typeface="Arial" panose="020B0604020202020204" pitchFamily="34" charset="0"/>
              <a:buChar char="•"/>
            </a:pPr>
            <a:r>
              <a:rPr lang="en-US" sz="2600" dirty="0">
                <a:latin typeface="Solomon Sans Normal" panose="02000000000000000000"/>
                <a:cs typeface="Times New Roman" panose="02020603050405020304" pitchFamily="18" charset="0"/>
              </a:rPr>
              <a:t>Determination Requests</a:t>
            </a:r>
          </a:p>
          <a:p>
            <a:pPr marL="800100" lvl="1" indent="-342900">
              <a:buFont typeface="Arial" panose="020B0604020202020204" pitchFamily="34" charset="0"/>
              <a:buChar char="•"/>
            </a:pPr>
            <a:r>
              <a:rPr lang="en-US" sz="2600" dirty="0">
                <a:latin typeface="Solomon Sans Normal" panose="02000000000000000000"/>
                <a:cs typeface="Times New Roman" panose="02020603050405020304" pitchFamily="18" charset="0"/>
              </a:rPr>
              <a:t>Exempted Hospital Discharges</a:t>
            </a:r>
          </a:p>
          <a:p>
            <a:pPr marL="800100" lvl="1" indent="-342900">
              <a:buFont typeface="Arial" panose="020B0604020202020204" pitchFamily="34" charset="0"/>
              <a:buChar char="•"/>
            </a:pPr>
            <a:r>
              <a:rPr lang="en-US" sz="2600" dirty="0">
                <a:latin typeface="Solomon Sans Normal" panose="02000000000000000000"/>
                <a:cs typeface="Times New Roman" panose="02020603050405020304" pitchFamily="18" charset="0"/>
              </a:rPr>
              <a:t>Categorical Determinations</a:t>
            </a:r>
          </a:p>
          <a:p>
            <a:pPr marL="800100" lvl="1" indent="-342900">
              <a:buFont typeface="Arial" panose="020B0604020202020204" pitchFamily="34" charset="0"/>
              <a:buChar char="•"/>
            </a:pPr>
            <a:r>
              <a:rPr lang="en-US" sz="2600" dirty="0">
                <a:latin typeface="Solomon Sans Normal" panose="02000000000000000000"/>
                <a:cs typeface="Times New Roman" panose="02020603050405020304" pitchFamily="18" charset="0"/>
              </a:rPr>
              <a:t>Dementia Exclusion</a:t>
            </a:r>
          </a:p>
          <a:p>
            <a:pPr marL="342900" indent="-342900">
              <a:buFont typeface="Arial" panose="020B0604020202020204" pitchFamily="34" charset="0"/>
              <a:buChar char="•"/>
            </a:pPr>
            <a:endParaRPr lang="en-US" sz="2600" dirty="0">
              <a:latin typeface="Solomon Sans Normal" panose="02000000000000000000"/>
              <a:cs typeface="Times New Roman" panose="02020603050405020304" pitchFamily="18" charset="0"/>
            </a:endParaRPr>
          </a:p>
          <a:p>
            <a:pPr marL="342900" indent="-342900">
              <a:buFont typeface="Arial" panose="020B0604020202020204" pitchFamily="34" charset="0"/>
              <a:buChar char="•"/>
            </a:pPr>
            <a:r>
              <a:rPr lang="en-US" sz="2600" dirty="0">
                <a:latin typeface="Solomon Sans Normal" panose="02000000000000000000"/>
                <a:cs typeface="Times New Roman" panose="02020603050405020304" pitchFamily="18" charset="0"/>
              </a:rPr>
              <a:t>Level II: Evaluation and Determination</a:t>
            </a:r>
          </a:p>
          <a:p>
            <a:pPr marL="342900" indent="-342900">
              <a:buFont typeface="Arial" panose="020B0604020202020204" pitchFamily="34" charset="0"/>
              <a:buChar char="•"/>
            </a:pPr>
            <a:endParaRPr lang="en-US" sz="2600" dirty="0">
              <a:latin typeface="Solomon Sans Normal" panose="02000000000000000000"/>
              <a:cs typeface="Times New Roman" panose="02020603050405020304" pitchFamily="18" charset="0"/>
            </a:endParaRPr>
          </a:p>
          <a:p>
            <a:pPr marL="342900" indent="-342900">
              <a:buFont typeface="Arial" panose="020B0604020202020204" pitchFamily="34" charset="0"/>
              <a:buChar char="•"/>
            </a:pPr>
            <a:r>
              <a:rPr lang="en-US" sz="2600" dirty="0">
                <a:latin typeface="Solomon Sans Normal" panose="02000000000000000000"/>
                <a:cs typeface="Times New Roman" panose="02020603050405020304" pitchFamily="18" charset="0"/>
              </a:rPr>
              <a:t>Resident Review</a:t>
            </a:r>
          </a:p>
          <a:p>
            <a:pPr lvl="2"/>
            <a:endParaRPr lang="en-US" sz="2000" dirty="0">
              <a:latin typeface="Solomon Sans SemiBold" panose="02000000000000000000"/>
            </a:endParaRPr>
          </a:p>
          <a:p>
            <a:pPr marL="342900" indent="-342900">
              <a:buFont typeface="Arial" panose="020B0604020202020204" pitchFamily="34" charset="0"/>
              <a:buChar char="•"/>
            </a:pPr>
            <a:endParaRPr lang="en-US" sz="2000" dirty="0">
              <a:latin typeface="Solomon Sans SemiBold" panose="02000000000000000000"/>
            </a:endParaRPr>
          </a:p>
        </p:txBody>
      </p:sp>
      <p:pic>
        <p:nvPicPr>
          <p:cNvPr id="9" name="Picture 8">
            <a:extLst>
              <a:ext uri="{FF2B5EF4-FFF2-40B4-BE49-F238E27FC236}">
                <a16:creationId xmlns:a16="http://schemas.microsoft.com/office/drawing/2014/main" id="{9FF4E492-44AC-EE7A-BE6A-234E497F2A89}"/>
              </a:ext>
            </a:extLst>
          </p:cNvPr>
          <p:cNvPicPr>
            <a:picLocks noChangeAspect="1"/>
          </p:cNvPicPr>
          <p:nvPr/>
        </p:nvPicPr>
        <p:blipFill>
          <a:blip r:embed="rId5"/>
          <a:stretch>
            <a:fillRect/>
          </a:stretch>
        </p:blipFill>
        <p:spPr>
          <a:xfrm>
            <a:off x="8765335" y="1827579"/>
            <a:ext cx="2986268" cy="3860157"/>
          </a:xfrm>
          <a:prstGeom prst="rect">
            <a:avLst/>
          </a:prstGeom>
        </p:spPr>
      </p:pic>
    </p:spTree>
    <p:extLst>
      <p:ext uri="{BB962C8B-B14F-4D97-AF65-F5344CB8AC3E}">
        <p14:creationId xmlns:p14="http://schemas.microsoft.com/office/powerpoint/2010/main" val="583927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11FDE34-F728-854C-884C-D675759E5FF1}"/>
              </a:ext>
            </a:extLst>
          </p:cNvPr>
          <p:cNvSpPr/>
          <p:nvPr/>
        </p:nvSpPr>
        <p:spPr>
          <a:xfrm>
            <a:off x="0" y="0"/>
            <a:ext cx="12192000" cy="3429000"/>
          </a:xfrm>
          <a:prstGeom prst="rect">
            <a:avLst/>
          </a:prstGeom>
          <a:gradFill>
            <a:gsLst>
              <a:gs pos="0">
                <a:srgbClr val="ABDCDC"/>
              </a:gs>
              <a:gs pos="84000">
                <a:schemeClr val="bg1">
                  <a:alpha val="0"/>
                </a:schemeClr>
              </a:gs>
              <a:gs pos="99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472271-D3A5-7847-9B76-4D2FCB2FD9E4}"/>
              </a:ext>
            </a:extLst>
          </p:cNvPr>
          <p:cNvSpPr>
            <a:spLocks noGrp="1"/>
          </p:cNvSpPr>
          <p:nvPr>
            <p:ph type="title"/>
          </p:nvPr>
        </p:nvSpPr>
        <p:spPr>
          <a:xfrm>
            <a:off x="838200" y="531476"/>
            <a:ext cx="10515600" cy="1179576"/>
          </a:xfrm>
        </p:spPr>
        <p:txBody>
          <a:bodyPr anchor="b">
            <a:normAutofit fontScale="90000"/>
          </a:bodyPr>
          <a:lstStyle/>
          <a:p>
            <a:br>
              <a:rPr lang="en-US" sz="3100" b="1" dirty="0">
                <a:solidFill>
                  <a:schemeClr val="bg2">
                    <a:lumMod val="25000"/>
                  </a:schemeClr>
                </a:solidFill>
                <a:latin typeface="Solomon Sans SemiBold" panose="02000000000000000000" pitchFamily="2" charset="0"/>
              </a:rPr>
            </a:br>
            <a:br>
              <a:rPr lang="en-US" sz="3100" b="1" dirty="0">
                <a:solidFill>
                  <a:schemeClr val="bg2">
                    <a:lumMod val="25000"/>
                  </a:schemeClr>
                </a:solidFill>
                <a:latin typeface="Solomon Sans SemiBold" panose="02000000000000000000" pitchFamily="2" charset="0"/>
              </a:rPr>
            </a:br>
            <a:br>
              <a:rPr lang="en-US" sz="3100" b="1" dirty="0">
                <a:solidFill>
                  <a:schemeClr val="bg2">
                    <a:lumMod val="25000"/>
                  </a:schemeClr>
                </a:solidFill>
                <a:latin typeface="Solomon Sans SemiBold" panose="02000000000000000000" pitchFamily="2" charset="0"/>
              </a:rPr>
            </a:br>
            <a:br>
              <a:rPr lang="en-US" sz="3100" b="1" dirty="0">
                <a:solidFill>
                  <a:schemeClr val="bg2">
                    <a:lumMod val="25000"/>
                  </a:schemeClr>
                </a:solidFill>
                <a:latin typeface="Solomon Sans SemiBold" panose="02000000000000000000" pitchFamily="2" charset="0"/>
              </a:rPr>
            </a:br>
            <a:br>
              <a:rPr lang="en-US" sz="3100" b="1" dirty="0">
                <a:solidFill>
                  <a:schemeClr val="bg2">
                    <a:lumMod val="25000"/>
                  </a:schemeClr>
                </a:solidFill>
                <a:latin typeface="Solomon Sans SemiBold" panose="02000000000000000000" pitchFamily="2" charset="0"/>
              </a:rPr>
            </a:br>
            <a:r>
              <a:rPr lang="en-US" b="1" dirty="0">
                <a:solidFill>
                  <a:schemeClr val="bg2">
                    <a:lumMod val="25000"/>
                  </a:schemeClr>
                </a:solidFill>
                <a:latin typeface="Solomon Sans SemiBold" panose="02000000000000000000" pitchFamily="2" charset="0"/>
              </a:rPr>
              <a:t>Key Finding Number Two: Level I </a:t>
            </a:r>
          </a:p>
        </p:txBody>
      </p:sp>
      <p:sp>
        <p:nvSpPr>
          <p:cNvPr id="5" name="Rectangle 4">
            <a:extLst>
              <a:ext uri="{FF2B5EF4-FFF2-40B4-BE49-F238E27FC236}">
                <a16:creationId xmlns:a16="http://schemas.microsoft.com/office/drawing/2014/main" id="{0101715B-B439-E644-97B2-CCB9575C62DC}"/>
              </a:ext>
            </a:extLst>
          </p:cNvPr>
          <p:cNvSpPr/>
          <p:nvPr/>
        </p:nvSpPr>
        <p:spPr>
          <a:xfrm>
            <a:off x="0" y="0"/>
            <a:ext cx="12192000" cy="457200"/>
          </a:xfrm>
          <a:prstGeom prst="rect">
            <a:avLst/>
          </a:prstGeom>
          <a:solidFill>
            <a:srgbClr val="0B5A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6">
            <a:extLst>
              <a:ext uri="{FF2B5EF4-FFF2-40B4-BE49-F238E27FC236}">
                <a16:creationId xmlns:a16="http://schemas.microsoft.com/office/drawing/2014/main" id="{15959F27-C682-1445-B670-ED9269C286B0}"/>
              </a:ext>
            </a:extLst>
          </p:cNvPr>
          <p:cNvPicPr>
            <a:picLocks noGrp="1" noChangeAspect="1"/>
          </p:cNvPicPr>
          <p:nvPr>
            <p:ph idx="1"/>
          </p:nvPr>
        </p:nvPicPr>
        <p:blipFill>
          <a:blip r:embed="rId3"/>
          <a:stretch>
            <a:fillRect/>
          </a:stretch>
        </p:blipFill>
        <p:spPr>
          <a:xfrm>
            <a:off x="11302226" y="156502"/>
            <a:ext cx="671776" cy="1179576"/>
          </a:xfrm>
        </p:spPr>
      </p:pic>
      <p:pic>
        <p:nvPicPr>
          <p:cNvPr id="11" name="Picture 10">
            <a:extLst>
              <a:ext uri="{FF2B5EF4-FFF2-40B4-BE49-F238E27FC236}">
                <a16:creationId xmlns:a16="http://schemas.microsoft.com/office/drawing/2014/main" id="{4B63160D-A300-9047-8DFB-E53E11A516E8}"/>
              </a:ext>
            </a:extLst>
          </p:cNvPr>
          <p:cNvPicPr>
            <a:picLocks noChangeAspect="1"/>
          </p:cNvPicPr>
          <p:nvPr/>
        </p:nvPicPr>
        <p:blipFill rotWithShape="1">
          <a:blip r:embed="rId4"/>
          <a:srcRect l="1" r="-134" b="35131"/>
          <a:stretch/>
        </p:blipFill>
        <p:spPr>
          <a:xfrm>
            <a:off x="8878824" y="6326524"/>
            <a:ext cx="2759290" cy="228410"/>
          </a:xfrm>
          <a:prstGeom prst="rect">
            <a:avLst/>
          </a:prstGeom>
        </p:spPr>
      </p:pic>
      <p:sp>
        <p:nvSpPr>
          <p:cNvPr id="12" name="TextBox 11">
            <a:extLst>
              <a:ext uri="{FF2B5EF4-FFF2-40B4-BE49-F238E27FC236}">
                <a16:creationId xmlns:a16="http://schemas.microsoft.com/office/drawing/2014/main" id="{EFE3940D-8BA3-8047-B70A-562CD1B13AC0}"/>
              </a:ext>
            </a:extLst>
          </p:cNvPr>
          <p:cNvSpPr txBox="1"/>
          <p:nvPr/>
        </p:nvSpPr>
        <p:spPr>
          <a:xfrm>
            <a:off x="838200" y="1993392"/>
            <a:ext cx="10515600" cy="369332"/>
          </a:xfrm>
          <a:prstGeom prst="rect">
            <a:avLst/>
          </a:prstGeom>
          <a:noFill/>
        </p:spPr>
        <p:txBody>
          <a:bodyPr wrap="square" rtlCol="0">
            <a:spAutoFit/>
          </a:bodyPr>
          <a:lstStyle/>
          <a:p>
            <a:endParaRPr lang="en-US" dirty="0">
              <a:latin typeface="Solomon Sans Normal" panose="02000000000000000000" pitchFamily="2" charset="0"/>
            </a:endParaRPr>
          </a:p>
        </p:txBody>
      </p:sp>
      <p:sp>
        <p:nvSpPr>
          <p:cNvPr id="6" name="TextBox 5">
            <a:extLst>
              <a:ext uri="{FF2B5EF4-FFF2-40B4-BE49-F238E27FC236}">
                <a16:creationId xmlns:a16="http://schemas.microsoft.com/office/drawing/2014/main" id="{21246CDB-397C-4685-067F-6E7213F7C9CC}"/>
              </a:ext>
            </a:extLst>
          </p:cNvPr>
          <p:cNvSpPr txBox="1"/>
          <p:nvPr/>
        </p:nvSpPr>
        <p:spPr>
          <a:xfrm>
            <a:off x="838200" y="1934939"/>
            <a:ext cx="7642821" cy="4524315"/>
          </a:xfrm>
          <a:prstGeom prst="rect">
            <a:avLst/>
          </a:prstGeom>
          <a:noFill/>
        </p:spPr>
        <p:txBody>
          <a:bodyPr wrap="square" rtlCol="0">
            <a:spAutoFit/>
          </a:bodyPr>
          <a:lstStyle/>
          <a:p>
            <a:pPr marL="342900" indent="-342900">
              <a:buFont typeface="Arial" panose="020B0604020202020204" pitchFamily="34" charset="0"/>
              <a:buChar char="•"/>
            </a:pPr>
            <a:r>
              <a:rPr lang="en-US" sz="2800" dirty="0">
                <a:latin typeface="Solomon Sans Normal" panose="02000000000000000000"/>
                <a:cs typeface="Times New Roman" panose="02020603050405020304" pitchFamily="18" charset="0"/>
              </a:rPr>
              <a:t>Evaluation completed </a:t>
            </a:r>
            <a:r>
              <a:rPr lang="en-US" sz="2800" u="sng" dirty="0">
                <a:latin typeface="Solomon Sans Normal" panose="02000000000000000000"/>
                <a:cs typeface="Times New Roman" panose="02020603050405020304" pitchFamily="18" charset="0"/>
              </a:rPr>
              <a:t>prior</a:t>
            </a:r>
            <a:r>
              <a:rPr lang="en-US" sz="2800" dirty="0">
                <a:latin typeface="Solomon Sans Normal" panose="02000000000000000000"/>
                <a:cs typeface="Times New Roman" panose="02020603050405020304" pitchFamily="18" charset="0"/>
              </a:rPr>
              <a:t> to nursing home entry  </a:t>
            </a:r>
          </a:p>
          <a:p>
            <a:pPr marL="342900" indent="-342900">
              <a:buFont typeface="Arial" panose="020B0604020202020204" pitchFamily="34" charset="0"/>
              <a:buChar char="•"/>
            </a:pPr>
            <a:r>
              <a:rPr lang="en-US" sz="2800" dirty="0">
                <a:latin typeface="Solomon Sans Normal" panose="02000000000000000000"/>
                <a:cs typeface="Times New Roman" panose="02020603050405020304" pitchFamily="18" charset="0"/>
              </a:rPr>
              <a:t>Evaluates for suspected IDD and/or MI </a:t>
            </a:r>
          </a:p>
          <a:p>
            <a:pPr marL="342900" indent="-342900">
              <a:buFont typeface="Arial" panose="020B0604020202020204" pitchFamily="34" charset="0"/>
              <a:buChar char="•"/>
            </a:pPr>
            <a:r>
              <a:rPr lang="en-US" sz="2800" dirty="0">
                <a:latin typeface="Solomon Sans Normal" panose="02000000000000000000"/>
                <a:cs typeface="Times New Roman" panose="02020603050405020304" pitchFamily="18" charset="0"/>
              </a:rPr>
              <a:t>“Negative” allows nursing home entry</a:t>
            </a:r>
          </a:p>
          <a:p>
            <a:pPr marL="342900" indent="-342900">
              <a:buFont typeface="Arial" panose="020B0604020202020204" pitchFamily="34" charset="0"/>
              <a:buChar char="•"/>
            </a:pPr>
            <a:r>
              <a:rPr lang="en-US" sz="2800" dirty="0">
                <a:latin typeface="Solomon Sans Normal" panose="02000000000000000000"/>
                <a:cs typeface="Times New Roman" panose="02020603050405020304" pitchFamily="18" charset="0"/>
              </a:rPr>
              <a:t>“Positive” requires Level II </a:t>
            </a:r>
            <a:r>
              <a:rPr lang="en-US" sz="2800" u="sng" dirty="0">
                <a:latin typeface="Solomon Sans Normal" panose="02000000000000000000"/>
                <a:cs typeface="Times New Roman" panose="02020603050405020304" pitchFamily="18" charset="0"/>
              </a:rPr>
              <a:t>prior</a:t>
            </a:r>
            <a:r>
              <a:rPr lang="en-US" sz="2800" dirty="0">
                <a:latin typeface="Solomon Sans Normal" panose="02000000000000000000"/>
                <a:cs typeface="Times New Roman" panose="02020603050405020304" pitchFamily="18" charset="0"/>
              </a:rPr>
              <a:t> to nursing home entry</a:t>
            </a:r>
          </a:p>
          <a:p>
            <a:pPr marL="342900" indent="-342900">
              <a:buFont typeface="Arial" panose="020B0604020202020204" pitchFamily="34" charset="0"/>
              <a:buChar char="•"/>
            </a:pPr>
            <a:r>
              <a:rPr lang="en-US" sz="2800" dirty="0">
                <a:latin typeface="Solomon Sans Normal" panose="02000000000000000000"/>
                <a:cs typeface="Times New Roman" panose="02020603050405020304" pitchFamily="18" charset="0"/>
              </a:rPr>
              <a:t>Possible Determination Requests</a:t>
            </a:r>
          </a:p>
          <a:p>
            <a:pPr marL="800100" lvl="1" indent="-342900">
              <a:buFont typeface="Arial" panose="020B0604020202020204" pitchFamily="34" charset="0"/>
              <a:buChar char="•"/>
            </a:pPr>
            <a:r>
              <a:rPr lang="en-US" sz="2400" dirty="0">
                <a:latin typeface="Solomon Sans Normal" panose="02000000000000000000"/>
                <a:cs typeface="Times New Roman" panose="02020603050405020304" pitchFamily="18" charset="0"/>
              </a:rPr>
              <a:t>30 Day Hospital Exemption</a:t>
            </a:r>
          </a:p>
          <a:p>
            <a:pPr marL="800100" lvl="1" indent="-342900">
              <a:buFont typeface="Arial" panose="020B0604020202020204" pitchFamily="34" charset="0"/>
              <a:buChar char="•"/>
            </a:pPr>
            <a:r>
              <a:rPr lang="en-US" sz="2400" dirty="0">
                <a:latin typeface="Solomon Sans Normal" panose="02000000000000000000"/>
                <a:cs typeface="Times New Roman" panose="02020603050405020304" pitchFamily="18" charset="0"/>
              </a:rPr>
              <a:t>Categorical Determinations</a:t>
            </a:r>
          </a:p>
          <a:p>
            <a:pPr marL="800100" lvl="1" indent="-342900">
              <a:buFont typeface="Arial" panose="020B0604020202020204" pitchFamily="34" charset="0"/>
              <a:buChar char="•"/>
            </a:pPr>
            <a:r>
              <a:rPr lang="en-US" sz="2400" dirty="0">
                <a:latin typeface="Solomon Sans Normal" panose="02000000000000000000"/>
                <a:cs typeface="Times New Roman" panose="02020603050405020304" pitchFamily="18" charset="0"/>
              </a:rPr>
              <a:t>Primary Dementia Exclusion </a:t>
            </a:r>
            <a:endParaRPr lang="en-US" sz="2400" dirty="0">
              <a:latin typeface="Solomon Sans SemiBold" panose="02000000000000000000"/>
            </a:endParaRPr>
          </a:p>
          <a:p>
            <a:pPr marL="342900" indent="-342900">
              <a:buFont typeface="Arial" panose="020B0604020202020204" pitchFamily="34" charset="0"/>
              <a:buChar char="•"/>
            </a:pPr>
            <a:endParaRPr lang="en-US" sz="2000" dirty="0">
              <a:latin typeface="Solomon Sans SemiBold" panose="02000000000000000000"/>
            </a:endParaRPr>
          </a:p>
        </p:txBody>
      </p:sp>
      <p:pic>
        <p:nvPicPr>
          <p:cNvPr id="9" name="Picture 8">
            <a:extLst>
              <a:ext uri="{FF2B5EF4-FFF2-40B4-BE49-F238E27FC236}">
                <a16:creationId xmlns:a16="http://schemas.microsoft.com/office/drawing/2014/main" id="{9FF4E492-44AC-EE7A-BE6A-234E497F2A89}"/>
              </a:ext>
            </a:extLst>
          </p:cNvPr>
          <p:cNvPicPr>
            <a:picLocks noChangeAspect="1"/>
          </p:cNvPicPr>
          <p:nvPr/>
        </p:nvPicPr>
        <p:blipFill>
          <a:blip r:embed="rId5"/>
          <a:stretch>
            <a:fillRect/>
          </a:stretch>
        </p:blipFill>
        <p:spPr>
          <a:xfrm>
            <a:off x="8765335" y="1827579"/>
            <a:ext cx="2986268" cy="3860157"/>
          </a:xfrm>
          <a:prstGeom prst="rect">
            <a:avLst/>
          </a:prstGeom>
        </p:spPr>
      </p:pic>
    </p:spTree>
    <p:extLst>
      <p:ext uri="{BB962C8B-B14F-4D97-AF65-F5344CB8AC3E}">
        <p14:creationId xmlns:p14="http://schemas.microsoft.com/office/powerpoint/2010/main" val="3632269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11FDE34-F728-854C-884C-D675759E5FF1}"/>
              </a:ext>
            </a:extLst>
          </p:cNvPr>
          <p:cNvSpPr/>
          <p:nvPr/>
        </p:nvSpPr>
        <p:spPr>
          <a:xfrm>
            <a:off x="0" y="0"/>
            <a:ext cx="12192000" cy="3429000"/>
          </a:xfrm>
          <a:prstGeom prst="rect">
            <a:avLst/>
          </a:prstGeom>
          <a:gradFill>
            <a:gsLst>
              <a:gs pos="0">
                <a:srgbClr val="ABDCDC"/>
              </a:gs>
              <a:gs pos="84000">
                <a:schemeClr val="bg1">
                  <a:alpha val="0"/>
                </a:schemeClr>
              </a:gs>
              <a:gs pos="99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472271-D3A5-7847-9B76-4D2FCB2FD9E4}"/>
              </a:ext>
            </a:extLst>
          </p:cNvPr>
          <p:cNvSpPr>
            <a:spLocks noGrp="1"/>
          </p:cNvSpPr>
          <p:nvPr>
            <p:ph type="title"/>
          </p:nvPr>
        </p:nvSpPr>
        <p:spPr>
          <a:xfrm>
            <a:off x="838200" y="531476"/>
            <a:ext cx="10515600" cy="1179576"/>
          </a:xfrm>
        </p:spPr>
        <p:txBody>
          <a:bodyPr anchor="b">
            <a:normAutofit fontScale="90000"/>
          </a:bodyPr>
          <a:lstStyle/>
          <a:p>
            <a:br>
              <a:rPr lang="en-US" sz="3100" b="1" dirty="0">
                <a:solidFill>
                  <a:schemeClr val="bg2">
                    <a:lumMod val="25000"/>
                  </a:schemeClr>
                </a:solidFill>
                <a:latin typeface="Solomon Sans SemiBold" panose="02000000000000000000" pitchFamily="2" charset="0"/>
              </a:rPr>
            </a:br>
            <a:br>
              <a:rPr lang="en-US" sz="3100" b="1" dirty="0">
                <a:solidFill>
                  <a:schemeClr val="bg2">
                    <a:lumMod val="25000"/>
                  </a:schemeClr>
                </a:solidFill>
                <a:latin typeface="Solomon Sans SemiBold" panose="02000000000000000000" pitchFamily="2" charset="0"/>
              </a:rPr>
            </a:br>
            <a:br>
              <a:rPr lang="en-US" sz="3100" b="1" dirty="0">
                <a:solidFill>
                  <a:schemeClr val="bg2">
                    <a:lumMod val="25000"/>
                  </a:schemeClr>
                </a:solidFill>
                <a:latin typeface="Solomon Sans SemiBold" panose="02000000000000000000" pitchFamily="2" charset="0"/>
              </a:rPr>
            </a:br>
            <a:br>
              <a:rPr lang="en-US" sz="3100" b="1" dirty="0">
                <a:solidFill>
                  <a:schemeClr val="bg2">
                    <a:lumMod val="25000"/>
                  </a:schemeClr>
                </a:solidFill>
                <a:latin typeface="Solomon Sans SemiBold" panose="02000000000000000000" pitchFamily="2" charset="0"/>
              </a:rPr>
            </a:br>
            <a:br>
              <a:rPr lang="en-US" sz="3100" b="1" dirty="0">
                <a:solidFill>
                  <a:schemeClr val="bg2">
                    <a:lumMod val="25000"/>
                  </a:schemeClr>
                </a:solidFill>
                <a:latin typeface="Solomon Sans SemiBold" panose="02000000000000000000" pitchFamily="2" charset="0"/>
              </a:rPr>
            </a:br>
            <a:r>
              <a:rPr lang="en-US" b="1" dirty="0">
                <a:solidFill>
                  <a:schemeClr val="bg2">
                    <a:lumMod val="25000"/>
                  </a:schemeClr>
                </a:solidFill>
                <a:latin typeface="Solomon Sans SemiBold" panose="02000000000000000000" pitchFamily="2" charset="0"/>
              </a:rPr>
              <a:t>Key Finding Number Two: Determination Requests</a:t>
            </a:r>
          </a:p>
        </p:txBody>
      </p:sp>
      <p:sp>
        <p:nvSpPr>
          <p:cNvPr id="5" name="Rectangle 4">
            <a:extLst>
              <a:ext uri="{FF2B5EF4-FFF2-40B4-BE49-F238E27FC236}">
                <a16:creationId xmlns:a16="http://schemas.microsoft.com/office/drawing/2014/main" id="{0101715B-B439-E644-97B2-CCB9575C62DC}"/>
              </a:ext>
            </a:extLst>
          </p:cNvPr>
          <p:cNvSpPr/>
          <p:nvPr/>
        </p:nvSpPr>
        <p:spPr>
          <a:xfrm>
            <a:off x="0" y="0"/>
            <a:ext cx="12192000" cy="457200"/>
          </a:xfrm>
          <a:prstGeom prst="rect">
            <a:avLst/>
          </a:prstGeom>
          <a:solidFill>
            <a:srgbClr val="0B5A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6">
            <a:extLst>
              <a:ext uri="{FF2B5EF4-FFF2-40B4-BE49-F238E27FC236}">
                <a16:creationId xmlns:a16="http://schemas.microsoft.com/office/drawing/2014/main" id="{15959F27-C682-1445-B670-ED9269C286B0}"/>
              </a:ext>
            </a:extLst>
          </p:cNvPr>
          <p:cNvPicPr>
            <a:picLocks noGrp="1" noChangeAspect="1"/>
          </p:cNvPicPr>
          <p:nvPr>
            <p:ph idx="1"/>
          </p:nvPr>
        </p:nvPicPr>
        <p:blipFill>
          <a:blip r:embed="rId3"/>
          <a:stretch>
            <a:fillRect/>
          </a:stretch>
        </p:blipFill>
        <p:spPr>
          <a:xfrm>
            <a:off x="11302226" y="156502"/>
            <a:ext cx="671776" cy="1179576"/>
          </a:xfrm>
        </p:spPr>
      </p:pic>
      <p:pic>
        <p:nvPicPr>
          <p:cNvPr id="11" name="Picture 10">
            <a:extLst>
              <a:ext uri="{FF2B5EF4-FFF2-40B4-BE49-F238E27FC236}">
                <a16:creationId xmlns:a16="http://schemas.microsoft.com/office/drawing/2014/main" id="{4B63160D-A300-9047-8DFB-E53E11A516E8}"/>
              </a:ext>
            </a:extLst>
          </p:cNvPr>
          <p:cNvPicPr>
            <a:picLocks noChangeAspect="1"/>
          </p:cNvPicPr>
          <p:nvPr/>
        </p:nvPicPr>
        <p:blipFill rotWithShape="1">
          <a:blip r:embed="rId4"/>
          <a:srcRect l="1" r="-134" b="35131"/>
          <a:stretch/>
        </p:blipFill>
        <p:spPr>
          <a:xfrm>
            <a:off x="8878824" y="6326524"/>
            <a:ext cx="2759290" cy="228410"/>
          </a:xfrm>
          <a:prstGeom prst="rect">
            <a:avLst/>
          </a:prstGeom>
        </p:spPr>
      </p:pic>
      <p:sp>
        <p:nvSpPr>
          <p:cNvPr id="12" name="TextBox 11">
            <a:extLst>
              <a:ext uri="{FF2B5EF4-FFF2-40B4-BE49-F238E27FC236}">
                <a16:creationId xmlns:a16="http://schemas.microsoft.com/office/drawing/2014/main" id="{EFE3940D-8BA3-8047-B70A-562CD1B13AC0}"/>
              </a:ext>
            </a:extLst>
          </p:cNvPr>
          <p:cNvSpPr txBox="1"/>
          <p:nvPr/>
        </p:nvSpPr>
        <p:spPr>
          <a:xfrm>
            <a:off x="838200" y="1993392"/>
            <a:ext cx="10515600" cy="369332"/>
          </a:xfrm>
          <a:prstGeom prst="rect">
            <a:avLst/>
          </a:prstGeom>
          <a:noFill/>
        </p:spPr>
        <p:txBody>
          <a:bodyPr wrap="square" rtlCol="0">
            <a:spAutoFit/>
          </a:bodyPr>
          <a:lstStyle/>
          <a:p>
            <a:endParaRPr lang="en-US" dirty="0">
              <a:latin typeface="Solomon Sans Normal" panose="02000000000000000000" pitchFamily="2" charset="0"/>
            </a:endParaRPr>
          </a:p>
        </p:txBody>
      </p:sp>
      <p:sp>
        <p:nvSpPr>
          <p:cNvPr id="6" name="TextBox 5">
            <a:extLst>
              <a:ext uri="{FF2B5EF4-FFF2-40B4-BE49-F238E27FC236}">
                <a16:creationId xmlns:a16="http://schemas.microsoft.com/office/drawing/2014/main" id="{21246CDB-397C-4685-067F-6E7213F7C9CC}"/>
              </a:ext>
            </a:extLst>
          </p:cNvPr>
          <p:cNvSpPr txBox="1"/>
          <p:nvPr/>
        </p:nvSpPr>
        <p:spPr>
          <a:xfrm>
            <a:off x="838199" y="2059523"/>
            <a:ext cx="7642821" cy="3724096"/>
          </a:xfrm>
          <a:prstGeom prst="rect">
            <a:avLst/>
          </a:prstGeom>
          <a:noFill/>
        </p:spPr>
        <p:txBody>
          <a:bodyPr wrap="square" rtlCol="0">
            <a:spAutoFit/>
          </a:bodyPr>
          <a:lstStyle/>
          <a:p>
            <a:pPr marL="342900" indent="-342900">
              <a:buFont typeface="Arial" panose="020B0604020202020204" pitchFamily="34" charset="0"/>
              <a:buChar char="•"/>
            </a:pPr>
            <a:r>
              <a:rPr lang="en-US" sz="2800" dirty="0">
                <a:latin typeface="Solomon Sans Normal" panose="02000000000000000000"/>
                <a:cs typeface="Times New Roman" panose="02020603050405020304" pitchFamily="18" charset="0"/>
              </a:rPr>
              <a:t>Exempted Hospital Discharges</a:t>
            </a:r>
          </a:p>
          <a:p>
            <a:pPr marL="800100" lvl="1" indent="-342900">
              <a:buFont typeface="Arial" panose="020B0604020202020204" pitchFamily="34" charset="0"/>
              <a:buChar char="•"/>
            </a:pPr>
            <a:r>
              <a:rPr lang="en-US" sz="2400" dirty="0">
                <a:latin typeface="Solomon Sans Normal" panose="02000000000000000000"/>
                <a:cs typeface="Times New Roman" panose="02020603050405020304" pitchFamily="18" charset="0"/>
              </a:rPr>
              <a:t>Physician certifies individual needs less than 30 days of rehabilitation </a:t>
            </a:r>
          </a:p>
          <a:p>
            <a:pPr marL="800100" lvl="1" indent="-342900">
              <a:buFont typeface="Arial" panose="020B0604020202020204" pitchFamily="34" charset="0"/>
              <a:buChar char="•"/>
            </a:pPr>
            <a:r>
              <a:rPr lang="en-US" sz="2400" dirty="0">
                <a:latin typeface="Solomon Sans Normal" panose="02000000000000000000"/>
                <a:cs typeface="Times New Roman" panose="02020603050405020304" pitchFamily="18" charset="0"/>
              </a:rPr>
              <a:t>Individual is admitted to NF without Level II </a:t>
            </a:r>
          </a:p>
          <a:p>
            <a:pPr marL="800100" lvl="1" indent="-342900">
              <a:buFont typeface="Arial" panose="020B0604020202020204" pitchFamily="34" charset="0"/>
              <a:buChar char="•"/>
            </a:pPr>
            <a:r>
              <a:rPr lang="en-US" sz="2400" dirty="0">
                <a:latin typeface="Solomon Sans Normal" panose="02000000000000000000"/>
                <a:cs typeface="Times New Roman" panose="02020603050405020304" pitchFamily="18" charset="0"/>
              </a:rPr>
              <a:t>Level II to be completed prior to Day 40 </a:t>
            </a:r>
          </a:p>
          <a:p>
            <a:pPr marL="342900" indent="-342900">
              <a:buFont typeface="Arial" panose="020B0604020202020204" pitchFamily="34" charset="0"/>
              <a:buChar char="•"/>
            </a:pPr>
            <a:r>
              <a:rPr lang="en-US" sz="2800" dirty="0">
                <a:latin typeface="Solomon Sans Normal" panose="02000000000000000000"/>
                <a:cs typeface="Times New Roman" panose="02020603050405020304" pitchFamily="18" charset="0"/>
              </a:rPr>
              <a:t>Categorical Determinations</a:t>
            </a:r>
          </a:p>
          <a:p>
            <a:pPr marL="800100" lvl="1" indent="-342900">
              <a:buFont typeface="Arial" panose="020B0604020202020204" pitchFamily="34" charset="0"/>
              <a:buChar char="•"/>
            </a:pPr>
            <a:r>
              <a:rPr lang="en-US" sz="2800" dirty="0">
                <a:latin typeface="Solomon Sans Normal" panose="02000000000000000000"/>
                <a:cs typeface="Times New Roman" panose="02020603050405020304" pitchFamily="18" charset="0"/>
              </a:rPr>
              <a:t>Adult Protective Services (APS) &amp; Respite</a:t>
            </a:r>
          </a:p>
          <a:p>
            <a:pPr marL="800100" lvl="1" indent="-342900">
              <a:buFont typeface="Arial" panose="020B0604020202020204" pitchFamily="34" charset="0"/>
              <a:buChar char="•"/>
            </a:pPr>
            <a:r>
              <a:rPr lang="en-US" sz="2800" dirty="0">
                <a:latin typeface="Solomon Sans Normal" panose="02000000000000000000"/>
                <a:cs typeface="Times New Roman" panose="02020603050405020304" pitchFamily="18" charset="0"/>
              </a:rPr>
              <a:t>Terminal Illness &amp; Severe Physical Illness</a:t>
            </a:r>
          </a:p>
          <a:p>
            <a:pPr marL="342900" indent="-342900">
              <a:buFont typeface="Arial" panose="020B0604020202020204" pitchFamily="34" charset="0"/>
              <a:buChar char="•"/>
            </a:pPr>
            <a:r>
              <a:rPr lang="en-US" sz="2800" dirty="0">
                <a:latin typeface="Solomon Sans Normal" panose="02000000000000000000"/>
                <a:cs typeface="Times New Roman" panose="02020603050405020304" pitchFamily="18" charset="0"/>
              </a:rPr>
              <a:t>Dementia Exclusion for MI</a:t>
            </a:r>
          </a:p>
        </p:txBody>
      </p:sp>
      <p:pic>
        <p:nvPicPr>
          <p:cNvPr id="9" name="Picture 8">
            <a:extLst>
              <a:ext uri="{FF2B5EF4-FFF2-40B4-BE49-F238E27FC236}">
                <a16:creationId xmlns:a16="http://schemas.microsoft.com/office/drawing/2014/main" id="{9FF4E492-44AC-EE7A-BE6A-234E497F2A89}"/>
              </a:ext>
            </a:extLst>
          </p:cNvPr>
          <p:cNvPicPr>
            <a:picLocks noChangeAspect="1"/>
          </p:cNvPicPr>
          <p:nvPr/>
        </p:nvPicPr>
        <p:blipFill>
          <a:blip r:embed="rId5"/>
          <a:stretch>
            <a:fillRect/>
          </a:stretch>
        </p:blipFill>
        <p:spPr>
          <a:xfrm>
            <a:off x="8765335" y="1827579"/>
            <a:ext cx="2986268" cy="3860157"/>
          </a:xfrm>
          <a:prstGeom prst="rect">
            <a:avLst/>
          </a:prstGeom>
        </p:spPr>
      </p:pic>
    </p:spTree>
    <p:extLst>
      <p:ext uri="{BB962C8B-B14F-4D97-AF65-F5344CB8AC3E}">
        <p14:creationId xmlns:p14="http://schemas.microsoft.com/office/powerpoint/2010/main" val="2931252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11FDE34-F728-854C-884C-D675759E5FF1}"/>
              </a:ext>
            </a:extLst>
          </p:cNvPr>
          <p:cNvSpPr/>
          <p:nvPr/>
        </p:nvSpPr>
        <p:spPr>
          <a:xfrm>
            <a:off x="0" y="0"/>
            <a:ext cx="12192000" cy="3429000"/>
          </a:xfrm>
          <a:prstGeom prst="rect">
            <a:avLst/>
          </a:prstGeom>
          <a:gradFill>
            <a:gsLst>
              <a:gs pos="0">
                <a:srgbClr val="ABDCDC"/>
              </a:gs>
              <a:gs pos="84000">
                <a:schemeClr val="bg1">
                  <a:alpha val="0"/>
                </a:schemeClr>
              </a:gs>
              <a:gs pos="99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472271-D3A5-7847-9B76-4D2FCB2FD9E4}"/>
              </a:ext>
            </a:extLst>
          </p:cNvPr>
          <p:cNvSpPr>
            <a:spLocks noGrp="1"/>
          </p:cNvSpPr>
          <p:nvPr>
            <p:ph type="title"/>
          </p:nvPr>
        </p:nvSpPr>
        <p:spPr>
          <a:xfrm>
            <a:off x="838200" y="531476"/>
            <a:ext cx="10515600" cy="1179576"/>
          </a:xfrm>
        </p:spPr>
        <p:txBody>
          <a:bodyPr anchor="b">
            <a:normAutofit fontScale="90000"/>
          </a:bodyPr>
          <a:lstStyle/>
          <a:p>
            <a:br>
              <a:rPr lang="en-US" sz="3100" b="1" dirty="0">
                <a:solidFill>
                  <a:schemeClr val="bg2">
                    <a:lumMod val="25000"/>
                  </a:schemeClr>
                </a:solidFill>
                <a:latin typeface="Solomon Sans SemiBold" panose="02000000000000000000" pitchFamily="2" charset="0"/>
              </a:rPr>
            </a:br>
            <a:r>
              <a:rPr lang="en-US" b="1" dirty="0">
                <a:solidFill>
                  <a:schemeClr val="bg2">
                    <a:lumMod val="25000"/>
                  </a:schemeClr>
                </a:solidFill>
                <a:latin typeface="Solomon Sans SemiBold" panose="02000000000000000000" pitchFamily="2" charset="0"/>
              </a:rPr>
              <a:t>Key Finding Number Two:</a:t>
            </a:r>
            <a:br>
              <a:rPr lang="en-US" b="1" dirty="0">
                <a:solidFill>
                  <a:schemeClr val="bg2">
                    <a:lumMod val="25000"/>
                  </a:schemeClr>
                </a:solidFill>
                <a:latin typeface="Solomon Sans SemiBold" panose="02000000000000000000" pitchFamily="2" charset="0"/>
              </a:rPr>
            </a:br>
            <a:r>
              <a:rPr lang="en-US" b="1" dirty="0">
                <a:solidFill>
                  <a:schemeClr val="bg2">
                    <a:lumMod val="25000"/>
                  </a:schemeClr>
                </a:solidFill>
                <a:latin typeface="Solomon Sans SemiBold" panose="02000000000000000000" pitchFamily="2" charset="0"/>
              </a:rPr>
              <a:t>What are Specialized Services</a:t>
            </a:r>
          </a:p>
        </p:txBody>
      </p:sp>
      <p:sp>
        <p:nvSpPr>
          <p:cNvPr id="5" name="Rectangle 4">
            <a:extLst>
              <a:ext uri="{FF2B5EF4-FFF2-40B4-BE49-F238E27FC236}">
                <a16:creationId xmlns:a16="http://schemas.microsoft.com/office/drawing/2014/main" id="{0101715B-B439-E644-97B2-CCB9575C62DC}"/>
              </a:ext>
            </a:extLst>
          </p:cNvPr>
          <p:cNvSpPr/>
          <p:nvPr/>
        </p:nvSpPr>
        <p:spPr>
          <a:xfrm>
            <a:off x="0" y="0"/>
            <a:ext cx="12192000" cy="457200"/>
          </a:xfrm>
          <a:prstGeom prst="rect">
            <a:avLst/>
          </a:prstGeom>
          <a:solidFill>
            <a:srgbClr val="0B5A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6">
            <a:extLst>
              <a:ext uri="{FF2B5EF4-FFF2-40B4-BE49-F238E27FC236}">
                <a16:creationId xmlns:a16="http://schemas.microsoft.com/office/drawing/2014/main" id="{15959F27-C682-1445-B670-ED9269C286B0}"/>
              </a:ext>
            </a:extLst>
          </p:cNvPr>
          <p:cNvPicPr>
            <a:picLocks noGrp="1" noChangeAspect="1"/>
          </p:cNvPicPr>
          <p:nvPr>
            <p:ph idx="1"/>
          </p:nvPr>
        </p:nvPicPr>
        <p:blipFill>
          <a:blip r:embed="rId3"/>
          <a:stretch>
            <a:fillRect/>
          </a:stretch>
        </p:blipFill>
        <p:spPr>
          <a:xfrm>
            <a:off x="11302226" y="156502"/>
            <a:ext cx="671776" cy="1179576"/>
          </a:xfrm>
        </p:spPr>
      </p:pic>
      <p:pic>
        <p:nvPicPr>
          <p:cNvPr id="11" name="Picture 10">
            <a:extLst>
              <a:ext uri="{FF2B5EF4-FFF2-40B4-BE49-F238E27FC236}">
                <a16:creationId xmlns:a16="http://schemas.microsoft.com/office/drawing/2014/main" id="{4B63160D-A300-9047-8DFB-E53E11A516E8}"/>
              </a:ext>
            </a:extLst>
          </p:cNvPr>
          <p:cNvPicPr>
            <a:picLocks noChangeAspect="1"/>
          </p:cNvPicPr>
          <p:nvPr/>
        </p:nvPicPr>
        <p:blipFill rotWithShape="1">
          <a:blip r:embed="rId4"/>
          <a:srcRect l="1" r="-134" b="35131"/>
          <a:stretch/>
        </p:blipFill>
        <p:spPr>
          <a:xfrm>
            <a:off x="8878824" y="6326524"/>
            <a:ext cx="2759290" cy="228410"/>
          </a:xfrm>
          <a:prstGeom prst="rect">
            <a:avLst/>
          </a:prstGeom>
        </p:spPr>
      </p:pic>
      <p:sp>
        <p:nvSpPr>
          <p:cNvPr id="12" name="TextBox 11">
            <a:extLst>
              <a:ext uri="{FF2B5EF4-FFF2-40B4-BE49-F238E27FC236}">
                <a16:creationId xmlns:a16="http://schemas.microsoft.com/office/drawing/2014/main" id="{EFE3940D-8BA3-8047-B70A-562CD1B13AC0}"/>
              </a:ext>
            </a:extLst>
          </p:cNvPr>
          <p:cNvSpPr txBox="1"/>
          <p:nvPr/>
        </p:nvSpPr>
        <p:spPr>
          <a:xfrm>
            <a:off x="838200" y="1993392"/>
            <a:ext cx="10515600" cy="369332"/>
          </a:xfrm>
          <a:prstGeom prst="rect">
            <a:avLst/>
          </a:prstGeom>
          <a:noFill/>
        </p:spPr>
        <p:txBody>
          <a:bodyPr wrap="square" rtlCol="0">
            <a:spAutoFit/>
          </a:bodyPr>
          <a:lstStyle/>
          <a:p>
            <a:endParaRPr lang="en-US" dirty="0">
              <a:latin typeface="Solomon Sans Normal" panose="02000000000000000000" pitchFamily="2" charset="0"/>
            </a:endParaRPr>
          </a:p>
        </p:txBody>
      </p:sp>
      <p:sp>
        <p:nvSpPr>
          <p:cNvPr id="6" name="TextBox 5">
            <a:extLst>
              <a:ext uri="{FF2B5EF4-FFF2-40B4-BE49-F238E27FC236}">
                <a16:creationId xmlns:a16="http://schemas.microsoft.com/office/drawing/2014/main" id="{21246CDB-397C-4685-067F-6E7213F7C9CC}"/>
              </a:ext>
            </a:extLst>
          </p:cNvPr>
          <p:cNvSpPr txBox="1"/>
          <p:nvPr/>
        </p:nvSpPr>
        <p:spPr>
          <a:xfrm>
            <a:off x="838199" y="2059523"/>
            <a:ext cx="7642821" cy="4770537"/>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Solomon Sans Normal" panose="02000000000000000000"/>
                <a:cs typeface="Times New Roman" panose="02020603050405020304" pitchFamily="18" charset="0"/>
              </a:rPr>
              <a:t>Provided to nursing home residents, primarily in a nursing home</a:t>
            </a:r>
          </a:p>
          <a:p>
            <a:pPr marL="342900" indent="-342900">
              <a:buFont typeface="Arial" panose="020B0604020202020204" pitchFamily="34" charset="0"/>
              <a:buChar char="•"/>
            </a:pPr>
            <a:endParaRPr lang="en-US" sz="2400" dirty="0">
              <a:latin typeface="Solomon Sans Normal" panose="02000000000000000000"/>
              <a:cs typeface="Times New Roman" panose="02020603050405020304" pitchFamily="18" charset="0"/>
            </a:endParaRPr>
          </a:p>
          <a:p>
            <a:pPr marL="342900" indent="-342900">
              <a:buFont typeface="Arial" panose="020B0604020202020204" pitchFamily="34" charset="0"/>
              <a:buChar char="•"/>
            </a:pPr>
            <a:r>
              <a:rPr lang="en-US" sz="2400" dirty="0">
                <a:latin typeface="Solomon Sans Normal" panose="02000000000000000000"/>
                <a:cs typeface="Times New Roman" panose="02020603050405020304" pitchFamily="18" charset="0"/>
              </a:rPr>
              <a:t>NOT provided in an inpatient setting like a state psychiatric hospital or Developmental Center</a:t>
            </a:r>
          </a:p>
          <a:p>
            <a:pPr marL="342900" indent="-342900">
              <a:buFont typeface="Arial" panose="020B0604020202020204" pitchFamily="34" charset="0"/>
              <a:buChar char="•"/>
            </a:pPr>
            <a:endParaRPr lang="en-US" sz="2400" dirty="0">
              <a:latin typeface="Solomon Sans Normal" panose="02000000000000000000"/>
              <a:cs typeface="Times New Roman" panose="02020603050405020304" pitchFamily="18" charset="0"/>
            </a:endParaRPr>
          </a:p>
          <a:p>
            <a:pPr marL="342900" indent="-342900">
              <a:buFont typeface="Arial" panose="020B0604020202020204" pitchFamily="34" charset="0"/>
              <a:buChar char="•"/>
            </a:pPr>
            <a:r>
              <a:rPr lang="en-US" sz="2400" dirty="0">
                <a:latin typeface="Solomon Sans Normal" panose="02000000000000000000"/>
                <a:cs typeface="Times New Roman" panose="02020603050405020304" pitchFamily="18" charset="0"/>
              </a:rPr>
              <a:t>Above the typical services provided in a nursing home and set forth in comprehensive care plan</a:t>
            </a:r>
          </a:p>
          <a:p>
            <a:pPr marL="342900" indent="-342900">
              <a:buFont typeface="Arial" panose="020B0604020202020204" pitchFamily="34" charset="0"/>
              <a:buChar char="•"/>
            </a:pPr>
            <a:endParaRPr lang="en-US" sz="2400" dirty="0">
              <a:latin typeface="Solomon Sans Normal" panose="02000000000000000000"/>
              <a:cs typeface="Times New Roman" panose="02020603050405020304" pitchFamily="18" charset="0"/>
            </a:endParaRPr>
          </a:p>
          <a:p>
            <a:pPr marL="342900" indent="-342900">
              <a:buFont typeface="Arial" panose="020B0604020202020204" pitchFamily="34" charset="0"/>
              <a:buChar char="•"/>
            </a:pPr>
            <a:r>
              <a:rPr lang="en-US" sz="2400" dirty="0">
                <a:latin typeface="Solomon Sans Normal" panose="02000000000000000000"/>
                <a:cs typeface="Times New Roman" panose="02020603050405020304" pitchFamily="18" charset="0"/>
              </a:rPr>
              <a:t>Can include “waiver-like” specialized services, foster continuity of care </a:t>
            </a:r>
          </a:p>
          <a:p>
            <a:pPr lvl="2"/>
            <a:endParaRPr lang="en-US" sz="2000" dirty="0">
              <a:latin typeface="Solomon Sans SemiBold" panose="02000000000000000000"/>
            </a:endParaRPr>
          </a:p>
          <a:p>
            <a:pPr marL="342900" indent="-342900">
              <a:buFont typeface="Arial" panose="020B0604020202020204" pitchFamily="34" charset="0"/>
              <a:buChar char="•"/>
            </a:pPr>
            <a:endParaRPr lang="en-US" sz="2000" dirty="0">
              <a:latin typeface="Solomon Sans SemiBold" panose="02000000000000000000"/>
            </a:endParaRPr>
          </a:p>
        </p:txBody>
      </p:sp>
      <p:pic>
        <p:nvPicPr>
          <p:cNvPr id="9" name="Picture 8">
            <a:extLst>
              <a:ext uri="{FF2B5EF4-FFF2-40B4-BE49-F238E27FC236}">
                <a16:creationId xmlns:a16="http://schemas.microsoft.com/office/drawing/2014/main" id="{9FF4E492-44AC-EE7A-BE6A-234E497F2A89}"/>
              </a:ext>
            </a:extLst>
          </p:cNvPr>
          <p:cNvPicPr>
            <a:picLocks noChangeAspect="1"/>
          </p:cNvPicPr>
          <p:nvPr/>
        </p:nvPicPr>
        <p:blipFill>
          <a:blip r:embed="rId5"/>
          <a:stretch>
            <a:fillRect/>
          </a:stretch>
        </p:blipFill>
        <p:spPr>
          <a:xfrm>
            <a:off x="8765335" y="1827579"/>
            <a:ext cx="2986268" cy="3860157"/>
          </a:xfrm>
          <a:prstGeom prst="rect">
            <a:avLst/>
          </a:prstGeom>
        </p:spPr>
      </p:pic>
    </p:spTree>
    <p:extLst>
      <p:ext uri="{BB962C8B-B14F-4D97-AF65-F5344CB8AC3E}">
        <p14:creationId xmlns:p14="http://schemas.microsoft.com/office/powerpoint/2010/main" val="10790174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801459e8-b86a-4f32-a2e6-6408c1a7abf0">
      <UserInfo>
        <DisplayName>Charles Ouslander</DisplayName>
        <AccountId>19</AccountId>
        <AccountType/>
      </UserInfo>
    </SharedWithUsers>
    <lcf76f155ced4ddcb4097134ff3c332f xmlns="e13d5aff-f326-47fc-98e9-b6b2e3a1ccd2">
      <Terms xmlns="http://schemas.microsoft.com/office/infopath/2007/PartnerControls"/>
    </lcf76f155ced4ddcb4097134ff3c332f>
    <TaxCatchAll xmlns="801459e8-b86a-4f32-a2e6-6408c1a7abf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D4F41DC0C47A24D97625F939443E70F" ma:contentTypeVersion="16" ma:contentTypeDescription="Create a new document." ma:contentTypeScope="" ma:versionID="3a499c5992666976fd1cf72101b38af0">
  <xsd:schema xmlns:xsd="http://www.w3.org/2001/XMLSchema" xmlns:xs="http://www.w3.org/2001/XMLSchema" xmlns:p="http://schemas.microsoft.com/office/2006/metadata/properties" xmlns:ns2="e13d5aff-f326-47fc-98e9-b6b2e3a1ccd2" xmlns:ns3="801459e8-b86a-4f32-a2e6-6408c1a7abf0" targetNamespace="http://schemas.microsoft.com/office/2006/metadata/properties" ma:root="true" ma:fieldsID="6e04304f4ecb0a710526f90c9c2dc8c7" ns2:_="" ns3:_="">
    <xsd:import namespace="e13d5aff-f326-47fc-98e9-b6b2e3a1ccd2"/>
    <xsd:import namespace="801459e8-b86a-4f32-a2e6-6408c1a7abf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3d5aff-f326-47fc-98e9-b6b2e3a1cc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3416f0d-d27b-4833-9611-02c354b281ed"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01459e8-b86a-4f32-a2e6-6408c1a7abf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c68b48e-8e5a-45c0-b464-593e9837fd85}" ma:internalName="TaxCatchAll" ma:showField="CatchAllData" ma:web="801459e8-b86a-4f32-a2e6-6408c1a7abf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10CBA38-421C-4949-93D0-C8DBFF395DCB}">
  <ds:schemaRefs>
    <ds:schemaRef ds:uri="http://schemas.microsoft.com/office/2006/documentManagement/types"/>
    <ds:schemaRef ds:uri="http://www.w3.org/XML/1998/namespace"/>
    <ds:schemaRef ds:uri="http://schemas.openxmlformats.org/package/2006/metadata/core-properties"/>
    <ds:schemaRef ds:uri="http://purl.org/dc/terms/"/>
    <ds:schemaRef ds:uri="http://schemas.microsoft.com/office/infopath/2007/PartnerControls"/>
    <ds:schemaRef ds:uri="http://purl.org/dc/elements/1.1/"/>
    <ds:schemaRef ds:uri="http://schemas.microsoft.com/office/2006/metadata/properties"/>
    <ds:schemaRef ds:uri="801459e8-b86a-4f32-a2e6-6408c1a7abf0"/>
    <ds:schemaRef ds:uri="e13d5aff-f326-47fc-98e9-b6b2e3a1ccd2"/>
    <ds:schemaRef ds:uri="http://purl.org/dc/dcmitype/"/>
  </ds:schemaRefs>
</ds:datastoreItem>
</file>

<file path=customXml/itemProps2.xml><?xml version="1.0" encoding="utf-8"?>
<ds:datastoreItem xmlns:ds="http://schemas.openxmlformats.org/officeDocument/2006/customXml" ds:itemID="{C581B274-40D2-4FD4-B5E7-1E45E712BC62}">
  <ds:schemaRefs>
    <ds:schemaRef ds:uri="http://schemas.microsoft.com/sharepoint/v3/contenttype/forms"/>
  </ds:schemaRefs>
</ds:datastoreItem>
</file>

<file path=customXml/itemProps3.xml><?xml version="1.0" encoding="utf-8"?>
<ds:datastoreItem xmlns:ds="http://schemas.openxmlformats.org/officeDocument/2006/customXml" ds:itemID="{9A398571-2BDF-4675-979A-72E87E9FBE10}">
  <ds:schemaRefs>
    <ds:schemaRef ds:uri="801459e8-b86a-4f32-a2e6-6408c1a7abf0"/>
    <ds:schemaRef ds:uri="e13d5aff-f326-47fc-98e9-b6b2e3a1cc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5827</TotalTime>
  <Words>1720</Words>
  <Application>Microsoft Office PowerPoint</Application>
  <PresentationFormat>Widescreen</PresentationFormat>
  <Paragraphs>184</Paragraphs>
  <Slides>18</Slides>
  <Notes>18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18</vt:i4>
      </vt:variant>
    </vt:vector>
  </HeadingPairs>
  <TitlesOfParts>
    <vt:vector size="27" baseType="lpstr">
      <vt:lpstr>Arial</vt:lpstr>
      <vt:lpstr>Calibri</vt:lpstr>
      <vt:lpstr>Calibri Light</vt:lpstr>
      <vt:lpstr>Solomon Sans Light</vt:lpstr>
      <vt:lpstr>Solomon Sans Normal</vt:lpstr>
      <vt:lpstr>Solomon Sans SemiBold</vt:lpstr>
      <vt:lpstr>Office Theme</vt:lpstr>
      <vt:lpstr>Custom Design</vt:lpstr>
      <vt:lpstr>1_Office Theme</vt:lpstr>
      <vt:lpstr>Person First: An Investigation and Legal Analysis of People with Intellectual and Developmental Disabilities in New Jersey Nursing Homes  Webinar Series: Oct. 23, 2023 </vt:lpstr>
      <vt:lpstr>Welcome Everyone!</vt:lpstr>
      <vt:lpstr>Person First: Webinar Series </vt:lpstr>
      <vt:lpstr>Person First: Key Finding Two</vt:lpstr>
      <vt:lpstr> Key Finding Number Two: PASRR Preadmission Screening and Resident Review</vt:lpstr>
      <vt:lpstr>     Key Finding Number Two: Process</vt:lpstr>
      <vt:lpstr>     Key Finding Number Two: Level I </vt:lpstr>
      <vt:lpstr>     Key Finding Number Two: Determination Requests</vt:lpstr>
      <vt:lpstr> Key Finding Number Two: What are Specialized Services</vt:lpstr>
      <vt:lpstr> Key Finding Number Two: What are Specialized Services</vt:lpstr>
      <vt:lpstr> Key Finding Number Two: Examples of Specialized Services</vt:lpstr>
      <vt:lpstr>     Key Finding Number Two: Level II</vt:lpstr>
      <vt:lpstr>     Key Finding Number Two:  Where NJ gets it wrong</vt:lpstr>
      <vt:lpstr>Person First: Key Finding Two Recommendations</vt:lpstr>
      <vt:lpstr> Key Finding Number Two: Examples of Waiver-Like Specialized Services</vt:lpstr>
      <vt:lpstr>Please Join Us For Our Next Webinar</vt:lpstr>
      <vt:lpstr>Questions</vt:lpstr>
      <vt:lpstr>Visit us online: disabilityrightsnj.org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Bren Pramanik</cp:lastModifiedBy>
  <cp:revision>16</cp:revision>
  <cp:lastPrinted>2023-10-23T13:33:21Z</cp:lastPrinted>
  <dcterms:created xsi:type="dcterms:W3CDTF">2021-03-03T15:52:03Z</dcterms:created>
  <dcterms:modified xsi:type="dcterms:W3CDTF">2023-10-23T13:57:25Z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0x010100DD4F41DC0C47A24D97625F939443E70F</vt:lpwstr>
  </property>
  <property fmtid="{D5CDD505-2E9C-101B-9397-08002B2CF9AE}" pid="3" name="MediaServiceImageTags">
    <vt:lpwstr/>
  </property>
</Properties>
</file>