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1" r:id="rId1"/>
  </p:sldMasterIdLst>
  <p:notesMasterIdLst>
    <p:notesMasterId r:id="rId36"/>
  </p:notesMasterIdLst>
  <p:sldIdLst>
    <p:sldId id="259" r:id="rId2"/>
    <p:sldId id="280" r:id="rId3"/>
    <p:sldId id="258" r:id="rId4"/>
    <p:sldId id="281" r:id="rId5"/>
    <p:sldId id="295" r:id="rId6"/>
    <p:sldId id="299" r:id="rId7"/>
    <p:sldId id="291" r:id="rId8"/>
    <p:sldId id="307" r:id="rId9"/>
    <p:sldId id="298" r:id="rId10"/>
    <p:sldId id="297" r:id="rId11"/>
    <p:sldId id="294" r:id="rId12"/>
    <p:sldId id="300" r:id="rId13"/>
    <p:sldId id="296" r:id="rId14"/>
    <p:sldId id="292" r:id="rId15"/>
    <p:sldId id="301" r:id="rId16"/>
    <p:sldId id="290" r:id="rId17"/>
    <p:sldId id="308" r:id="rId18"/>
    <p:sldId id="289" r:id="rId19"/>
    <p:sldId id="287" r:id="rId20"/>
    <p:sldId id="309" r:id="rId21"/>
    <p:sldId id="303" r:id="rId22"/>
    <p:sldId id="302" r:id="rId23"/>
    <p:sldId id="310" r:id="rId24"/>
    <p:sldId id="286" r:id="rId25"/>
    <p:sldId id="283" r:id="rId26"/>
    <p:sldId id="284" r:id="rId27"/>
    <p:sldId id="304" r:id="rId28"/>
    <p:sldId id="305" r:id="rId29"/>
    <p:sldId id="311" r:id="rId30"/>
    <p:sldId id="306" r:id="rId31"/>
    <p:sldId id="288" r:id="rId32"/>
    <p:sldId id="285" r:id="rId33"/>
    <p:sldId id="262" r:id="rId34"/>
    <p:sldId id="26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E6782"/>
    <a:srgbClr val="3B939B"/>
    <a:srgbClr val="AC1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4" autoAdjust="0"/>
    <p:restoredTop sz="94740"/>
  </p:normalViewPr>
  <p:slideViewPr>
    <p:cSldViewPr snapToGrid="0" snapToObjects="1">
      <p:cViewPr varScale="1">
        <p:scale>
          <a:sx n="61" d="100"/>
          <a:sy n="61" d="100"/>
        </p:scale>
        <p:origin x="9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FB535-07AD-C441-BCE1-78867D22E787}" type="datetimeFigureOut">
              <a:rPr lang="en-US" smtClean="0"/>
              <a:t>1/30/2024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D7BCD-228F-0142-89C7-4724EEAEE5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527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D7BCD-228F-0142-89C7-4724EEAEE53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873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CF9728A1-2909-5F49-B9D4-FF651326E3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86560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D4F2F8-E829-7D4A-B0BA-387C044CF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840" y="475488"/>
            <a:ext cx="4369970" cy="4224528"/>
          </a:xfrm>
        </p:spPr>
        <p:txBody>
          <a:bodyPr anchor="b">
            <a:normAutofit/>
          </a:bodyPr>
          <a:lstStyle>
            <a:lvl1pPr algn="ctr">
              <a:defRPr sz="4800" b="0" i="0">
                <a:solidFill>
                  <a:schemeClr val="bg1"/>
                </a:solidFill>
                <a:latin typeface="Solomon Sans Normal" panose="02000000000000000000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98BD8-A198-D348-BE89-3CAD9E10F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840" y="4892040"/>
            <a:ext cx="4369970" cy="1005840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7074B614-9261-174B-8177-E6B9BD128C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3499" b="19270"/>
          <a:stretch/>
        </p:blipFill>
        <p:spPr>
          <a:xfrm>
            <a:off x="6912117" y="3371576"/>
            <a:ext cx="4762500" cy="32018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DCF7D6-13B0-BA46-9EFA-2125DCA50BC1}"/>
              </a:ext>
            </a:extLst>
          </p:cNvPr>
          <p:cNvSpPr txBox="1"/>
          <p:nvPr userDrawn="1"/>
        </p:nvSpPr>
        <p:spPr>
          <a:xfrm>
            <a:off x="5902961" y="3021627"/>
            <a:ext cx="4144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Created in collaboration by: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2F2B49-F97C-B04D-9983-6845E5EEEB01}"/>
              </a:ext>
            </a:extLst>
          </p:cNvPr>
          <p:cNvSpPr txBox="1"/>
          <p:nvPr userDrawn="1"/>
        </p:nvSpPr>
        <p:spPr>
          <a:xfrm>
            <a:off x="8806556" y="854337"/>
            <a:ext cx="24817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i="0" dirty="0">
                <a:latin typeface="Solomon Sans Normal" panose="02000000000000000000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Presented by:</a:t>
            </a:r>
          </a:p>
          <a:p>
            <a:pPr algn="ctr"/>
            <a:endParaRPr lang="en-US" sz="2800" b="0" i="0" dirty="0">
              <a:latin typeface="Solomon Sans Normal" panose="02000000000000000000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/>
            <a:endParaRPr lang="en-US" sz="2800" b="0" i="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/>
            <a:endParaRPr lang="en-US" sz="2800" b="0" i="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663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BCEFA-6F46-324A-9A3D-E2512D2B9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Solomon Sans Normal" panose="02000000000000000000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CE327-3187-6C49-8FBE-9308E917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3664"/>
            <a:ext cx="10515600" cy="4224527"/>
          </a:xfrm>
        </p:spPr>
        <p:txBody>
          <a:bodyPr/>
          <a:lstStyle>
            <a:lvl1pPr marL="228600" indent="-228600">
              <a:buClr>
                <a:srgbClr val="0E6782"/>
              </a:buClr>
              <a:buFont typeface="Arial" panose="020B0604020202020204" pitchFamily="34" charset="0"/>
              <a:buChar char="•"/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>
              <a:buSzPct val="68000"/>
              <a:buFont typeface="Courier New" panose="02070309020205020404" pitchFamily="49" charset="0"/>
              <a:buChar char="o"/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>
              <a:buSzPct val="68000"/>
              <a:buFont typeface="Courier New" panose="02070309020205020404" pitchFamily="49" charset="0"/>
              <a:buChar char="o"/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>
              <a:buSzPct val="68000"/>
              <a:buFont typeface="Courier New" panose="02070309020205020404" pitchFamily="49" charset="0"/>
              <a:buChar char="o"/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09905-80A0-B447-84EA-5224BD94E9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044952" cy="365125"/>
          </a:xfrm>
        </p:spPr>
        <p:txBody>
          <a:bodyPr/>
          <a:lstStyle>
            <a:lvl1pPr algn="ctr">
              <a:defRPr/>
            </a:lvl1pPr>
          </a:lstStyle>
          <a:p>
            <a:fld id="{53BEF823-48A5-43FC-BE03-E79964288B41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A2469-B623-B94B-A036-C7BE1185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3E9FC-9513-3242-BD6B-38029A585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8848" y="6356350"/>
            <a:ext cx="2362200" cy="365125"/>
          </a:xfrm>
        </p:spPr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588655-5D78-1243-8B82-05E1605DF4B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0E6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DD64943-5E7C-E541-8276-84758EF74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6496" y="6108191"/>
            <a:ext cx="682752" cy="6827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773468-0164-ED41-B23C-D52F8E468001}"/>
              </a:ext>
            </a:extLst>
          </p:cNvPr>
          <p:cNvSpPr/>
          <p:nvPr userDrawn="1"/>
        </p:nvSpPr>
        <p:spPr>
          <a:xfrm rot="5400000">
            <a:off x="-2905062" y="3270187"/>
            <a:ext cx="6492875" cy="682752"/>
          </a:xfrm>
          <a:prstGeom prst="rect">
            <a:avLst/>
          </a:prstGeom>
          <a:solidFill>
            <a:srgbClr val="3B9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815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F5CAD-A913-554D-AF4B-1469FD4B9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Solomon Sans SemiBold" panose="02000000000000000000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5D52F-20D0-1B4C-8843-1D4D14228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0E6782"/>
              </a:buClr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2D92D-3828-824D-9F73-C185D2935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0E6782"/>
              </a:buClr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6B43B1-C176-2A43-9DA5-C2C461853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CAE66-CCC4-B747-9D9D-699705590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57FD7-1D30-1948-95A6-3AA07E52D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097024" cy="365125"/>
          </a:xfrm>
        </p:spPr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174635-C1B4-9447-9AE4-F426C2F55776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0E6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15B0FB-CF1C-D640-B8C7-417B84845184}"/>
              </a:ext>
            </a:extLst>
          </p:cNvPr>
          <p:cNvSpPr/>
          <p:nvPr userDrawn="1"/>
        </p:nvSpPr>
        <p:spPr>
          <a:xfrm rot="5400000">
            <a:off x="-2905062" y="3270187"/>
            <a:ext cx="6492875" cy="682752"/>
          </a:xfrm>
          <a:prstGeom prst="rect">
            <a:avLst/>
          </a:prstGeom>
          <a:solidFill>
            <a:srgbClr val="3B9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9384D3-28E6-5649-9941-9659BD8829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6496" y="6108191"/>
            <a:ext cx="682752" cy="68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4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6C288-CD07-3B47-B8BB-3A89CF028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Solomon Sans SemiBold" panose="02000000000000000000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7E413-945D-AB4B-B718-6887C92BC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Solomon Sans Normal" panose="02000000000000000000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804870-BDB3-3F4A-8238-C6E79B3C1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buClr>
                <a:srgbClr val="0E6782"/>
              </a:buClr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314DFC-36C7-1A49-86D2-564B9E009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Solomon Sans Normal" panose="02000000000000000000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0F6DC4-817A-054F-A21A-DBA3606A43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rgbClr val="0E6782"/>
              </a:buClr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178AF7-2EA6-DD44-B207-2B93B2D89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3BEF823-48A5-43FC-BE03-E79964288B41}" type="datetimeFigureOut">
              <a:rPr lang="en-US" smtClean="0"/>
              <a:pPr algn="ctr"/>
              <a:t>1/30/2024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625E9B-FC7D-9942-AC24-D8ECE7155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E9880-C568-074A-BE28-DBABF51E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22704" cy="365125"/>
          </a:xfrm>
        </p:spPr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8774449-A546-A346-878D-FBDD9093E1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6496" y="6108191"/>
            <a:ext cx="682752" cy="6827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F467F6D-EA4F-474E-98F7-0909973D7669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0E6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5CA509-EFA5-5B4C-AA9E-884992A3F06A}"/>
              </a:ext>
            </a:extLst>
          </p:cNvPr>
          <p:cNvSpPr/>
          <p:nvPr userDrawn="1"/>
        </p:nvSpPr>
        <p:spPr>
          <a:xfrm rot="5400000">
            <a:off x="-2905062" y="3270187"/>
            <a:ext cx="6492875" cy="682752"/>
          </a:xfrm>
          <a:prstGeom prst="rect">
            <a:avLst/>
          </a:prstGeom>
          <a:solidFill>
            <a:srgbClr val="3B9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665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DB1D-C0DE-2C44-A82E-89F2D83F9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Solomon Sans SemiBold" panose="02000000000000000000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AD1108-412B-6647-8AC3-299899F69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53BEF823-48A5-43FC-BE03-E79964288B41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6A61C4-EB45-084E-8899-42EC6CCFA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566E0-9641-B343-AA11-128DA0A44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005584" cy="365125"/>
          </a:xfrm>
        </p:spPr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CF6A3D5-773B-B24C-A2CA-CF609BB21A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6496" y="6108191"/>
            <a:ext cx="682752" cy="6827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496BF2-6C7C-9A4A-BB35-9C22FFF22776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0E6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0482AE-9379-C647-AA9D-2ABFE8612552}"/>
              </a:ext>
            </a:extLst>
          </p:cNvPr>
          <p:cNvSpPr/>
          <p:nvPr userDrawn="1"/>
        </p:nvSpPr>
        <p:spPr>
          <a:xfrm rot="5400000">
            <a:off x="-2905062" y="3270187"/>
            <a:ext cx="6492875" cy="682752"/>
          </a:xfrm>
          <a:prstGeom prst="rect">
            <a:avLst/>
          </a:prstGeom>
          <a:solidFill>
            <a:srgbClr val="3B9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953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66D83E-757B-174D-A648-1D7B69EF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3BEF823-48A5-43FC-BE03-E79964288B41}" type="datetimeFigureOut">
              <a:rPr lang="en-US" smtClean="0"/>
              <a:pPr algn="ctr"/>
              <a:t>1/30/2024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9ED25B-8B10-D345-872A-8D8234EA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D6C6E-5EF5-A448-8541-3C7F2D1EE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23288" cy="365125"/>
          </a:xfrm>
        </p:spPr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B315A90-7CB6-E24B-9D18-1665A6472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6496" y="6108191"/>
            <a:ext cx="682752" cy="682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FD60E3-FA25-8848-B37A-9BFE4C32871C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0E6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330BAB-D438-374D-9B55-BACF3878ADBA}"/>
              </a:ext>
            </a:extLst>
          </p:cNvPr>
          <p:cNvSpPr/>
          <p:nvPr userDrawn="1"/>
        </p:nvSpPr>
        <p:spPr>
          <a:xfrm rot="5400000">
            <a:off x="-2905062" y="3270187"/>
            <a:ext cx="6492875" cy="682752"/>
          </a:xfrm>
          <a:prstGeom prst="rect">
            <a:avLst/>
          </a:prstGeom>
          <a:solidFill>
            <a:srgbClr val="3B9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1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3A46B-7712-CD40-8DD3-19FD051C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Solomon Sans Normal" panose="02000000000000000000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FD045-11DC-074E-B256-86D1ED21A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0E6782"/>
              </a:buClr>
              <a:defRPr sz="3200" b="0" i="0">
                <a:latin typeface="Solomon Sans Normal" panose="02000000000000000000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>
              <a:defRPr sz="2800"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2400"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2000"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2000">
                <a:latin typeface="Solomon Sans Normal" panose="020000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606C6F-E061-4C4F-9647-4EE34F8AC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1F535-0C8D-CB41-BBBB-EC485A9CD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53BEF823-48A5-43FC-BE03-E79964288B41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319073-E683-E34B-9910-36A9722C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DED41-8E94-5B43-AEAE-37AA67D24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95856" cy="365125"/>
          </a:xfrm>
        </p:spPr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15978D7-3B72-5B42-A03F-0324247FF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6496" y="6108191"/>
            <a:ext cx="682752" cy="6827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54F4DF-46DA-1C4B-A445-12F846FC5703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0E6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307F23-0D25-3F47-8F91-30C5382DB6BF}"/>
              </a:ext>
            </a:extLst>
          </p:cNvPr>
          <p:cNvSpPr/>
          <p:nvPr userDrawn="1"/>
        </p:nvSpPr>
        <p:spPr>
          <a:xfrm rot="5400000">
            <a:off x="-2905062" y="3270187"/>
            <a:ext cx="6492875" cy="682752"/>
          </a:xfrm>
          <a:prstGeom prst="rect">
            <a:avLst/>
          </a:prstGeom>
          <a:solidFill>
            <a:srgbClr val="3B9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38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69487-8A17-774A-89EC-350014F87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C90D90-2ABE-414C-A774-FCDF6A6DBF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51C6F8-35E0-8649-A302-BFB113E6D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C96BE-8C49-DA46-98BF-7792787BF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3BEF823-48A5-43FC-BE03-E79964288B41}" type="datetimeFigureOut">
              <a:rPr lang="en-US" smtClean="0"/>
              <a:pPr algn="ctr"/>
              <a:t>1/30/2024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92FE7-CDB0-164C-A756-35605CA7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B3040-171F-5549-8262-7EA282852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996440" cy="365125"/>
          </a:xfrm>
        </p:spPr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C230E94-38F8-C444-9CA7-0FCAE1584E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6496" y="6108191"/>
            <a:ext cx="682752" cy="6827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54C3270-AABB-9C43-86B9-19E006CCF803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0E6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50A09-D5C9-2741-8A30-C5296363B15D}"/>
              </a:ext>
            </a:extLst>
          </p:cNvPr>
          <p:cNvSpPr/>
          <p:nvPr userDrawn="1"/>
        </p:nvSpPr>
        <p:spPr>
          <a:xfrm rot="5400000">
            <a:off x="-2905062" y="3270187"/>
            <a:ext cx="6492875" cy="682752"/>
          </a:xfrm>
          <a:prstGeom prst="rect">
            <a:avLst/>
          </a:prstGeom>
          <a:solidFill>
            <a:srgbClr val="3B9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91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EF91DE-A88B-2646-8E36-C32B64C8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DFC11-C3AA-304C-A24F-5986E649C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038B6-A78D-DA4A-9213-5182518D3A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1/30/2024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82855-24CB-0245-A3FE-5C7592A2D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18064-9604-7F41-9FB1-60490919A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62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j.gov/humanservices/dmahs/staff/email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svg"/><Relationship Id="rId7" Type="http://schemas.openxmlformats.org/officeDocument/2006/relationships/image" Target="../media/image16.svg"/><Relationship Id="rId12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1BDC3-13DA-9644-B3A2-1F4EC0070D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Solomon Sans Normal" panose="02000000000000000000" pitchFamily="2" charset="0"/>
              </a:rPr>
              <a:t>Medicaid Renewals: Lessons Learned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7EEC5-FF9A-6746-B1D0-B3030FA011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Solomon Sans Normal" panose="02000000000000000000" pitchFamily="2" charset="0"/>
              </a:rPr>
              <a:t>5 Common Problems: </a:t>
            </a:r>
          </a:p>
          <a:p>
            <a:r>
              <a:rPr lang="en-US" dirty="0">
                <a:latin typeface="Solomon Sans Normal" panose="02000000000000000000" pitchFamily="2" charset="0"/>
              </a:rPr>
              <a:t>What you need to know.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03DE61-B034-D5B7-03E1-0FCA12BDD9A5}"/>
              </a:ext>
            </a:extLst>
          </p:cNvPr>
          <p:cNvSpPr txBox="1"/>
          <p:nvPr/>
        </p:nvSpPr>
        <p:spPr>
          <a:xfrm>
            <a:off x="7348451" y="1415040"/>
            <a:ext cx="5436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Solomon Sans Normal" panose="02000000000000000000" pitchFamily="2" charset="0"/>
              </a:rPr>
              <a:t>Gwen Orlowski, </a:t>
            </a:r>
          </a:p>
          <a:p>
            <a:pPr algn="ctr"/>
            <a:r>
              <a:rPr lang="en-US" sz="3200" b="1" dirty="0">
                <a:latin typeface="Solomon Sans Normal" panose="02000000000000000000" pitchFamily="2" charset="0"/>
              </a:rPr>
              <a:t>Michael Brower &amp; </a:t>
            </a:r>
          </a:p>
          <a:p>
            <a:pPr algn="ctr"/>
            <a:r>
              <a:rPr lang="en-US" sz="3200" b="1" dirty="0">
                <a:latin typeface="Solomon Sans Normal" panose="02000000000000000000" pitchFamily="2" charset="0"/>
              </a:rPr>
              <a:t>Regina Smith</a:t>
            </a:r>
          </a:p>
        </p:txBody>
      </p:sp>
    </p:spTree>
    <p:extLst>
      <p:ext uri="{BB962C8B-B14F-4D97-AF65-F5344CB8AC3E}">
        <p14:creationId xmlns:p14="http://schemas.microsoft.com/office/powerpoint/2010/main" val="9073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Lesson 1</a:t>
            </a:r>
            <a:r>
              <a:rPr lang="en-US" sz="3600" dirty="0"/>
              <a:t>: I received a letter terminating my Medicaid, what do I do?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en-US" b="1" dirty="0"/>
              <a:t>If the reason is: “</a:t>
            </a:r>
            <a:r>
              <a:rPr lang="en-US" b="1" dirty="0">
                <a:solidFill>
                  <a:srgbClr val="0070C0"/>
                </a:solidFill>
              </a:rPr>
              <a:t>Individual(s) are no longer eligible because they failed to provide requested information in a timely manner as stated in 42 CFR 435.916 and 42 CFR 435.952.”</a:t>
            </a:r>
          </a:p>
          <a:p>
            <a:pPr marL="457200" lvl="1" indent="0">
              <a:buNone/>
            </a:pPr>
            <a:endParaRPr lang="en-US" b="1" dirty="0"/>
          </a:p>
          <a:p>
            <a:r>
              <a:rPr lang="en-US" b="1" dirty="0"/>
              <a:t>DO NOT file a new application*</a:t>
            </a:r>
          </a:p>
          <a:p>
            <a:endParaRPr lang="en-US" b="1" dirty="0"/>
          </a:p>
          <a:p>
            <a:r>
              <a:rPr lang="en-US" b="1" dirty="0"/>
              <a:t>DO complete and return the renewal</a:t>
            </a:r>
          </a:p>
          <a:p>
            <a:pPr lvl="1"/>
            <a:r>
              <a:rPr lang="en-US" b="1" dirty="0"/>
              <a:t>Confirm agency received RFI and it is complete; if something is missing, ask what it is and provide it.</a:t>
            </a:r>
          </a:p>
          <a:p>
            <a:endParaRPr lang="en-US" b="1" dirty="0"/>
          </a:p>
          <a:p>
            <a:r>
              <a:rPr lang="en-US" b="1" dirty="0"/>
              <a:t>DO file a Fair Hearing and Continuation of Benefits </a:t>
            </a:r>
          </a:p>
          <a:p>
            <a:pPr marL="457200" lvl="1" indent="0">
              <a:buNone/>
            </a:pPr>
            <a:r>
              <a:rPr lang="en-US" b="1" dirty="0"/>
              <a:t>(Do not rely on 90-day language in the letter)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0431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Lesson 1</a:t>
            </a:r>
            <a:r>
              <a:rPr lang="en-US" sz="3600" dirty="0"/>
              <a:t>: I received a letter terminating my Medicaid, what do I do?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Reason for Medicaid Termination: RFI returned, but you are found no longer eligible</a:t>
            </a:r>
          </a:p>
          <a:p>
            <a:endParaRPr lang="en-US" b="1" dirty="0"/>
          </a:p>
          <a:p>
            <a:pPr marL="457200" lvl="1" indent="0">
              <a:buNone/>
            </a:pPr>
            <a:r>
              <a:rPr lang="en-US" b="1" dirty="0">
                <a:solidFill>
                  <a:srgbClr val="0070C0"/>
                </a:solidFill>
              </a:rPr>
              <a:t>“Prior to making a determination of ineligibility, the Medicaid agency must consider all bases of eligibility.”</a:t>
            </a:r>
          </a:p>
          <a:p>
            <a:pPr lvl="1"/>
            <a:endParaRPr lang="en-US" b="1" dirty="0"/>
          </a:p>
          <a:p>
            <a:r>
              <a:rPr lang="en-US" dirty="0"/>
              <a:t>What this likely means? </a:t>
            </a:r>
          </a:p>
          <a:p>
            <a:pPr lvl="1"/>
            <a:r>
              <a:rPr lang="en-US" dirty="0"/>
              <a:t>You may be eligible through a different program! </a:t>
            </a:r>
          </a:p>
          <a:p>
            <a:pPr lvl="1"/>
            <a:r>
              <a:rPr lang="en-US" dirty="0"/>
              <a:t>In all likelihood, NJFamilyCare (vendor) or CWA did not screen for all bases of eligibility, only some. </a:t>
            </a:r>
          </a:p>
        </p:txBody>
      </p:sp>
    </p:spTree>
    <p:extLst>
      <p:ext uri="{BB962C8B-B14F-4D97-AF65-F5344CB8AC3E}">
        <p14:creationId xmlns:p14="http://schemas.microsoft.com/office/powerpoint/2010/main" val="196853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Lesson 1</a:t>
            </a:r>
            <a:r>
              <a:rPr lang="en-US" sz="3600" dirty="0"/>
              <a:t>: I received a letter terminating my Medicaid, what do I do?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Affordable Care Act Medicaid (MAGI) (not an ABD program)</a:t>
            </a:r>
          </a:p>
          <a:p>
            <a:endParaRPr lang="en-US" dirty="0"/>
          </a:p>
          <a:p>
            <a:r>
              <a:rPr lang="en-US" dirty="0"/>
              <a:t>SSI-related and Medicaid Only</a:t>
            </a:r>
          </a:p>
          <a:p>
            <a:endParaRPr lang="en-US" dirty="0"/>
          </a:p>
          <a:p>
            <a:r>
              <a:rPr lang="en-US" dirty="0"/>
              <a:t>NJ Care</a:t>
            </a:r>
          </a:p>
          <a:p>
            <a:endParaRPr lang="en-US" dirty="0"/>
          </a:p>
          <a:p>
            <a:r>
              <a:rPr lang="en-US" dirty="0"/>
              <a:t>Workability</a:t>
            </a:r>
          </a:p>
          <a:p>
            <a:endParaRPr lang="en-US" dirty="0"/>
          </a:p>
          <a:p>
            <a:r>
              <a:rPr lang="en-US" dirty="0"/>
              <a:t>Institutional Medicaid: MLTSS, DD Supports, Community Care</a:t>
            </a:r>
          </a:p>
          <a:p>
            <a:endParaRPr lang="en-US" dirty="0"/>
          </a:p>
          <a:p>
            <a:r>
              <a:rPr lang="en-US" dirty="0"/>
              <a:t>Medicare Savings Programs</a:t>
            </a:r>
          </a:p>
        </p:txBody>
      </p:sp>
    </p:spTree>
    <p:extLst>
      <p:ext uri="{BB962C8B-B14F-4D97-AF65-F5344CB8AC3E}">
        <p14:creationId xmlns:p14="http://schemas.microsoft.com/office/powerpoint/2010/main" val="1815297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Lesson 1</a:t>
            </a:r>
            <a:r>
              <a:rPr lang="en-US" sz="3600" dirty="0"/>
              <a:t>: I received a letter terminating my Medicaid, what do I do?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Notice must include an Explanation of Eligibility </a:t>
            </a:r>
          </a:p>
          <a:p>
            <a:endParaRPr lang="en-US" dirty="0"/>
          </a:p>
          <a:p>
            <a:pPr lvl="1"/>
            <a:r>
              <a:rPr lang="en-US" dirty="0"/>
              <a:t>Countable Income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Countable Resources</a:t>
            </a:r>
          </a:p>
          <a:p>
            <a:endParaRPr lang="en-US" b="1" dirty="0"/>
          </a:p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Notice must include calculations – usually on additional pages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6611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Lesson 1</a:t>
            </a:r>
            <a:r>
              <a:rPr lang="en-US" sz="3600" dirty="0"/>
              <a:t>: I received a letter terminating my Medicaid, what do I do?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Does the letter include notice of Fair Hearing Right?:</a:t>
            </a:r>
          </a:p>
          <a:p>
            <a:endParaRPr lang="en-US" b="1" dirty="0"/>
          </a:p>
          <a:p>
            <a:pPr marL="0" indent="0" algn="ctr">
              <a:buNone/>
            </a:pPr>
            <a:r>
              <a:rPr lang="en-US" b="1" u="sng" dirty="0"/>
              <a:t>Your Right to a Fair Hearing</a:t>
            </a:r>
          </a:p>
          <a:p>
            <a:pPr marL="0" indent="0" algn="ctr">
              <a:buNone/>
            </a:pPr>
            <a:endParaRPr lang="en-US" dirty="0"/>
          </a:p>
          <a:p>
            <a:r>
              <a:rPr lang="en-US" dirty="0"/>
              <a:t>60 days to request a FH</a:t>
            </a:r>
          </a:p>
          <a:p>
            <a:endParaRPr lang="en-US" dirty="0"/>
          </a:p>
          <a:p>
            <a:r>
              <a:rPr lang="en-US" dirty="0"/>
              <a:t>Continuation of Benefits is automatic (but. . .)</a:t>
            </a:r>
          </a:p>
        </p:txBody>
      </p:sp>
    </p:spTree>
    <p:extLst>
      <p:ext uri="{BB962C8B-B14F-4D97-AF65-F5344CB8AC3E}">
        <p14:creationId xmlns:p14="http://schemas.microsoft.com/office/powerpoint/2010/main" val="2872603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Lesson 1</a:t>
            </a:r>
            <a:r>
              <a:rPr lang="en-US" sz="3600" dirty="0"/>
              <a:t>: I received a letter terminating my Medicaid, what do I do?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b="1" u="sng" dirty="0"/>
          </a:p>
          <a:p>
            <a:pPr marL="0" indent="0" algn="ctr">
              <a:buNone/>
            </a:pPr>
            <a:r>
              <a:rPr lang="en-US" b="1" u="sng" dirty="0">
                <a:solidFill>
                  <a:srgbClr val="0070C0"/>
                </a:solidFill>
              </a:rPr>
              <a:t>Always request a Fair Hearing</a:t>
            </a:r>
          </a:p>
          <a:p>
            <a:pPr marL="0" indent="0" algn="ctr">
              <a:buNone/>
            </a:pPr>
            <a:endParaRPr lang="en-US" b="1" u="sng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dirty="0"/>
              <a:t>Division of Medical Assistance and Health Services</a:t>
            </a:r>
          </a:p>
          <a:p>
            <a:pPr marL="0" indent="0" algn="ctr">
              <a:buNone/>
            </a:pPr>
            <a:r>
              <a:rPr lang="en-US" dirty="0"/>
              <a:t>Attn: Fair Hearing Unit</a:t>
            </a:r>
          </a:p>
          <a:p>
            <a:pPr marL="0" indent="0" algn="ctr">
              <a:buNone/>
            </a:pPr>
            <a:r>
              <a:rPr lang="en-US" dirty="0"/>
              <a:t>PO Box 712</a:t>
            </a:r>
          </a:p>
          <a:p>
            <a:pPr marL="0" indent="0" algn="ctr">
              <a:buNone/>
            </a:pPr>
            <a:r>
              <a:rPr lang="en-US" dirty="0"/>
              <a:t>Trenton, NJ 08625</a:t>
            </a:r>
          </a:p>
          <a:p>
            <a:pPr marL="0" indent="0" algn="ctr">
              <a:buNone/>
            </a:pPr>
            <a:r>
              <a:rPr lang="en-US" dirty="0"/>
              <a:t>FAX: 609-588-2435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Keep proof of mailing or fax receipt. </a:t>
            </a:r>
          </a:p>
        </p:txBody>
      </p:sp>
    </p:spTree>
    <p:extLst>
      <p:ext uri="{BB962C8B-B14F-4D97-AF65-F5344CB8AC3E}">
        <p14:creationId xmlns:p14="http://schemas.microsoft.com/office/powerpoint/2010/main" val="94735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n-US" sz="3600" dirty="0">
                <a:solidFill>
                  <a:srgbClr val="00B050"/>
                </a:solidFill>
              </a:rPr>
            </a:br>
            <a:br>
              <a:rPr lang="en-US" sz="3600" dirty="0">
                <a:solidFill>
                  <a:srgbClr val="00B050"/>
                </a:solidFill>
              </a:rPr>
            </a:br>
            <a:br>
              <a:rPr lang="en-US" sz="3600" dirty="0">
                <a:solidFill>
                  <a:srgbClr val="00B050"/>
                </a:solidFill>
              </a:rPr>
            </a:br>
            <a:br>
              <a:rPr lang="en-US" sz="3600" dirty="0">
                <a:solidFill>
                  <a:srgbClr val="00B050"/>
                </a:solidFill>
              </a:rPr>
            </a:br>
            <a:br>
              <a:rPr lang="en-US" sz="3600" dirty="0">
                <a:solidFill>
                  <a:srgbClr val="00B050"/>
                </a:solidFill>
              </a:rPr>
            </a:br>
            <a:br>
              <a:rPr lang="en-US" sz="3600" dirty="0">
                <a:solidFill>
                  <a:srgbClr val="00B050"/>
                </a:solidFill>
              </a:rPr>
            </a:br>
            <a:br>
              <a:rPr lang="en-US" sz="3600" dirty="0">
                <a:solidFill>
                  <a:srgbClr val="00B050"/>
                </a:solidFill>
              </a:rPr>
            </a:br>
            <a:r>
              <a:rPr lang="en-US" sz="3600" dirty="0">
                <a:solidFill>
                  <a:srgbClr val="00B050"/>
                </a:solidFill>
              </a:rPr>
              <a:t>Lesson 2</a:t>
            </a:r>
            <a:r>
              <a:rPr lang="en-US" sz="3600" dirty="0"/>
              <a:t>:</a:t>
            </a:r>
            <a:br>
              <a:rPr lang="en-US" sz="3600" dirty="0"/>
            </a:br>
            <a:r>
              <a:rPr lang="en-US" sz="3600" dirty="0"/>
              <a:t>(Fill in the blank) told me my Medicaid is terminated, but I never got anything in the mail?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96910"/>
            <a:ext cx="10515600" cy="6112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516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Lesson 2</a:t>
            </a:r>
            <a:r>
              <a:rPr lang="en-US" sz="3600" dirty="0"/>
              <a:t>: (Fill in the blank) told me my Medicaid is terminated, but I never got anything in the mail?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this problem typically looks like: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You go to pharmacy and are told you no longer have Medicaid</a:t>
            </a:r>
          </a:p>
          <a:p>
            <a:endParaRPr lang="en-US" dirty="0"/>
          </a:p>
          <a:p>
            <a:r>
              <a:rPr lang="en-US" dirty="0"/>
              <a:t>A provider, like a home health agency responsible for your PCA services, calls to say you are terminated at the end of the month*</a:t>
            </a:r>
          </a:p>
          <a:p>
            <a:endParaRPr lang="en-US" dirty="0"/>
          </a:p>
          <a:p>
            <a:r>
              <a:rPr lang="en-US" dirty="0"/>
              <a:t>Your MCO care manager lets you know that your Medicaid has terminated</a:t>
            </a:r>
          </a:p>
        </p:txBody>
      </p:sp>
    </p:spTree>
    <p:extLst>
      <p:ext uri="{BB962C8B-B14F-4D97-AF65-F5344CB8AC3E}">
        <p14:creationId xmlns:p14="http://schemas.microsoft.com/office/powerpoint/2010/main" val="3845117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Lesson 2</a:t>
            </a:r>
            <a:r>
              <a:rPr lang="en-US" sz="3600" dirty="0"/>
              <a:t>: (Fill in the blank) told me my Medicaid is terminated, but I never got anything in the mail?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What can you do?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Call the Medical Assistance Customer Center (MACC) or your County Welfare Agency (CWA)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Email the Medicaid agency</a:t>
            </a:r>
          </a:p>
          <a:p>
            <a:pPr lvl="1"/>
            <a:r>
              <a:rPr lang="en-US" dirty="0">
                <a:hlinkClick r:id="rId3"/>
              </a:rPr>
              <a:t>https://www.nj.gov/humanservices/dmahs/staff/email/index.html</a:t>
            </a:r>
            <a:endParaRPr lang="en-US" dirty="0"/>
          </a:p>
          <a:p>
            <a:pPr lvl="1"/>
            <a:r>
              <a:rPr lang="en-US" dirty="0"/>
              <a:t>DMAHS.Referrals@dhs.nj.gov</a:t>
            </a:r>
          </a:p>
          <a:p>
            <a:endParaRPr lang="en-US" dirty="0"/>
          </a:p>
          <a:p>
            <a:r>
              <a:rPr lang="en-US" dirty="0"/>
              <a:t>Request a Fair Hearing and Continuation of Benefits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064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Lesson 3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I mailed back the RFI, but never heard anything?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88221"/>
            <a:ext cx="10515600" cy="18199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233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92859-5217-EB55-457F-2F71E08EE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Housekeeping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852CB-BDEE-CE4F-5261-E83D7FEF4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This webinar is being recorded. The presentation and recording will be shared with attendees and available on our website, at a later date.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B351D3-94F7-B8CC-5750-6A6F7B8E0EF9}"/>
              </a:ext>
            </a:extLst>
          </p:cNvPr>
          <p:cNvSpPr/>
          <p:nvPr/>
        </p:nvSpPr>
        <p:spPr>
          <a:xfrm>
            <a:off x="1395837" y="3067825"/>
            <a:ext cx="2376507" cy="3118453"/>
          </a:xfrm>
          <a:prstGeom prst="roundRect">
            <a:avLst/>
          </a:prstGeom>
          <a:solidFill>
            <a:srgbClr val="9DD5D6"/>
          </a:solidFill>
          <a:ln>
            <a:solidFill>
              <a:srgbClr val="9DD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olomon Sans Normal"/>
              </a:rPr>
              <a:t>Your audio and video are muted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>
                <a:solidFill>
                  <a:schemeClr val="tx1"/>
                </a:solidFill>
                <a:latin typeface="Solomon Sans Normal"/>
              </a:rPr>
              <a:t>Use computer audio or call in </a:t>
            </a:r>
            <a:endParaRPr lang="en-US" sz="1600" dirty="0">
              <a:solidFill>
                <a:schemeClr val="tx1"/>
              </a:solidFill>
              <a:latin typeface="Solomon Sans Normal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1D6C77-70A4-40B6-898B-2D22E3A7C579}"/>
              </a:ext>
            </a:extLst>
          </p:cNvPr>
          <p:cNvSpPr txBox="1"/>
          <p:nvPr/>
        </p:nvSpPr>
        <p:spPr>
          <a:xfrm>
            <a:off x="1372025" y="3383684"/>
            <a:ext cx="237650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latin typeface="Solomon Sans SemiBold" panose="02000000000000000000" pitchFamily="2" charset="0"/>
                <a:cs typeface="Calibri"/>
              </a:rPr>
              <a:t>AUDIO AND VIDEO</a:t>
            </a:r>
            <a:endParaRPr lang="en-US" sz="1600" b="1" dirty="0">
              <a:latin typeface="Solomon Sans SemiBold" panose="02000000000000000000" pitchFamily="2" charset="0"/>
            </a:endParaRP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33DA9B04-420A-C2E1-3A56-A2F090C1AF4C}"/>
              </a:ext>
            </a:extLst>
          </p:cNvPr>
          <p:cNvSpPr/>
          <p:nvPr/>
        </p:nvSpPr>
        <p:spPr>
          <a:xfrm>
            <a:off x="4680230" y="3070979"/>
            <a:ext cx="2366435" cy="3118453"/>
          </a:xfrm>
          <a:prstGeom prst="roundRect">
            <a:avLst/>
          </a:prstGeom>
          <a:solidFill>
            <a:srgbClr val="9DD5D6"/>
          </a:solidFill>
          <a:ln>
            <a:solidFill>
              <a:srgbClr val="9DD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Solomon Sans Normal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Solomon Sans Normal" panose="02000000000000000000" pitchFamily="2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Solomon Sans Normal"/>
              </a:rPr>
              <a:t>Use the chat for panelists and all attendees</a:t>
            </a:r>
            <a:endParaRPr lang="en-US" sz="1600" dirty="0">
              <a:solidFill>
                <a:schemeClr val="tx1"/>
              </a:solidFill>
              <a:latin typeface="Solomon Sans Normal" panose="02000000000000000000" pitchFamily="2" charset="0"/>
            </a:endParaRPr>
          </a:p>
          <a:p>
            <a:pPr algn="ctr"/>
            <a:endParaRPr lang="en-US" sz="1600" dirty="0"/>
          </a:p>
          <a:p>
            <a:pPr algn="ctr"/>
            <a:r>
              <a:rPr lang="en-US" sz="1600" dirty="0">
                <a:solidFill>
                  <a:schemeClr val="tx1"/>
                </a:solidFill>
                <a:latin typeface="Solomon Sans Normal"/>
              </a:rPr>
              <a:t>Download the chats in the chat box by </a:t>
            </a:r>
            <a:r>
              <a:rPr lang="en-US" sz="1600" b="1" dirty="0">
                <a:solidFill>
                  <a:schemeClr val="tx1"/>
                </a:solidFill>
                <a:latin typeface="Solomon Sans Normal"/>
              </a:rPr>
              <a:t>“save chat”</a:t>
            </a:r>
            <a:endParaRPr lang="en-US" sz="1600" b="1" dirty="0">
              <a:solidFill>
                <a:schemeClr val="tx1"/>
              </a:solidFill>
              <a:latin typeface="Solomon Sans Normal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5D5D1-8BDA-55D6-136E-8A18B24D7221}"/>
              </a:ext>
            </a:extLst>
          </p:cNvPr>
          <p:cNvSpPr txBox="1"/>
          <p:nvPr/>
        </p:nvSpPr>
        <p:spPr>
          <a:xfrm>
            <a:off x="4704042" y="3259572"/>
            <a:ext cx="236643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latin typeface="Solomon Sans SemiBold" panose="02000000000000000000" pitchFamily="2" charset="0"/>
                <a:cs typeface="Calibri"/>
              </a:rPr>
              <a:t>TO ASK OR RESPOND TO QUESTIONS</a:t>
            </a: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47495FBE-A24D-D376-91E0-59E86BEEAC1A}"/>
              </a:ext>
            </a:extLst>
          </p:cNvPr>
          <p:cNvSpPr/>
          <p:nvPr/>
        </p:nvSpPr>
        <p:spPr>
          <a:xfrm>
            <a:off x="7954551" y="3067825"/>
            <a:ext cx="2366435" cy="3118453"/>
          </a:xfrm>
          <a:prstGeom prst="roundRect">
            <a:avLst/>
          </a:prstGeom>
          <a:solidFill>
            <a:srgbClr val="9DD5D6"/>
          </a:solidFill>
          <a:ln>
            <a:solidFill>
              <a:srgbClr val="9DD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Solomon Sans Normal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Solomon Sans Normal" panose="02000000000000000000" pitchFamily="2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Solomon Sans Normal" panose="02000000000000000000" pitchFamily="2" charset="0"/>
              </a:rPr>
              <a:t>Subtitles are available. To see subtitles: “</a:t>
            </a:r>
            <a:r>
              <a:rPr lang="en-US" sz="1600" b="1" dirty="0">
                <a:solidFill>
                  <a:schemeClr val="tx1"/>
                </a:solidFill>
                <a:latin typeface="Solomon Sans Normal" panose="02000000000000000000" pitchFamily="2" charset="0"/>
              </a:rPr>
              <a:t>more&gt; show subtitles”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>
                <a:solidFill>
                  <a:schemeClr val="tx1"/>
                </a:solidFill>
                <a:latin typeface="Solomon Sans Normal" panose="02000000000000000000" pitchFamily="2" charset="0"/>
              </a:rPr>
              <a:t>Contact me with accessibility concerns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C891C-D8B8-C411-9168-E747A5C39BD5}"/>
              </a:ext>
            </a:extLst>
          </p:cNvPr>
          <p:cNvSpPr txBox="1"/>
          <p:nvPr/>
        </p:nvSpPr>
        <p:spPr>
          <a:xfrm>
            <a:off x="7954551" y="3379528"/>
            <a:ext cx="23714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latin typeface="Solomon Sans SemiBold" panose="02000000000000000000" pitchFamily="2" charset="0"/>
                <a:cs typeface="Calibri"/>
              </a:rPr>
              <a:t>ACCESSIBILITY</a:t>
            </a:r>
          </a:p>
        </p:txBody>
      </p:sp>
    </p:spTree>
    <p:extLst>
      <p:ext uri="{BB962C8B-B14F-4D97-AF65-F5344CB8AC3E}">
        <p14:creationId xmlns:p14="http://schemas.microsoft.com/office/powerpoint/2010/main" val="3630450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Lesson 3</a:t>
            </a:r>
            <a:r>
              <a:rPr lang="en-US" dirty="0"/>
              <a:t>: I mailed back the RFI, but never heard anything?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this problem typically looks like: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You returned the RFI and haven’t heard anything back from CWA or NJFamilyCare</a:t>
            </a:r>
          </a:p>
          <a:p>
            <a:endParaRPr lang="en-US" dirty="0"/>
          </a:p>
          <a:p>
            <a:r>
              <a:rPr lang="en-US" dirty="0"/>
              <a:t>You mailed back the RFI, then you got a letter asking for more information</a:t>
            </a:r>
          </a:p>
          <a:p>
            <a:pPr lvl="1"/>
            <a:r>
              <a:rPr lang="en-US" dirty="0"/>
              <a:t>Sometimes on a very short deadline</a:t>
            </a:r>
          </a:p>
        </p:txBody>
      </p:sp>
    </p:spTree>
    <p:extLst>
      <p:ext uri="{BB962C8B-B14F-4D97-AF65-F5344CB8AC3E}">
        <p14:creationId xmlns:p14="http://schemas.microsoft.com/office/powerpoint/2010/main" val="1078356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Lesson 3</a:t>
            </a:r>
            <a:r>
              <a:rPr lang="en-US" dirty="0"/>
              <a:t>: I mailed back the RFI, but never heard anything?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can you do: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Call the CWA for an update</a:t>
            </a:r>
          </a:p>
          <a:p>
            <a:endParaRPr lang="en-US" dirty="0"/>
          </a:p>
          <a:p>
            <a:r>
              <a:rPr lang="en-US" dirty="0"/>
              <a:t>Email the Medicaid agency</a:t>
            </a:r>
          </a:p>
          <a:p>
            <a:endParaRPr lang="en-US" dirty="0"/>
          </a:p>
          <a:p>
            <a:r>
              <a:rPr lang="en-US" dirty="0"/>
              <a:t>Call the MACC to see if you are still on Medicaid</a:t>
            </a:r>
          </a:p>
        </p:txBody>
      </p:sp>
    </p:spTree>
    <p:extLst>
      <p:ext uri="{BB962C8B-B14F-4D97-AF65-F5344CB8AC3E}">
        <p14:creationId xmlns:p14="http://schemas.microsoft.com/office/powerpoint/2010/main" val="3288574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Lesson 4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I lost my SSI:</a:t>
            </a:r>
            <a:br>
              <a:rPr lang="en-US" dirty="0"/>
            </a:br>
            <a:r>
              <a:rPr lang="en-US" dirty="0"/>
              <a:t> Am I still eligible for Medicaid?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82628"/>
            <a:ext cx="105156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638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Lesson 4</a:t>
            </a:r>
            <a:r>
              <a:rPr lang="en-US" dirty="0"/>
              <a:t>: I lost my SSI, Am I still eligible for Medicaid?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this problem typically looks like: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Person was on SSI in March 2020 and so had SSI-related Medicaid</a:t>
            </a:r>
          </a:p>
          <a:p>
            <a:endParaRPr lang="en-US" dirty="0"/>
          </a:p>
          <a:p>
            <a:r>
              <a:rPr lang="en-US" dirty="0"/>
              <a:t>Person stopped getting SSI cash assistance during PHE</a:t>
            </a:r>
          </a:p>
          <a:p>
            <a:endParaRPr lang="en-US" dirty="0"/>
          </a:p>
          <a:p>
            <a:r>
              <a:rPr lang="en-US" dirty="0"/>
              <a:t>Person got a letter from NJ Medicaid saying that they are at risk of losing Medicaid because they were terminated from SSI</a:t>
            </a:r>
          </a:p>
        </p:txBody>
      </p:sp>
    </p:spTree>
    <p:extLst>
      <p:ext uri="{BB962C8B-B14F-4D97-AF65-F5344CB8AC3E}">
        <p14:creationId xmlns:p14="http://schemas.microsoft.com/office/powerpoint/2010/main" val="3942339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10249-E318-B1AF-2EAF-DC752B73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1226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00B050"/>
                </a:solidFill>
              </a:rPr>
              <a:t>Lesson 4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SSI termination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Sample Notice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B57CEB66-E6F9-825D-1860-F146697FA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9123" y="463743"/>
            <a:ext cx="4675035" cy="6029132"/>
          </a:xfrm>
          <a:effectLst>
            <a:outerShdw blurRad="20343" dist="251891" dir="2940000" sx="96750" sy="96750" algn="ctr" rotWithShape="0">
              <a:srgbClr val="000000">
                <a:alpha val="6516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810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Lesson 4</a:t>
            </a:r>
            <a:r>
              <a:rPr lang="en-US" dirty="0"/>
              <a:t>: I lost my SSI, Am I still eligible for Medicaid?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Here are the types of problems DRNJ is seeing: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Title of the letter or text in body = Medicaid Termination</a:t>
            </a:r>
          </a:p>
          <a:p>
            <a:endParaRPr lang="en-US" dirty="0"/>
          </a:p>
          <a:p>
            <a:r>
              <a:rPr lang="en-US" dirty="0"/>
              <a:t>Medicaid agency </a:t>
            </a:r>
            <a:r>
              <a:rPr lang="en-US" u="sng" dirty="0"/>
              <a:t>was</a:t>
            </a:r>
            <a:r>
              <a:rPr lang="en-US" dirty="0"/>
              <a:t> putting a termination date in system 4 months out (e.g., September notice – December term date)</a:t>
            </a:r>
          </a:p>
          <a:p>
            <a:endParaRPr lang="en-US" dirty="0"/>
          </a:p>
          <a:p>
            <a:r>
              <a:rPr lang="en-US" dirty="0"/>
              <a:t>People never get the “blue envelope” request for information</a:t>
            </a:r>
          </a:p>
        </p:txBody>
      </p:sp>
    </p:spTree>
    <p:extLst>
      <p:ext uri="{BB962C8B-B14F-4D97-AF65-F5344CB8AC3E}">
        <p14:creationId xmlns:p14="http://schemas.microsoft.com/office/powerpoint/2010/main" val="637622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Lesson 4</a:t>
            </a:r>
            <a:r>
              <a:rPr lang="en-US" dirty="0"/>
              <a:t>: I lost my SSI, Am I still eligible for Medicaid?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Title of the letter or text in body = Medicaid Termination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This notification is NOT a termination notice</a:t>
            </a:r>
          </a:p>
          <a:p>
            <a:endParaRPr lang="en-US" dirty="0"/>
          </a:p>
          <a:p>
            <a:r>
              <a:rPr lang="en-US" dirty="0"/>
              <a:t>Medicaid agency </a:t>
            </a:r>
            <a:r>
              <a:rPr lang="en-US" u="sng" dirty="0"/>
              <a:t>was</a:t>
            </a:r>
            <a:r>
              <a:rPr lang="en-US" dirty="0"/>
              <a:t> putting a termination date in system 4 months out (e.g., September notice – December term date)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Medicaid agency in not doing this anymore. . .but you may have a date in the system already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Call the Medicaid Assistance Customer Center (MACC)</a:t>
            </a:r>
          </a:p>
          <a:p>
            <a:endParaRPr lang="en-US" dirty="0"/>
          </a:p>
          <a:p>
            <a:r>
              <a:rPr lang="en-US" dirty="0"/>
              <a:t>People never get the “blue envelope” request for information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Call MACC or your County Welfare Agency to get the RFI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Complete and return</a:t>
            </a:r>
          </a:p>
        </p:txBody>
      </p:sp>
    </p:spTree>
    <p:extLst>
      <p:ext uri="{BB962C8B-B14F-4D97-AF65-F5344CB8AC3E}">
        <p14:creationId xmlns:p14="http://schemas.microsoft.com/office/powerpoint/2010/main" val="2295303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Lesson 4</a:t>
            </a:r>
            <a:r>
              <a:rPr lang="en-US" dirty="0"/>
              <a:t>: I lost my SSI, Am I still eligible for Medicaid?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if my termination date is still in the system and that date is coming up quickly? 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>
                <a:solidFill>
                  <a:schemeClr val="accent1"/>
                </a:solidFill>
              </a:rPr>
              <a:t>Request a Fair Hearing and Continuation of Benefits</a:t>
            </a:r>
          </a:p>
          <a:p>
            <a:pPr lvl="1"/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>
                <a:solidFill>
                  <a:schemeClr val="accent1"/>
                </a:solidFill>
              </a:rPr>
              <a:t>Call Disability Rights New Jersey</a:t>
            </a:r>
          </a:p>
        </p:txBody>
      </p:sp>
    </p:spTree>
    <p:extLst>
      <p:ext uri="{BB962C8B-B14F-4D97-AF65-F5344CB8AC3E}">
        <p14:creationId xmlns:p14="http://schemas.microsoft.com/office/powerpoint/2010/main" val="4005459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Lesson 5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What if my child with a disability</a:t>
            </a:r>
            <a:br>
              <a:rPr lang="en-US" dirty="0"/>
            </a:br>
            <a:r>
              <a:rPr lang="en-US" dirty="0"/>
              <a:t> receives a termination notice?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82628"/>
            <a:ext cx="105156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948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Lesson 5</a:t>
            </a:r>
            <a:r>
              <a:rPr lang="en-US" dirty="0"/>
              <a:t>: What if my child with a disability receives a termination notice?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Here are the types of problems DRNJ is seeing: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Children were found eligible during the PHE under “COVID flexibilities” </a:t>
            </a:r>
          </a:p>
          <a:p>
            <a:endParaRPr lang="en-US" dirty="0"/>
          </a:p>
          <a:p>
            <a:r>
              <a:rPr lang="en-US" dirty="0"/>
              <a:t>These children may not be financially eligible absent those flexibilities</a:t>
            </a:r>
          </a:p>
          <a:p>
            <a:endParaRPr lang="en-US" dirty="0"/>
          </a:p>
          <a:p>
            <a:r>
              <a:rPr lang="en-US" dirty="0"/>
              <a:t>Children do not qualify for MLTSS</a:t>
            </a:r>
          </a:p>
        </p:txBody>
      </p:sp>
    </p:spTree>
    <p:extLst>
      <p:ext uri="{BB962C8B-B14F-4D97-AF65-F5344CB8AC3E}">
        <p14:creationId xmlns:p14="http://schemas.microsoft.com/office/powerpoint/2010/main" val="2941356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184" y="365125"/>
            <a:ext cx="10515600" cy="1325563"/>
          </a:xfrm>
        </p:spPr>
        <p:txBody>
          <a:bodyPr/>
          <a:lstStyle/>
          <a:p>
            <a:r>
              <a:rPr lang="en-US" dirty="0"/>
              <a:t>Presenters: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3664"/>
            <a:ext cx="3538591" cy="111153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/>
              <a:t>Gwen Orlowski, </a:t>
            </a:r>
            <a:r>
              <a:rPr lang="en-US" i="1" dirty="0"/>
              <a:t>Executive Director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43D8FE-425F-674D-FC3F-F66B1577EF96}"/>
              </a:ext>
            </a:extLst>
          </p:cNvPr>
          <p:cNvSpPr txBox="1"/>
          <p:nvPr/>
        </p:nvSpPr>
        <p:spPr>
          <a:xfrm>
            <a:off x="4551493" y="1865889"/>
            <a:ext cx="3332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olomon Sans Normal" panose="02000000000000000000" pitchFamily="2" charset="0"/>
              </a:rPr>
              <a:t>Michael Brower,</a:t>
            </a:r>
          </a:p>
          <a:p>
            <a:pPr algn="ctr"/>
            <a:r>
              <a:rPr lang="en-US" sz="2800" i="1" dirty="0">
                <a:latin typeface="Solomon Sans Normal" panose="02000000000000000000" pitchFamily="2" charset="0"/>
              </a:rPr>
              <a:t>Legal Director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9FA293-B7B8-6C88-ED0D-1E9ED126CEC3}"/>
              </a:ext>
            </a:extLst>
          </p:cNvPr>
          <p:cNvSpPr txBox="1"/>
          <p:nvPr/>
        </p:nvSpPr>
        <p:spPr>
          <a:xfrm>
            <a:off x="8484336" y="1827787"/>
            <a:ext cx="29392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Solomon Sans Normal" panose="02000000000000000000" pitchFamily="2" charset="0"/>
              </a:rPr>
              <a:t>Regina Smith,</a:t>
            </a:r>
          </a:p>
          <a:p>
            <a:pPr algn="ctr"/>
            <a:r>
              <a:rPr lang="en-US" sz="2800" i="1" dirty="0">
                <a:latin typeface="Solomon Sans Normal" panose="02000000000000000000" pitchFamily="2" charset="0"/>
              </a:rPr>
              <a:t>Staff Attorney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8A32DC-EFE2-1F9E-C0C3-1CD7E5095C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82" t="10586" r="15902" b="-1"/>
          <a:stretch/>
        </p:blipFill>
        <p:spPr>
          <a:xfrm>
            <a:off x="1118463" y="2995199"/>
            <a:ext cx="2973123" cy="2948827"/>
          </a:xfrm>
          <a:prstGeom prst="rect">
            <a:avLst/>
          </a:prstGeom>
          <a:effectLst>
            <a:outerShdw blurRad="16207" dist="131354" dir="2433721" algn="ctr" rotWithShape="0">
              <a:srgbClr val="000000">
                <a:alpha val="39909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FC63FD-155E-E891-386C-8BD9FC2AC1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43" t="5947" r="18728" b="2255"/>
          <a:stretch/>
        </p:blipFill>
        <p:spPr>
          <a:xfrm>
            <a:off x="8467406" y="2995199"/>
            <a:ext cx="2973123" cy="2951258"/>
          </a:xfrm>
          <a:prstGeom prst="rect">
            <a:avLst/>
          </a:prstGeom>
          <a:effectLst>
            <a:outerShdw blurRad="14861" dist="133709" dir="2513113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73D1BA-1DE1-7452-BB86-5329D9FD2D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43" t="3531" r="24450" b="6276"/>
          <a:stretch/>
        </p:blipFill>
        <p:spPr>
          <a:xfrm>
            <a:off x="4743216" y="2995198"/>
            <a:ext cx="2948827" cy="2948827"/>
          </a:xfrm>
          <a:prstGeom prst="rect">
            <a:avLst/>
          </a:prstGeom>
          <a:effectLst>
            <a:outerShdw blurRad="17930" dist="123916" dir="2289505" algn="ctr" rotWithShape="0">
              <a:srgbClr val="000000">
                <a:alpha val="4008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0143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Lesson 5</a:t>
            </a:r>
            <a:r>
              <a:rPr lang="en-US" dirty="0"/>
              <a:t>: What if my child with a disability receives a termination notice?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can I do: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Apply for DD services through Performcare</a:t>
            </a:r>
          </a:p>
          <a:p>
            <a:pPr lvl="1"/>
            <a:r>
              <a:rPr lang="en-US" dirty="0"/>
              <a:t>1 (877) 652-7624</a:t>
            </a:r>
          </a:p>
          <a:p>
            <a:pPr lvl="1"/>
            <a:endParaRPr lang="en-US" dirty="0"/>
          </a:p>
          <a:p>
            <a:r>
              <a:rPr lang="en-US" dirty="0"/>
              <a:t>Appy for a Fair Hearing and Continuation of Benefits</a:t>
            </a:r>
          </a:p>
          <a:p>
            <a:endParaRPr lang="en-US" dirty="0"/>
          </a:p>
          <a:p>
            <a:r>
              <a:rPr lang="en-US" dirty="0"/>
              <a:t>Call Disability Rights New Jersey </a:t>
            </a:r>
          </a:p>
        </p:txBody>
      </p:sp>
    </p:spTree>
    <p:extLst>
      <p:ext uri="{BB962C8B-B14F-4D97-AF65-F5344CB8AC3E}">
        <p14:creationId xmlns:p14="http://schemas.microsoft.com/office/powerpoint/2010/main" val="3852868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F9FC5-5857-A130-DAC1-8ED7957E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Helpful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38434-58D5-1133-163A-8906C7F35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Confirm or update your address if you’ve moved</a:t>
            </a:r>
          </a:p>
          <a:p>
            <a:pPr lvl="1"/>
            <a:r>
              <a:rPr lang="en-US" dirty="0"/>
              <a:t>1 (800) 701-0710</a:t>
            </a:r>
          </a:p>
          <a:p>
            <a:endParaRPr lang="en-US" dirty="0"/>
          </a:p>
          <a:p>
            <a:r>
              <a:rPr lang="en-US" dirty="0"/>
              <a:t>Complete and return your renewal packet in a timely way</a:t>
            </a:r>
          </a:p>
          <a:p>
            <a:pPr lvl="1"/>
            <a:r>
              <a:rPr lang="en-US" dirty="0"/>
              <a:t>Keep a full copy</a:t>
            </a:r>
          </a:p>
          <a:p>
            <a:pPr lvl="1"/>
            <a:r>
              <a:rPr lang="en-US" dirty="0"/>
              <a:t>Hand-deliver and get a receipt; mail certified mail RRR</a:t>
            </a:r>
          </a:p>
          <a:p>
            <a:pPr lvl="1"/>
            <a:endParaRPr lang="en-US" dirty="0"/>
          </a:p>
          <a:p>
            <a:r>
              <a:rPr lang="en-US" dirty="0"/>
              <a:t>Email Medicaid or call the MACC if you have questions</a:t>
            </a:r>
          </a:p>
          <a:p>
            <a:endParaRPr lang="en-US" dirty="0"/>
          </a:p>
          <a:p>
            <a:r>
              <a:rPr lang="en-US" dirty="0"/>
              <a:t>When in doubt, request a Fair Hearing and Continuation of Benefits</a:t>
            </a:r>
          </a:p>
          <a:p>
            <a:endParaRPr lang="en-US" dirty="0"/>
          </a:p>
          <a:p>
            <a:r>
              <a:rPr lang="en-US" dirty="0"/>
              <a:t>Call Disability Rights New Jersey </a:t>
            </a:r>
          </a:p>
        </p:txBody>
      </p:sp>
    </p:spTree>
    <p:extLst>
      <p:ext uri="{BB962C8B-B14F-4D97-AF65-F5344CB8AC3E}">
        <p14:creationId xmlns:p14="http://schemas.microsoft.com/office/powerpoint/2010/main" val="19446034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D045A-4562-6139-FE2D-65BD9624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MACC Numbers </a:t>
            </a:r>
            <a:br>
              <a:rPr lang="en-US" dirty="0"/>
            </a:br>
            <a:r>
              <a:rPr lang="en-US" sz="3100" dirty="0"/>
              <a:t>https://www.nj.gov/humanservices/dmahs/info/resources/macc/MACC_Directory.pdf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BB983-1756-40EE-EBF1-5F8380E61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Camden: (856) 209-0529</a:t>
            </a:r>
          </a:p>
          <a:p>
            <a:pPr lvl="1"/>
            <a:r>
              <a:rPr lang="en-US" dirty="0"/>
              <a:t>Burlington, Gloucester, Mercer, Salem, Atlantic, Cape May, Cumberland</a:t>
            </a:r>
          </a:p>
          <a:p>
            <a:r>
              <a:rPr lang="en-US" dirty="0"/>
              <a:t>Esses: (862) 682-4430</a:t>
            </a:r>
          </a:p>
          <a:p>
            <a:pPr lvl="1"/>
            <a:r>
              <a:rPr lang="en-US" dirty="0"/>
              <a:t>Hudson</a:t>
            </a:r>
          </a:p>
          <a:p>
            <a:r>
              <a:rPr lang="en-US" dirty="0"/>
              <a:t>Monmouth: (908) 430-0231</a:t>
            </a:r>
          </a:p>
          <a:p>
            <a:pPr lvl="1"/>
            <a:r>
              <a:rPr lang="en-US" dirty="0"/>
              <a:t>Hunterdon, Middlesex, Ocean, Somerset, Union</a:t>
            </a:r>
          </a:p>
          <a:p>
            <a:r>
              <a:rPr lang="en-US" dirty="0"/>
              <a:t>Passaic: (862) 338-9890</a:t>
            </a:r>
          </a:p>
          <a:p>
            <a:pPr lvl="1"/>
            <a:r>
              <a:rPr lang="en-US" dirty="0"/>
              <a:t>Bergen, Morris, Sussex, Warren</a:t>
            </a:r>
          </a:p>
        </p:txBody>
      </p:sp>
    </p:spTree>
    <p:extLst>
      <p:ext uri="{BB962C8B-B14F-4D97-AF65-F5344CB8AC3E}">
        <p14:creationId xmlns:p14="http://schemas.microsoft.com/office/powerpoint/2010/main" val="941671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076B-7BC1-B345-B4D8-251FB56AA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754" y="596744"/>
            <a:ext cx="10167045" cy="1325563"/>
          </a:xfrm>
        </p:spPr>
        <p:txBody>
          <a:bodyPr/>
          <a:lstStyle/>
          <a:p>
            <a:r>
              <a:rPr lang="en-US" dirty="0"/>
              <a:t>We’re Here to Help:</a:t>
            </a:r>
          </a:p>
        </p:txBody>
      </p:sp>
      <p:pic>
        <p:nvPicPr>
          <p:cNvPr id="5" name="Content Placeholder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D7858EA-444E-014C-A358-00C68E200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9249" y="2219422"/>
            <a:ext cx="3283361" cy="252027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1C35FA-FCB4-0245-8242-2C0EC8F4C279}"/>
              </a:ext>
            </a:extLst>
          </p:cNvPr>
          <p:cNvSpPr txBox="1"/>
          <p:nvPr/>
        </p:nvSpPr>
        <p:spPr>
          <a:xfrm>
            <a:off x="6638549" y="1835061"/>
            <a:ext cx="53076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all" dirty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210 S. BROAD STREET, 3RD FLOOR</a:t>
            </a:r>
          </a:p>
          <a:p>
            <a:r>
              <a:rPr lang="en-US" sz="2000" cap="all" dirty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TRENTON, NEW JERSEY 08608</a:t>
            </a:r>
          </a:p>
          <a:p>
            <a:endParaRPr lang="en-US" sz="2000" cap="all" dirty="0">
              <a:latin typeface="Solomon Sans Normal" panose="020000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cap="all" dirty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800.922.7233 (NJ ONLY) | 609.292.9742 </a:t>
            </a:r>
          </a:p>
          <a:p>
            <a:endParaRPr lang="en-US" sz="2000" dirty="0">
              <a:latin typeface="Solomon Sans Normal" panose="020000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advocate@disabilityrightsnj.org</a:t>
            </a:r>
          </a:p>
          <a:p>
            <a:endParaRPr lang="en-US" sz="2000" dirty="0">
              <a:latin typeface="Solomon Sans Normal" panose="020000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@disabilityrightsnewjersey</a:t>
            </a:r>
          </a:p>
          <a:p>
            <a:endParaRPr lang="en-US" sz="2000" dirty="0">
              <a:latin typeface="Solomon Sans Normal" panose="020000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@disabilityrightsnj</a:t>
            </a:r>
          </a:p>
          <a:p>
            <a:endParaRPr lang="en-US" sz="2000" dirty="0">
              <a:latin typeface="Solomon Sans Normal" panose="020000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@advocateDRNJ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3E34FC-E62C-AC4D-A4A4-B0451CD8559E}"/>
              </a:ext>
            </a:extLst>
          </p:cNvPr>
          <p:cNvSpPr txBox="1"/>
          <p:nvPr/>
        </p:nvSpPr>
        <p:spPr>
          <a:xfrm>
            <a:off x="3127364" y="5848786"/>
            <a:ext cx="7154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200" dirty="0">
                <a:solidFill>
                  <a:srgbClr val="AC1C3C"/>
                </a:solidFill>
                <a:latin typeface="Solomon Sans SemiBold" panose="02000000000000000000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DISABILITYRIGHTSNJ.ORG</a:t>
            </a:r>
          </a:p>
        </p:txBody>
      </p:sp>
      <p:pic>
        <p:nvPicPr>
          <p:cNvPr id="11" name="Graphic 10" descr="Marker with solid fill">
            <a:extLst>
              <a:ext uri="{FF2B5EF4-FFF2-40B4-BE49-F238E27FC236}">
                <a16:creationId xmlns:a16="http://schemas.microsoft.com/office/drawing/2014/main" id="{DBA36DAF-BE80-AB48-A8B0-4F6E78F85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08785" y="1799741"/>
            <a:ext cx="695949" cy="695949"/>
          </a:xfrm>
          <a:prstGeom prst="rect">
            <a:avLst/>
          </a:prstGeom>
        </p:spPr>
      </p:pic>
      <p:pic>
        <p:nvPicPr>
          <p:cNvPr id="17" name="Graphic 16" descr="Telephone with solid fill">
            <a:extLst>
              <a:ext uri="{FF2B5EF4-FFF2-40B4-BE49-F238E27FC236}">
                <a16:creationId xmlns:a16="http://schemas.microsoft.com/office/drawing/2014/main" id="{BB62CD44-90E9-BB4C-93BF-35C86F525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88154" y="2640047"/>
            <a:ext cx="577426" cy="577426"/>
          </a:xfrm>
          <a:prstGeom prst="rect">
            <a:avLst/>
          </a:prstGeom>
        </p:spPr>
      </p:pic>
      <p:pic>
        <p:nvPicPr>
          <p:cNvPr id="19" name="Graphic 18" descr="Envelope with solid fill">
            <a:extLst>
              <a:ext uri="{FF2B5EF4-FFF2-40B4-BE49-F238E27FC236}">
                <a16:creationId xmlns:a16="http://schemas.microsoft.com/office/drawing/2014/main" id="{4706E58F-39A9-1240-B55B-5F934162EC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21289" y="3282118"/>
            <a:ext cx="523365" cy="523365"/>
          </a:xfrm>
          <a:prstGeom prst="rect">
            <a:avLst/>
          </a:prstGeom>
        </p:spPr>
      </p:pic>
      <p:pic>
        <p:nvPicPr>
          <p:cNvPr id="21" name="Graphic 20" descr="World with solid fill">
            <a:extLst>
              <a:ext uri="{FF2B5EF4-FFF2-40B4-BE49-F238E27FC236}">
                <a16:creationId xmlns:a16="http://schemas.microsoft.com/office/drawing/2014/main" id="{38DA6659-E68E-624B-A2D5-8562A360E2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87762" y="5875497"/>
            <a:ext cx="646331" cy="646331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B2B4E17A-EC86-F94E-A4F8-E986625150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34043" y="3929844"/>
            <a:ext cx="501037" cy="501037"/>
          </a:xfrm>
          <a:prstGeom prst="rect">
            <a:avLst/>
          </a:prstGeom>
        </p:spPr>
      </p:pic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365C3B83-45CE-0F45-BFFB-0989FB6031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1516" y="5166441"/>
            <a:ext cx="486090" cy="4860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920FD7-0CA6-2241-BF2E-9A29571EA587}"/>
              </a:ext>
            </a:extLst>
          </p:cNvPr>
          <p:cNvSpPr/>
          <p:nvPr/>
        </p:nvSpPr>
        <p:spPr>
          <a:xfrm>
            <a:off x="1151361" y="4621316"/>
            <a:ext cx="45191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0E6782"/>
                </a:solidFill>
                <a:latin typeface="Solomon Sans Normal" panose="02000000000000000000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New Jersey’s designated </a:t>
            </a:r>
          </a:p>
          <a:p>
            <a:pPr algn="ctr"/>
            <a:r>
              <a:rPr lang="en-US" sz="1600" i="1" dirty="0">
                <a:solidFill>
                  <a:srgbClr val="0E6782"/>
                </a:solidFill>
                <a:latin typeface="Solomon Sans Normal" panose="02000000000000000000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Protection and Advocacy agency </a:t>
            </a:r>
          </a:p>
          <a:p>
            <a:pPr algn="ctr"/>
            <a:r>
              <a:rPr lang="en-US" sz="1600" i="1" dirty="0">
                <a:solidFill>
                  <a:srgbClr val="0E6782"/>
                </a:solidFill>
                <a:latin typeface="Solomon Sans Normal" panose="02000000000000000000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under federal law. </a:t>
            </a:r>
            <a:endParaRPr lang="en-US" sz="1600" dirty="0">
              <a:latin typeface="Solomon Sans Normal" panose="020000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5DCCC8A-05D9-2ABB-3697-21B52DB790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8564" y="4555242"/>
            <a:ext cx="486090" cy="48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076B-7BC1-B345-B4D8-251FB56AA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754" y="655271"/>
            <a:ext cx="10167045" cy="1325563"/>
          </a:xfrm>
        </p:spPr>
        <p:txBody>
          <a:bodyPr/>
          <a:lstStyle/>
          <a:p>
            <a:r>
              <a:rPr lang="en-US" dirty="0"/>
              <a:t>We’re Here to Help: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1C35FA-FCB4-0245-8242-2C0EC8F4C279}"/>
              </a:ext>
            </a:extLst>
          </p:cNvPr>
          <p:cNvSpPr txBox="1"/>
          <p:nvPr/>
        </p:nvSpPr>
        <p:spPr>
          <a:xfrm>
            <a:off x="6884376" y="1752709"/>
            <a:ext cx="50731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cap="all" dirty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 WEST STATE STREET, 6TH FLOOR, TRENTON, NEW JERSEY 08625-0700</a:t>
            </a:r>
          </a:p>
          <a:p>
            <a:endParaRPr lang="en-US" sz="2200" cap="all" dirty="0">
              <a:latin typeface="Solomon Sans Normal" panose="020000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200" cap="all" dirty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800.792.8858 | 609 292.3745</a:t>
            </a:r>
          </a:p>
          <a:p>
            <a:endParaRPr lang="en-US" sz="2200" cap="all" dirty="0">
              <a:latin typeface="Solomon Sans Normal" panose="020000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200" dirty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njcdd@njcdd.org</a:t>
            </a:r>
            <a:endParaRPr lang="en-US" sz="2200" cap="all" dirty="0">
              <a:latin typeface="Solomon Sans Normal" panose="020000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2200" cap="all" dirty="0">
              <a:latin typeface="Solomon Sans Normal" panose="020000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200" cap="all" dirty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@NJCDD</a:t>
            </a:r>
          </a:p>
          <a:p>
            <a:endParaRPr lang="en-US" sz="2200" cap="all" dirty="0">
              <a:latin typeface="Solomon Sans Normal" panose="020000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200" cap="all" dirty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@T</a:t>
            </a:r>
            <a:r>
              <a:rPr lang="en-US" sz="2200" dirty="0">
                <a:latin typeface="Solomon Sans Normal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heNJCDD </a:t>
            </a:r>
            <a:endParaRPr lang="en-US" sz="2200" cap="all" dirty="0">
              <a:latin typeface="Solomon Sans Normal" panose="020000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3E34FC-E62C-AC4D-A4A4-B0451CD8559E}"/>
              </a:ext>
            </a:extLst>
          </p:cNvPr>
          <p:cNvSpPr txBox="1"/>
          <p:nvPr/>
        </p:nvSpPr>
        <p:spPr>
          <a:xfrm>
            <a:off x="3529322" y="5600118"/>
            <a:ext cx="6057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njcdd</a:t>
            </a:r>
            <a:r>
              <a:rPr lang="en-US" sz="4000" spc="2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.org</a:t>
            </a:r>
          </a:p>
        </p:txBody>
      </p:sp>
      <p:pic>
        <p:nvPicPr>
          <p:cNvPr id="11" name="Graphic 10" descr="Marker with solid fill">
            <a:extLst>
              <a:ext uri="{FF2B5EF4-FFF2-40B4-BE49-F238E27FC236}">
                <a16:creationId xmlns:a16="http://schemas.microsoft.com/office/drawing/2014/main" id="{DBA36DAF-BE80-AB48-A8B0-4F6E78F85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8427" y="1731629"/>
            <a:ext cx="695949" cy="695949"/>
          </a:xfrm>
          <a:prstGeom prst="rect">
            <a:avLst/>
          </a:prstGeom>
        </p:spPr>
      </p:pic>
      <p:pic>
        <p:nvPicPr>
          <p:cNvPr id="17" name="Graphic 16" descr="Telephone with solid fill">
            <a:extLst>
              <a:ext uri="{FF2B5EF4-FFF2-40B4-BE49-F238E27FC236}">
                <a16:creationId xmlns:a16="http://schemas.microsoft.com/office/drawing/2014/main" id="{BB62CD44-90E9-BB4C-93BF-35C86F525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6174" y="2646380"/>
            <a:ext cx="646331" cy="646331"/>
          </a:xfrm>
          <a:prstGeom prst="rect">
            <a:avLst/>
          </a:prstGeom>
        </p:spPr>
      </p:pic>
      <p:pic>
        <p:nvPicPr>
          <p:cNvPr id="21" name="Graphic 20" descr="World with solid fill">
            <a:extLst>
              <a:ext uri="{FF2B5EF4-FFF2-40B4-BE49-F238E27FC236}">
                <a16:creationId xmlns:a16="http://schemas.microsoft.com/office/drawing/2014/main" id="{38DA6659-E68E-624B-A2D5-8562A360E2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19246" y="5723228"/>
            <a:ext cx="646331" cy="646331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2508122-8D42-3242-8551-BB4E9D4B0B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861" y="2086909"/>
            <a:ext cx="4608059" cy="1012533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8179886-459F-C045-89CC-6C437FF655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4632" y="4055393"/>
            <a:ext cx="523365" cy="523365"/>
          </a:xfrm>
          <a:prstGeom prst="rect">
            <a:avLst/>
          </a:prstGeom>
        </p:spPr>
      </p:pic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7C028669-953F-434E-AEB2-9B9864EFCF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6960" y="4718383"/>
            <a:ext cx="501037" cy="501037"/>
          </a:xfrm>
          <a:prstGeom prst="rect">
            <a:avLst/>
          </a:prstGeom>
        </p:spPr>
      </p:pic>
      <p:pic>
        <p:nvPicPr>
          <p:cNvPr id="13" name="Graphic 12" descr="Envelope with solid fill">
            <a:extLst>
              <a:ext uri="{FF2B5EF4-FFF2-40B4-BE49-F238E27FC236}">
                <a16:creationId xmlns:a16="http://schemas.microsoft.com/office/drawing/2014/main" id="{E34CE1B0-497E-1A4A-8993-4A89571765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03482" y="3400562"/>
            <a:ext cx="523365" cy="5233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E88297-819C-5A4A-ACEE-F263B5DEC85F}"/>
              </a:ext>
            </a:extLst>
          </p:cNvPr>
          <p:cNvSpPr txBox="1"/>
          <p:nvPr/>
        </p:nvSpPr>
        <p:spPr>
          <a:xfrm>
            <a:off x="861433" y="3587919"/>
            <a:ext cx="4882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E6782"/>
                </a:solidFill>
                <a:latin typeface="Solomon Sans Normal" panose="02000000000000000000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Authorized by the federal Developmental Disabilities Act to engage in advocacy, capacity building and systemic change activities.</a:t>
            </a:r>
          </a:p>
        </p:txBody>
      </p:sp>
    </p:spTree>
    <p:extLst>
      <p:ext uri="{BB962C8B-B14F-4D97-AF65-F5344CB8AC3E}">
        <p14:creationId xmlns:p14="http://schemas.microsoft.com/office/powerpoint/2010/main" val="1718458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Moratorium on Medicaid terminations during the Public Health Emergency (PHE)</a:t>
            </a:r>
          </a:p>
          <a:p>
            <a:endParaRPr lang="en-US" dirty="0"/>
          </a:p>
          <a:p>
            <a:r>
              <a:rPr lang="en-US" dirty="0"/>
              <a:t>PHE ended May 11, 2023</a:t>
            </a:r>
          </a:p>
          <a:p>
            <a:endParaRPr lang="en-US" dirty="0"/>
          </a:p>
          <a:p>
            <a:r>
              <a:rPr lang="en-US" dirty="0"/>
              <a:t>CMS detangled Medicaid renewal from PHE: April 1, 2023</a:t>
            </a:r>
          </a:p>
          <a:p>
            <a:endParaRPr lang="en-US" dirty="0"/>
          </a:p>
          <a:p>
            <a:r>
              <a:rPr lang="en-US" dirty="0"/>
              <a:t>All Medicaid renewal: April 1, 2023 and March 31, 2024</a:t>
            </a:r>
          </a:p>
        </p:txBody>
      </p:sp>
    </p:spTree>
    <p:extLst>
      <p:ext uri="{BB962C8B-B14F-4D97-AF65-F5344CB8AC3E}">
        <p14:creationId xmlns:p14="http://schemas.microsoft.com/office/powerpoint/2010/main" val="1545920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n-US" sz="3600" dirty="0">
                <a:solidFill>
                  <a:srgbClr val="00B050"/>
                </a:solidFill>
              </a:rPr>
            </a:br>
            <a:br>
              <a:rPr lang="en-US" sz="3600" dirty="0">
                <a:solidFill>
                  <a:srgbClr val="00B050"/>
                </a:solidFill>
              </a:rPr>
            </a:br>
            <a:br>
              <a:rPr lang="en-US" sz="3600" dirty="0">
                <a:solidFill>
                  <a:srgbClr val="00B050"/>
                </a:solidFill>
              </a:rPr>
            </a:br>
            <a:br>
              <a:rPr lang="en-US" sz="3600" dirty="0">
                <a:solidFill>
                  <a:srgbClr val="00B050"/>
                </a:solidFill>
              </a:rPr>
            </a:br>
            <a:br>
              <a:rPr lang="en-US" sz="3600" dirty="0">
                <a:solidFill>
                  <a:srgbClr val="00B050"/>
                </a:solidFill>
              </a:rPr>
            </a:br>
            <a:br>
              <a:rPr lang="en-US" sz="3600" dirty="0">
                <a:solidFill>
                  <a:srgbClr val="00B050"/>
                </a:solidFill>
              </a:rPr>
            </a:br>
            <a:r>
              <a:rPr lang="en-US" sz="3600" dirty="0">
                <a:solidFill>
                  <a:srgbClr val="00B050"/>
                </a:solidFill>
              </a:rPr>
              <a:t>Lesson 1</a:t>
            </a:r>
            <a:r>
              <a:rPr lang="en-US" sz="3600" dirty="0"/>
              <a:t>: </a:t>
            </a:r>
            <a:br>
              <a:rPr lang="en-US" sz="3600" dirty="0"/>
            </a:br>
            <a:r>
              <a:rPr lang="en-US" sz="3600" dirty="0"/>
              <a:t>I received a letter terminating my Medicaid, what do I do?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10515600" cy="26791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33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Lesson 1</a:t>
            </a:r>
            <a:r>
              <a:rPr lang="en-US" sz="3600" dirty="0"/>
              <a:t>: I received a letter terminating my Medicaid, what do I do?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b="1" dirty="0">
                <a:solidFill>
                  <a:srgbClr val="0070C0"/>
                </a:solidFill>
              </a:rPr>
              <a:t>Read the letter</a:t>
            </a:r>
          </a:p>
          <a:p>
            <a:pPr marL="0" indent="0" algn="ctr">
              <a:buNone/>
            </a:pPr>
            <a:endParaRPr lang="en-US" sz="32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rgbClr val="0070C0"/>
                </a:solidFill>
              </a:rPr>
              <a:t>Pay close attention to the details </a:t>
            </a:r>
          </a:p>
          <a:p>
            <a:pPr marL="0" indent="0" algn="ctr">
              <a:buNone/>
            </a:pPr>
            <a:endParaRPr lang="en-US" sz="32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rgbClr val="0070C0"/>
                </a:solidFill>
              </a:rPr>
              <a:t>Save the envelope!</a:t>
            </a:r>
          </a:p>
        </p:txBody>
      </p:sp>
    </p:spTree>
    <p:extLst>
      <p:ext uri="{BB962C8B-B14F-4D97-AF65-F5344CB8AC3E}">
        <p14:creationId xmlns:p14="http://schemas.microsoft.com/office/powerpoint/2010/main" val="1815487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Lesson 1: </a:t>
            </a:r>
            <a:r>
              <a:rPr lang="en-US" sz="3600" dirty="0"/>
              <a:t>I received a letter terminating my Medicaid, what do I do?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Who is the letter from? 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NJFamilyCare (state vendor)</a:t>
            </a:r>
          </a:p>
          <a:p>
            <a:pPr lvl="1"/>
            <a:r>
              <a:rPr lang="en-US" dirty="0"/>
              <a:t>County Welfare Agency (e.g., Bergen County Board of Social Services)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Why does this matter? </a:t>
            </a:r>
          </a:p>
          <a:p>
            <a:pPr lvl="1"/>
            <a:r>
              <a:rPr lang="en-US" dirty="0"/>
              <a:t>May give information about the Medicaid program you were on (state vendor = ACA/MAGI/expansion Medicaid)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If CWA, may have a useful name and contact information </a:t>
            </a:r>
          </a:p>
        </p:txBody>
      </p:sp>
    </p:spTree>
    <p:extLst>
      <p:ext uri="{BB962C8B-B14F-4D97-AF65-F5344CB8AC3E}">
        <p14:creationId xmlns:p14="http://schemas.microsoft.com/office/powerpoint/2010/main" val="1449776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Lesson 1</a:t>
            </a:r>
            <a:r>
              <a:rPr lang="en-US" sz="3600" dirty="0"/>
              <a:t>: I received a letter terminating my Medicaid, what do I do?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“action” or the “adverse action”?</a:t>
            </a:r>
          </a:p>
          <a:p>
            <a:pPr lvl="1"/>
            <a:r>
              <a:rPr lang="en-US" sz="2800" dirty="0"/>
              <a:t>Termination? Denial? Ineligible? </a:t>
            </a:r>
            <a:endParaRPr lang="en-US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accent1"/>
                </a:solidFill>
              </a:rPr>
              <a:t>ALL terminations</a:t>
            </a:r>
          </a:p>
          <a:p>
            <a:pPr marL="0" indent="0" algn="ctr">
              <a:buNone/>
            </a:pPr>
            <a:endParaRPr lang="en-US" b="1" dirty="0">
              <a:solidFill>
                <a:schemeClr val="accent1"/>
              </a:solidFill>
            </a:endParaRPr>
          </a:p>
          <a:p>
            <a:r>
              <a:rPr lang="en-US" dirty="0"/>
              <a:t>Important: Effective Date - Notice must be sent at least 10 days before date of termination</a:t>
            </a:r>
          </a:p>
          <a:p>
            <a:pPr marL="0" indent="0">
              <a:buNone/>
            </a:pP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15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6C27-CF05-844C-9E6D-991EE9C1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Lesson 1</a:t>
            </a:r>
            <a:r>
              <a:rPr lang="en-US" sz="3600" dirty="0"/>
              <a:t>: I received a letter terminating my Medicaid, what do I do?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1D46-DF78-A142-AD96-E589F9B4F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Reason for Medicaid Termination (Explanation of Eligibility Determination)</a:t>
            </a:r>
          </a:p>
          <a:p>
            <a:endParaRPr lang="en-US" b="1" dirty="0"/>
          </a:p>
          <a:p>
            <a:pPr marL="457200" lvl="1" indent="0">
              <a:buNone/>
            </a:pPr>
            <a:r>
              <a:rPr lang="en-US" b="1" dirty="0">
                <a:solidFill>
                  <a:srgbClr val="0070C0"/>
                </a:solidFill>
              </a:rPr>
              <a:t>“Individual(s) are no longer eligible because they failed to provide requested information in a timely manner as stated in 42 CFR 435.916 and 42 CFR 435.952.”</a:t>
            </a:r>
          </a:p>
          <a:p>
            <a:pPr lvl="1"/>
            <a:endParaRPr lang="en-US" b="1" dirty="0"/>
          </a:p>
          <a:p>
            <a:r>
              <a:rPr lang="en-US" dirty="0"/>
              <a:t>What this likely means? </a:t>
            </a:r>
          </a:p>
          <a:p>
            <a:pPr lvl="1"/>
            <a:r>
              <a:rPr lang="en-US" dirty="0"/>
              <a:t>Person did not return the Request for Information (RFI) (maybe because they did not receive it)</a:t>
            </a:r>
          </a:p>
          <a:p>
            <a:pPr lvl="1"/>
            <a:r>
              <a:rPr lang="en-US" dirty="0"/>
              <a:t>Person got a follow-up letter asking for additional information and didn’t return it (maybe because request was not clear)</a:t>
            </a:r>
          </a:p>
          <a:p>
            <a:pPr lvl="1"/>
            <a:r>
              <a:rPr lang="en-US" dirty="0"/>
              <a:t>Person returned everything that was requested but something went wrong</a:t>
            </a:r>
          </a:p>
        </p:txBody>
      </p:sp>
    </p:spTree>
    <p:extLst>
      <p:ext uri="{BB962C8B-B14F-4D97-AF65-F5344CB8AC3E}">
        <p14:creationId xmlns:p14="http://schemas.microsoft.com/office/powerpoint/2010/main" val="857411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BF3F03339A224AAEB761C099848783" ma:contentTypeVersion="18" ma:contentTypeDescription="Create a new document." ma:contentTypeScope="" ma:versionID="0adebbd0918a49c3409bf2e30062bfc5">
  <xsd:schema xmlns:xsd="http://www.w3.org/2001/XMLSchema" xmlns:xs="http://www.w3.org/2001/XMLSchema" xmlns:p="http://schemas.microsoft.com/office/2006/metadata/properties" xmlns:ns2="7999e956-be16-4c4b-a0e7-304eadd27f9e" xmlns:ns3="4cc68735-1439-4d0b-928f-c0175e3e4169" targetNamespace="http://schemas.microsoft.com/office/2006/metadata/properties" ma:root="true" ma:fieldsID="735c77156ad7f78b278b090d4d1df62b" ns2:_="" ns3:_="">
    <xsd:import namespace="7999e956-be16-4c4b-a0e7-304eadd27f9e"/>
    <xsd:import namespace="4cc68735-1439-4d0b-928f-c0175e3e41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99e956-be16-4c4b-a0e7-304eadd27f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3416f0d-d27b-4833-9611-02c354b281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68735-1439-4d0b-928f-c0175e3e416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97d113-9ebf-4ad8-95e0-43112b54f92f}" ma:internalName="TaxCatchAll" ma:showField="CatchAllData" ma:web="4cc68735-1439-4d0b-928f-c0175e3e41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15F9D7-C88B-4563-A1B9-B7826DFD2E2E}"/>
</file>

<file path=customXml/itemProps2.xml><?xml version="1.0" encoding="utf-8"?>
<ds:datastoreItem xmlns:ds="http://schemas.openxmlformats.org/officeDocument/2006/customXml" ds:itemID="{31D346B4-81B6-4D38-95F2-1BECEFB118D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5433</TotalTime>
  <Words>1868</Words>
  <Application>Microsoft Office PowerPoint</Application>
  <PresentationFormat>Widescreen</PresentationFormat>
  <Paragraphs>270</Paragraphs>
  <Slides>34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Courier New</vt:lpstr>
      <vt:lpstr>Helvetica Neue</vt:lpstr>
      <vt:lpstr>Helvetica Neue Medium</vt:lpstr>
      <vt:lpstr>Solomon Sans Normal</vt:lpstr>
      <vt:lpstr>Solomon Sans SemiBold</vt:lpstr>
      <vt:lpstr>Office Theme</vt:lpstr>
      <vt:lpstr>Medicaid Renewals: Lessons Learned</vt:lpstr>
      <vt:lpstr>Housekeeping Items</vt:lpstr>
      <vt:lpstr>Presenters: </vt:lpstr>
      <vt:lpstr>Introduction</vt:lpstr>
      <vt:lpstr>      Lesson 1:  I received a letter terminating my Medicaid, what do I do? </vt:lpstr>
      <vt:lpstr>Lesson 1: I received a letter terminating my Medicaid, what do I do? </vt:lpstr>
      <vt:lpstr>Lesson 1: I received a letter terminating my Medicaid, what do I do? </vt:lpstr>
      <vt:lpstr>Lesson 1: I received a letter terminating my Medicaid, what do I do? </vt:lpstr>
      <vt:lpstr>Lesson 1: I received a letter terminating my Medicaid, what do I do? </vt:lpstr>
      <vt:lpstr>Lesson 1: I received a letter terminating my Medicaid, what do I do? </vt:lpstr>
      <vt:lpstr>Lesson 1: I received a letter terminating my Medicaid, what do I do? </vt:lpstr>
      <vt:lpstr>Lesson 1: I received a letter terminating my Medicaid, what do I do? </vt:lpstr>
      <vt:lpstr>Lesson 1: I received a letter terminating my Medicaid, what do I do? </vt:lpstr>
      <vt:lpstr>Lesson 1: I received a letter terminating my Medicaid, what do I do? </vt:lpstr>
      <vt:lpstr>Lesson 1: I received a letter terminating my Medicaid, what do I do? </vt:lpstr>
      <vt:lpstr>       Lesson 2: (Fill in the blank) told me my Medicaid is terminated, but I never got anything in the mail? </vt:lpstr>
      <vt:lpstr>Lesson 2: (Fill in the blank) told me my Medicaid is terminated, but I never got anything in the mail? </vt:lpstr>
      <vt:lpstr>Lesson 2: (Fill in the blank) told me my Medicaid is terminated, but I never got anything in the mail?</vt:lpstr>
      <vt:lpstr>      Lesson 3: I mailed back the RFI, but never heard anything? </vt:lpstr>
      <vt:lpstr>Lesson 3: I mailed back the RFI, but never heard anything? </vt:lpstr>
      <vt:lpstr>Lesson 3: I mailed back the RFI, but never heard anything? </vt:lpstr>
      <vt:lpstr>      Lesson 4: I lost my SSI:  Am I still eligible for Medicaid?</vt:lpstr>
      <vt:lpstr>Lesson 4: I lost my SSI, Am I still eligible for Medicaid?</vt:lpstr>
      <vt:lpstr>   Lesson 4:  SSI termination   Sample Notice</vt:lpstr>
      <vt:lpstr>Lesson 4: I lost my SSI, Am I still eligible for Medicaid?</vt:lpstr>
      <vt:lpstr>Lesson 4: I lost my SSI, Am I still eligible for Medicaid?</vt:lpstr>
      <vt:lpstr>Lesson 4: I lost my SSI, Am I still eligible for Medicaid?</vt:lpstr>
      <vt:lpstr>     Lesson 5: What if my child with a disability  receives a termination notice? </vt:lpstr>
      <vt:lpstr>Lesson 5: What if my child with a disability receives a termination notice? </vt:lpstr>
      <vt:lpstr>Lesson 5: What if my child with a disability receives a termination notice? </vt:lpstr>
      <vt:lpstr>5 Helpful Steps</vt:lpstr>
      <vt:lpstr>MACC Numbers  https://www.nj.gov/humanservices/dmahs/info/resources/macc/MACC_Directory.pdf</vt:lpstr>
      <vt:lpstr>We’re Here to Help:</vt:lpstr>
      <vt:lpstr>We’re Here to Help: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Gwen Orlowski</cp:lastModifiedBy>
  <cp:revision>41</cp:revision>
  <dcterms:created xsi:type="dcterms:W3CDTF">2021-07-29T13:34:57Z</dcterms:created>
  <dcterms:modified xsi:type="dcterms:W3CDTF">2024-01-31T14:01:28Z</dcterms:modified>
</cp:coreProperties>
</file>