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4"/>
  </p:sldMasterIdLst>
  <p:notesMasterIdLst>
    <p:notesMasterId r:id="rId15"/>
  </p:notesMasterIdLst>
  <p:sldIdLst>
    <p:sldId id="259" r:id="rId5"/>
    <p:sldId id="264" r:id="rId6"/>
    <p:sldId id="310" r:id="rId7"/>
    <p:sldId id="265" r:id="rId8"/>
    <p:sldId id="300" r:id="rId9"/>
    <p:sldId id="301" r:id="rId10"/>
    <p:sldId id="302" r:id="rId11"/>
    <p:sldId id="307" r:id="rId12"/>
    <p:sldId id="262" r:id="rId13"/>
    <p:sldId id="263" r:id="rId14"/>
  </p:sldIdLst>
  <p:sldSz cx="12192000" cy="6858000"/>
  <p:notesSz cx="7172325"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782"/>
    <a:srgbClr val="AC1C3C"/>
    <a:srgbClr val="000000"/>
    <a:srgbClr val="3B9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86" autoAdjust="0"/>
  </p:normalViewPr>
  <p:slideViewPr>
    <p:cSldViewPr snapToGrid="0">
      <p:cViewPr varScale="1">
        <p:scale>
          <a:sx n="37" d="100"/>
          <a:sy n="37" d="100"/>
        </p:scale>
        <p:origin x="19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8008" cy="470895"/>
          </a:xfrm>
          <a:prstGeom prst="rect">
            <a:avLst/>
          </a:prstGeom>
        </p:spPr>
        <p:txBody>
          <a:bodyPr vert="horz" lIns="94613" tIns="47306" rIns="94613" bIns="47306" rtlCol="0"/>
          <a:lstStyle>
            <a:lvl1pPr algn="l">
              <a:defRPr sz="1200"/>
            </a:lvl1pPr>
          </a:lstStyle>
          <a:p>
            <a:endParaRPr lang="en-US"/>
          </a:p>
        </p:txBody>
      </p:sp>
      <p:sp>
        <p:nvSpPr>
          <p:cNvPr id="3" name="Date Placeholder 2"/>
          <p:cNvSpPr>
            <a:spLocks noGrp="1"/>
          </p:cNvSpPr>
          <p:nvPr>
            <p:ph type="dt" idx="1"/>
          </p:nvPr>
        </p:nvSpPr>
        <p:spPr>
          <a:xfrm>
            <a:off x="4062658" y="0"/>
            <a:ext cx="3108008" cy="470895"/>
          </a:xfrm>
          <a:prstGeom prst="rect">
            <a:avLst/>
          </a:prstGeom>
        </p:spPr>
        <p:txBody>
          <a:bodyPr vert="horz" lIns="94613" tIns="47306" rIns="94613" bIns="47306" rtlCol="0"/>
          <a:lstStyle>
            <a:lvl1pPr algn="r">
              <a:defRPr sz="1200"/>
            </a:lvl1pPr>
          </a:lstStyle>
          <a:p>
            <a:fld id="{58EFB535-07AD-C441-BCE1-78867D22E787}" type="datetimeFigureOut">
              <a:rPr lang="en-US" smtClean="0"/>
              <a:t>9/8/2021</a:t>
            </a:fld>
            <a:endParaRPr lang="en-US"/>
          </a:p>
        </p:txBody>
      </p:sp>
      <p:sp>
        <p:nvSpPr>
          <p:cNvPr id="4" name="Slide Image Placeholder 3"/>
          <p:cNvSpPr>
            <a:spLocks noGrp="1" noRot="1" noChangeAspect="1"/>
          </p:cNvSpPr>
          <p:nvPr>
            <p:ph type="sldImg" idx="2"/>
          </p:nvPr>
        </p:nvSpPr>
        <p:spPr>
          <a:xfrm>
            <a:off x="771525" y="1173163"/>
            <a:ext cx="5629275" cy="3167062"/>
          </a:xfrm>
          <a:prstGeom prst="rect">
            <a:avLst/>
          </a:prstGeom>
          <a:noFill/>
          <a:ln w="12700">
            <a:solidFill>
              <a:prstClr val="black"/>
            </a:solidFill>
          </a:ln>
        </p:spPr>
        <p:txBody>
          <a:bodyPr vert="horz" lIns="94613" tIns="47306" rIns="94613" bIns="47306" rtlCol="0" anchor="ctr"/>
          <a:lstStyle/>
          <a:p>
            <a:endParaRPr lang="en-US"/>
          </a:p>
        </p:txBody>
      </p:sp>
      <p:sp>
        <p:nvSpPr>
          <p:cNvPr id="5" name="Notes Placeholder 4"/>
          <p:cNvSpPr>
            <a:spLocks noGrp="1"/>
          </p:cNvSpPr>
          <p:nvPr>
            <p:ph type="body" sz="quarter" idx="3"/>
          </p:nvPr>
        </p:nvSpPr>
        <p:spPr>
          <a:xfrm>
            <a:off x="717233" y="4516676"/>
            <a:ext cx="5737860" cy="3695462"/>
          </a:xfrm>
          <a:prstGeom prst="rect">
            <a:avLst/>
          </a:prstGeom>
        </p:spPr>
        <p:txBody>
          <a:bodyPr vert="horz" lIns="94613" tIns="47306" rIns="94613" bIns="473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108008" cy="470894"/>
          </a:xfrm>
          <a:prstGeom prst="rect">
            <a:avLst/>
          </a:prstGeom>
        </p:spPr>
        <p:txBody>
          <a:bodyPr vert="horz" lIns="94613" tIns="47306" rIns="94613" bIns="47306" rtlCol="0" anchor="b"/>
          <a:lstStyle>
            <a:lvl1pPr algn="l">
              <a:defRPr sz="1200"/>
            </a:lvl1pPr>
          </a:lstStyle>
          <a:p>
            <a:endParaRPr lang="en-US"/>
          </a:p>
        </p:txBody>
      </p:sp>
      <p:sp>
        <p:nvSpPr>
          <p:cNvPr id="7" name="Slide Number Placeholder 6"/>
          <p:cNvSpPr>
            <a:spLocks noGrp="1"/>
          </p:cNvSpPr>
          <p:nvPr>
            <p:ph type="sldNum" sz="quarter" idx="5"/>
          </p:nvPr>
        </p:nvSpPr>
        <p:spPr>
          <a:xfrm>
            <a:off x="4062658" y="8914407"/>
            <a:ext cx="3108008" cy="470894"/>
          </a:xfrm>
          <a:prstGeom prst="rect">
            <a:avLst/>
          </a:prstGeom>
        </p:spPr>
        <p:txBody>
          <a:bodyPr vert="horz" lIns="94613" tIns="47306" rIns="94613" bIns="47306" rtlCol="0" anchor="b"/>
          <a:lstStyle>
            <a:lvl1pPr algn="r">
              <a:defRPr sz="1200"/>
            </a:lvl1pPr>
          </a:lstStyle>
          <a:p>
            <a:fld id="{025D7BCD-228F-0142-89C7-4724EEAEE53A}" type="slidenum">
              <a:rPr lang="en-US" smtClean="0"/>
              <a:t>‹#›</a:t>
            </a:fld>
            <a:endParaRPr lang="en-US"/>
          </a:p>
        </p:txBody>
      </p:sp>
    </p:spTree>
    <p:extLst>
      <p:ext uri="{BB962C8B-B14F-4D97-AF65-F5344CB8AC3E}">
        <p14:creationId xmlns:p14="http://schemas.microsoft.com/office/powerpoint/2010/main" val="19735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D7BCD-228F-0142-89C7-4724EEAEE53A}" type="slidenum">
              <a:rPr lang="en-US" smtClean="0"/>
              <a:t>1</a:t>
            </a:fld>
            <a:endParaRPr lang="en-US"/>
          </a:p>
        </p:txBody>
      </p:sp>
    </p:spTree>
    <p:extLst>
      <p:ext uri="{BB962C8B-B14F-4D97-AF65-F5344CB8AC3E}">
        <p14:creationId xmlns:p14="http://schemas.microsoft.com/office/powerpoint/2010/main" val="4281102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D7BCD-228F-0142-89C7-4724EEAEE53A}" type="slidenum">
              <a:rPr lang="en-US" smtClean="0"/>
              <a:t>10</a:t>
            </a:fld>
            <a:endParaRPr lang="en-US"/>
          </a:p>
        </p:txBody>
      </p:sp>
    </p:spTree>
    <p:extLst>
      <p:ext uri="{BB962C8B-B14F-4D97-AF65-F5344CB8AC3E}">
        <p14:creationId xmlns:p14="http://schemas.microsoft.com/office/powerpoint/2010/main" val="15187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Rights New Jersey is a private, non-profit organization that advocates for the legal and civil rights of the persons who are disabled.  </a:t>
            </a:r>
          </a:p>
        </p:txBody>
      </p:sp>
      <p:sp>
        <p:nvSpPr>
          <p:cNvPr id="4" name="Slide Number Placeholder 3"/>
          <p:cNvSpPr>
            <a:spLocks noGrp="1"/>
          </p:cNvSpPr>
          <p:nvPr>
            <p:ph type="sldNum" sz="quarter" idx="5"/>
          </p:nvPr>
        </p:nvSpPr>
        <p:spPr/>
        <p:txBody>
          <a:bodyPr/>
          <a:lstStyle/>
          <a:p>
            <a:fld id="{025D7BCD-228F-0142-89C7-4724EEAEE53A}" type="slidenum">
              <a:rPr lang="en-US" smtClean="0"/>
              <a:t>2</a:t>
            </a:fld>
            <a:endParaRPr lang="en-US"/>
          </a:p>
        </p:txBody>
      </p:sp>
    </p:spTree>
    <p:extLst>
      <p:ext uri="{BB962C8B-B14F-4D97-AF65-F5344CB8AC3E}">
        <p14:creationId xmlns:p14="http://schemas.microsoft.com/office/powerpoint/2010/main" val="256919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Jersey Council On Developmental Disabilities also works to ensure that persons with intellectual or developmental disabilities have the support and resources to have self-determined lives and independent in the community.  </a:t>
            </a:r>
          </a:p>
        </p:txBody>
      </p:sp>
      <p:sp>
        <p:nvSpPr>
          <p:cNvPr id="4" name="Slide Number Placeholder 3"/>
          <p:cNvSpPr>
            <a:spLocks noGrp="1"/>
          </p:cNvSpPr>
          <p:nvPr>
            <p:ph type="sldNum" sz="quarter" idx="5"/>
          </p:nvPr>
        </p:nvSpPr>
        <p:spPr/>
        <p:txBody>
          <a:bodyPr/>
          <a:lstStyle/>
          <a:p>
            <a:fld id="{025D7BCD-228F-0142-89C7-4724EEAEE53A}" type="slidenum">
              <a:rPr lang="en-US" smtClean="0"/>
              <a:t>3</a:t>
            </a:fld>
            <a:endParaRPr lang="en-US"/>
          </a:p>
        </p:txBody>
      </p:sp>
    </p:spTree>
    <p:extLst>
      <p:ext uri="{BB962C8B-B14F-4D97-AF65-F5344CB8AC3E}">
        <p14:creationId xmlns:p14="http://schemas.microsoft.com/office/powerpoint/2010/main" val="20065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 presentation will explain what an overpayment is, when overpayments can occur and what to do when one happens.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4</a:t>
            </a:fld>
            <a:endParaRPr lang="en-US"/>
          </a:p>
        </p:txBody>
      </p:sp>
    </p:spTree>
    <p:extLst>
      <p:ext uri="{BB962C8B-B14F-4D97-AF65-F5344CB8AC3E}">
        <p14:creationId xmlns:p14="http://schemas.microsoft.com/office/powerpoint/2010/main" val="104741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receive Social Security Disability Insurance benefits when you cannot work because of a disability. Based on your prior work record, or the work record of a parent, you receive monthly benefits from the government. </a:t>
            </a:r>
          </a:p>
          <a:p>
            <a:endParaRPr lang="en-US" dirty="0"/>
          </a:p>
          <a:p>
            <a:r>
              <a:rPr lang="en-US" dirty="0"/>
              <a:t>An overpayment can occur if you earn too much money in a specific month or there is a change in your physical condition that lets you go back </a:t>
            </a:r>
            <a:r>
              <a:rPr lang="en-US"/>
              <a:t>to work.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5</a:t>
            </a:fld>
            <a:endParaRPr lang="en-US"/>
          </a:p>
        </p:txBody>
      </p:sp>
    </p:spTree>
    <p:extLst>
      <p:ext uri="{BB962C8B-B14F-4D97-AF65-F5344CB8AC3E}">
        <p14:creationId xmlns:p14="http://schemas.microsoft.com/office/powerpoint/2010/main" val="134869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overpayment happens when you receive written notice from social security. The notice will explain the reason for the claimed overpayment, the amount of the overpayment and tell you which month(s) the overpayment relates to - how much in benefits you received each month that you should NOT have received. </a:t>
            </a:r>
          </a:p>
          <a:p>
            <a:endParaRPr lang="en-US" dirty="0"/>
          </a:p>
          <a:p>
            <a:r>
              <a:rPr lang="en-US" dirty="0"/>
              <a:t>Without a written notice sent from social security, including this information, you do not yet have an overpayment.  It is important you regularly check your mail for notices or correspondence from social security and have a family member or trusted friend review them with you.  </a:t>
            </a:r>
          </a:p>
          <a:p>
            <a:endParaRPr lang="en-US" dirty="0"/>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6</a:t>
            </a:fld>
            <a:endParaRPr lang="en-US"/>
          </a:p>
        </p:txBody>
      </p:sp>
    </p:spTree>
    <p:extLst>
      <p:ext uri="{BB962C8B-B14F-4D97-AF65-F5344CB8AC3E}">
        <p14:creationId xmlns:p14="http://schemas.microsoft.com/office/powerpoint/2010/main" val="307466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any notices you receive from the government about your benefits are shown to a family member or trusted friend. Make sure to regularly check your mail for notices from the government about your benefits. </a:t>
            </a:r>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7</a:t>
            </a:fld>
            <a:endParaRPr lang="en-US"/>
          </a:p>
        </p:txBody>
      </p:sp>
    </p:spTree>
    <p:extLst>
      <p:ext uri="{BB962C8B-B14F-4D97-AF65-F5344CB8AC3E}">
        <p14:creationId xmlns:p14="http://schemas.microsoft.com/office/powerpoint/2010/main" val="418180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take </a:t>
            </a:r>
            <a:r>
              <a:rPr lang="en-US" dirty="0" err="1"/>
              <a:t>aways</a:t>
            </a:r>
            <a:r>
              <a:rPr lang="en-US" dirty="0"/>
              <a:t> from this presentation – </a:t>
            </a:r>
          </a:p>
          <a:p>
            <a:endParaRPr lang="en-US" dirty="0"/>
          </a:p>
          <a:p>
            <a:r>
              <a:rPr lang="en-US" dirty="0"/>
              <a:t>Overpayments are social security benefits the government claims you received but were not entitled to get.  </a:t>
            </a:r>
          </a:p>
          <a:p>
            <a:endParaRPr lang="en-US" dirty="0"/>
          </a:p>
          <a:p>
            <a:r>
              <a:rPr lang="en-US" dirty="0"/>
              <a:t>Any overpayment notice or document you receive from social security should be shared with a family member or trusted friend. </a:t>
            </a:r>
          </a:p>
          <a:p>
            <a:endParaRPr lang="en-US" dirty="0"/>
          </a:p>
          <a:p>
            <a:r>
              <a:rPr lang="en-US" dirty="0"/>
              <a:t>Overpayment can happen to you because you earned too much income. </a:t>
            </a:r>
          </a:p>
          <a:p>
            <a:endParaRPr lang="en-US" dirty="0"/>
          </a:p>
          <a:p>
            <a:r>
              <a:rPr lang="en-US" dirty="0"/>
              <a:t>Always report your income or a change in your household or living arrangements to social security. </a:t>
            </a:r>
          </a:p>
          <a:p>
            <a:endParaRPr lang="en-US" dirty="0"/>
          </a:p>
          <a:p>
            <a:endParaRPr lang="en-US" dirty="0"/>
          </a:p>
        </p:txBody>
      </p:sp>
      <p:sp>
        <p:nvSpPr>
          <p:cNvPr id="4" name="Slide Number Placeholder 3"/>
          <p:cNvSpPr>
            <a:spLocks noGrp="1"/>
          </p:cNvSpPr>
          <p:nvPr>
            <p:ph type="sldNum" sz="quarter" idx="5"/>
          </p:nvPr>
        </p:nvSpPr>
        <p:spPr/>
        <p:txBody>
          <a:bodyPr/>
          <a:lstStyle/>
          <a:p>
            <a:fld id="{025D7BCD-228F-0142-89C7-4724EEAEE53A}" type="slidenum">
              <a:rPr lang="en-US" smtClean="0"/>
              <a:t>8</a:t>
            </a:fld>
            <a:endParaRPr lang="en-US"/>
          </a:p>
        </p:txBody>
      </p:sp>
    </p:spTree>
    <p:extLst>
      <p:ext uri="{BB962C8B-B14F-4D97-AF65-F5344CB8AC3E}">
        <p14:creationId xmlns:p14="http://schemas.microsoft.com/office/powerpoint/2010/main" val="110111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5D7BCD-228F-0142-89C7-4724EEAEE53A}" type="slidenum">
              <a:rPr lang="en-US" smtClean="0"/>
              <a:t>9</a:t>
            </a:fld>
            <a:endParaRPr lang="en-US"/>
          </a:p>
        </p:txBody>
      </p:sp>
    </p:spTree>
    <p:extLst>
      <p:ext uri="{BB962C8B-B14F-4D97-AF65-F5344CB8AC3E}">
        <p14:creationId xmlns:p14="http://schemas.microsoft.com/office/powerpoint/2010/main" val="1001749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4" descr="Icon&#10;&#10;Description automatically generated">
            <a:extLst>
              <a:ext uri="{FF2B5EF4-FFF2-40B4-BE49-F238E27FC236}">
                <a16:creationId xmlns:a16="http://schemas.microsoft.com/office/drawing/2014/main" id="{CF9728A1-2909-5F49-B9D4-FF651326E33D}"/>
              </a:ext>
            </a:extLst>
          </p:cNvPr>
          <p:cNvPicPr>
            <a:picLocks noChangeAspect="1"/>
          </p:cNvPicPr>
          <p:nvPr userDrawn="1"/>
        </p:nvPicPr>
        <p:blipFill>
          <a:blip r:embed="rId2"/>
          <a:stretch>
            <a:fillRect/>
          </a:stretch>
        </p:blipFill>
        <p:spPr>
          <a:xfrm>
            <a:off x="0" y="0"/>
            <a:ext cx="12865608" cy="6858000"/>
          </a:xfrm>
          <a:prstGeom prst="rect">
            <a:avLst/>
          </a:prstGeom>
        </p:spPr>
      </p:pic>
      <p:sp>
        <p:nvSpPr>
          <p:cNvPr id="2" name="Title 1">
            <a:extLst>
              <a:ext uri="{FF2B5EF4-FFF2-40B4-BE49-F238E27FC236}">
                <a16:creationId xmlns:a16="http://schemas.microsoft.com/office/drawing/2014/main" id="{49D4F2F8-E829-7D4A-B0BA-387C044CFF31}"/>
              </a:ext>
            </a:extLst>
          </p:cNvPr>
          <p:cNvSpPr>
            <a:spLocks noGrp="1"/>
          </p:cNvSpPr>
          <p:nvPr>
            <p:ph type="ctrTitle"/>
          </p:nvPr>
        </p:nvSpPr>
        <p:spPr>
          <a:xfrm>
            <a:off x="1005840" y="475488"/>
            <a:ext cx="4369970" cy="4224528"/>
          </a:xfrm>
        </p:spPr>
        <p:txBody>
          <a:bodyPr anchor="b">
            <a:normAutofit/>
          </a:bodyPr>
          <a:lstStyle>
            <a:lvl1pPr algn="ctr">
              <a:defRPr sz="4800" b="0" i="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42298BD8-A198-D348-BE89-3CAD9E10FF46}"/>
              </a:ext>
            </a:extLst>
          </p:cNvPr>
          <p:cNvSpPr>
            <a:spLocks noGrp="1"/>
          </p:cNvSpPr>
          <p:nvPr>
            <p:ph type="subTitle" idx="1"/>
          </p:nvPr>
        </p:nvSpPr>
        <p:spPr>
          <a:xfrm>
            <a:off x="1005840" y="4892040"/>
            <a:ext cx="4369970" cy="1005840"/>
          </a:xfrm>
        </p:spPr>
        <p:txBody>
          <a:bodyPr/>
          <a:lstStyle>
            <a:lvl1pPr marL="0" indent="0" algn="ctr">
              <a:buNone/>
              <a:defRPr sz="2400" b="0" i="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with medium confidence">
            <a:extLst>
              <a:ext uri="{FF2B5EF4-FFF2-40B4-BE49-F238E27FC236}">
                <a16:creationId xmlns:a16="http://schemas.microsoft.com/office/drawing/2014/main" id="{7074B614-9261-174B-8177-E6B9BD128CB7}"/>
              </a:ext>
            </a:extLst>
          </p:cNvPr>
          <p:cNvPicPr>
            <a:picLocks noChangeAspect="1"/>
          </p:cNvPicPr>
          <p:nvPr userDrawn="1"/>
        </p:nvPicPr>
        <p:blipFill rotWithShape="1">
          <a:blip r:embed="rId3"/>
          <a:srcRect t="13499" b="19270"/>
          <a:stretch/>
        </p:blipFill>
        <p:spPr>
          <a:xfrm>
            <a:off x="6912117" y="3371576"/>
            <a:ext cx="4762500" cy="3201823"/>
          </a:xfrm>
          <a:prstGeom prst="rect">
            <a:avLst/>
          </a:prstGeom>
        </p:spPr>
      </p:pic>
      <p:sp>
        <p:nvSpPr>
          <p:cNvPr id="9" name="TextBox 8">
            <a:extLst>
              <a:ext uri="{FF2B5EF4-FFF2-40B4-BE49-F238E27FC236}">
                <a16:creationId xmlns:a16="http://schemas.microsoft.com/office/drawing/2014/main" id="{6CDCF7D6-13B0-BA46-9EFA-2125DCA50BC1}"/>
              </a:ext>
            </a:extLst>
          </p:cNvPr>
          <p:cNvSpPr txBox="1"/>
          <p:nvPr userDrawn="1"/>
        </p:nvSpPr>
        <p:spPr>
          <a:xfrm>
            <a:off x="5902961" y="3021627"/>
            <a:ext cx="4144447" cy="276999"/>
          </a:xfrm>
          <a:prstGeom prst="rect">
            <a:avLst/>
          </a:prstGeom>
          <a:noFill/>
        </p:spPr>
        <p:txBody>
          <a:bodyPr wrap="square" rtlCol="0">
            <a:spAutoFit/>
          </a:bodyPr>
          <a:lstStyle/>
          <a:p>
            <a:pPr algn="ctr"/>
            <a:r>
              <a:rPr lang="en-US" sz="1200">
                <a:latin typeface="Helvetica Neue" panose="02000503000000020004" pitchFamily="2" charset="0"/>
                <a:ea typeface="Helvetica Neue" panose="02000503000000020004" pitchFamily="2" charset="0"/>
                <a:cs typeface="Helvetica Neue" panose="02000503000000020004" pitchFamily="2" charset="0"/>
              </a:rPr>
              <a:t>Created in collaboration by:</a:t>
            </a:r>
          </a:p>
        </p:txBody>
      </p:sp>
    </p:spTree>
    <p:extLst>
      <p:ext uri="{BB962C8B-B14F-4D97-AF65-F5344CB8AC3E}">
        <p14:creationId xmlns:p14="http://schemas.microsoft.com/office/powerpoint/2010/main" val="45666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CEFA-6F46-324A-9A3D-E2512D2B92DA}"/>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0CCE327-3187-6C49-8FBE-9308E91701C7}"/>
              </a:ext>
            </a:extLst>
          </p:cNvPr>
          <p:cNvSpPr>
            <a:spLocks noGrp="1"/>
          </p:cNvSpPr>
          <p:nvPr>
            <p:ph idx="1"/>
          </p:nvPr>
        </p:nvSpPr>
        <p:spPr>
          <a:xfrm>
            <a:off x="838200" y="1883664"/>
            <a:ext cx="10515600" cy="4224527"/>
          </a:xfrm>
        </p:spPr>
        <p:txBody>
          <a:bodyPr/>
          <a:lstStyle>
            <a:lvl1pPr marL="228600" indent="-228600">
              <a:buClr>
                <a:srgbClr val="0E6782"/>
              </a:buClr>
              <a:buFont typeface="Arial" panose="020B0604020202020204" pitchFamily="34" charset="0"/>
              <a:buChar char="•"/>
              <a:defRPr b="0" i="0">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buFont typeface="Arial" panose="020B0604020202020204" pitchFamily="34" charset="0"/>
              <a:buChar char="•"/>
              <a:defRPr b="0" i="0">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buSzPct val="68000"/>
              <a:buFont typeface="Courier New" panose="02070309020205020404" pitchFamily="49" charset="0"/>
              <a:buChar char="o"/>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09905-80A0-B447-84EA-5224BD94E96B}"/>
              </a:ext>
            </a:extLst>
          </p:cNvPr>
          <p:cNvSpPr>
            <a:spLocks noGrp="1"/>
          </p:cNvSpPr>
          <p:nvPr>
            <p:ph type="dt" sz="half" idx="10"/>
          </p:nvPr>
        </p:nvSpPr>
        <p:spPr>
          <a:xfrm>
            <a:off x="838200" y="6356350"/>
            <a:ext cx="3044952" cy="365125"/>
          </a:xfrm>
        </p:spPr>
        <p:txBody>
          <a:bodyPr/>
          <a:lstStyle>
            <a:lvl1pPr algn="ctr">
              <a:defRPr/>
            </a:lvl1pPr>
          </a:lstStyle>
          <a:p>
            <a:fld id="{53BEF823-48A5-43FC-BE03-E79964288B41}" type="datetimeFigureOut">
              <a:rPr lang="en-US" smtClean="0"/>
              <a:pPr/>
              <a:t>9/8/2021</a:t>
            </a:fld>
            <a:endParaRPr lang="en-US"/>
          </a:p>
        </p:txBody>
      </p:sp>
      <p:sp>
        <p:nvSpPr>
          <p:cNvPr id="5" name="Footer Placeholder 4">
            <a:extLst>
              <a:ext uri="{FF2B5EF4-FFF2-40B4-BE49-F238E27FC236}">
                <a16:creationId xmlns:a16="http://schemas.microsoft.com/office/drawing/2014/main" id="{5C7A2469-B623-B94B-A036-C7BE1185180C}"/>
              </a:ext>
            </a:extLst>
          </p:cNvPr>
          <p:cNvSpPr>
            <a:spLocks noGrp="1"/>
          </p:cNvSpPr>
          <p:nvPr>
            <p:ph type="ftr" sz="quarter" idx="11"/>
          </p:nvPr>
        </p:nvSpPr>
        <p:spPr/>
        <p:txBody>
          <a:bodyPr/>
          <a:lstStyle>
            <a:lvl1pPr algn="ctr">
              <a:defRPr/>
            </a:lvl1pPr>
          </a:lstStyle>
          <a:p>
            <a:endParaRPr lang="en-US"/>
          </a:p>
        </p:txBody>
      </p:sp>
      <p:sp>
        <p:nvSpPr>
          <p:cNvPr id="6" name="Slide Number Placeholder 5">
            <a:extLst>
              <a:ext uri="{FF2B5EF4-FFF2-40B4-BE49-F238E27FC236}">
                <a16:creationId xmlns:a16="http://schemas.microsoft.com/office/drawing/2014/main" id="{A1C3E9FC-9513-3242-BD6B-38029A585B2B}"/>
              </a:ext>
            </a:extLst>
          </p:cNvPr>
          <p:cNvSpPr>
            <a:spLocks noGrp="1"/>
          </p:cNvSpPr>
          <p:nvPr>
            <p:ph type="sldNum" sz="quarter" idx="12"/>
          </p:nvPr>
        </p:nvSpPr>
        <p:spPr>
          <a:xfrm>
            <a:off x="8308848" y="6356350"/>
            <a:ext cx="2362200" cy="365125"/>
          </a:xfrm>
        </p:spPr>
        <p:txBody>
          <a:bodyPr/>
          <a:lstStyle/>
          <a:p>
            <a:pPr algn="ctr"/>
            <a:fld id="{D79E6812-DF0E-4B88-AFAA-EAC7168F54C0}" type="slidenum">
              <a:rPr lang="en-US" smtClean="0"/>
              <a:pPr algn="ctr"/>
              <a:t>‹#›</a:t>
            </a:fld>
            <a:endParaRPr lang="en-US"/>
          </a:p>
        </p:txBody>
      </p:sp>
      <p:sp>
        <p:nvSpPr>
          <p:cNvPr id="7" name="Rectangle 6">
            <a:extLst>
              <a:ext uri="{FF2B5EF4-FFF2-40B4-BE49-F238E27FC236}">
                <a16:creationId xmlns:a16="http://schemas.microsoft.com/office/drawing/2014/main" id="{CA588655-5D78-1243-8B82-05E1605DF4B2}"/>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background pattern&#10;&#10;Description automatically generated">
            <a:extLst>
              <a:ext uri="{FF2B5EF4-FFF2-40B4-BE49-F238E27FC236}">
                <a16:creationId xmlns:a16="http://schemas.microsoft.com/office/drawing/2014/main" id="{1DD64943-5E7C-E541-8276-84758EF74785}"/>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11" name="Rectangle 10">
            <a:extLst>
              <a:ext uri="{FF2B5EF4-FFF2-40B4-BE49-F238E27FC236}">
                <a16:creationId xmlns:a16="http://schemas.microsoft.com/office/drawing/2014/main" id="{FB773468-0164-ED41-B23C-D52F8E468001}"/>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8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F5CAD-A913-554D-AF4B-1469FD4B977A}"/>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BF5D52F-20D0-1B4C-8843-1D4D1422896F}"/>
              </a:ext>
            </a:extLst>
          </p:cNvPr>
          <p:cNvSpPr>
            <a:spLocks noGrp="1"/>
          </p:cNvSpPr>
          <p:nvPr>
            <p:ph sz="half" idx="1"/>
          </p:nvPr>
        </p:nvSpPr>
        <p:spPr>
          <a:xfrm>
            <a:off x="838200" y="1825625"/>
            <a:ext cx="5181600" cy="435133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E2D92D-3828-824D-9F73-C185D29350A3}"/>
              </a:ext>
            </a:extLst>
          </p:cNvPr>
          <p:cNvSpPr>
            <a:spLocks noGrp="1"/>
          </p:cNvSpPr>
          <p:nvPr>
            <p:ph sz="half" idx="2"/>
          </p:nvPr>
        </p:nvSpPr>
        <p:spPr>
          <a:xfrm>
            <a:off x="6172200" y="1825625"/>
            <a:ext cx="5181600" cy="435133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6B43B1-C176-2A43-9DA5-C2C461853A62}"/>
              </a:ext>
            </a:extLst>
          </p:cNvPr>
          <p:cNvSpPr>
            <a:spLocks noGrp="1"/>
          </p:cNvSpPr>
          <p:nvPr>
            <p:ph type="dt" sz="half" idx="10"/>
          </p:nvPr>
        </p:nvSpPr>
        <p:spPr/>
        <p:txBody>
          <a:bodyPr/>
          <a:lstStyle/>
          <a:p>
            <a:pPr algn="r"/>
            <a:fld id="{53BEF823-48A5-43FC-BE03-E79964288B41}" type="datetimeFigureOut">
              <a:rPr lang="en-US" smtClean="0"/>
              <a:pPr algn="r"/>
              <a:t>9/8/2021</a:t>
            </a:fld>
            <a:endParaRPr lang="en-US"/>
          </a:p>
        </p:txBody>
      </p:sp>
      <p:sp>
        <p:nvSpPr>
          <p:cNvPr id="6" name="Footer Placeholder 5">
            <a:extLst>
              <a:ext uri="{FF2B5EF4-FFF2-40B4-BE49-F238E27FC236}">
                <a16:creationId xmlns:a16="http://schemas.microsoft.com/office/drawing/2014/main" id="{AA6CAE66-CCC4-B747-9D9D-69970559099E}"/>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09557FD7-1D30-1948-95A6-3AA07E52D88B}"/>
              </a:ext>
            </a:extLst>
          </p:cNvPr>
          <p:cNvSpPr>
            <a:spLocks noGrp="1"/>
          </p:cNvSpPr>
          <p:nvPr>
            <p:ph type="sldNum" sz="quarter" idx="12"/>
          </p:nvPr>
        </p:nvSpPr>
        <p:spPr>
          <a:xfrm>
            <a:off x="8610600" y="6356350"/>
            <a:ext cx="2097024" cy="365125"/>
          </a:xfrm>
        </p:spPr>
        <p:txBody>
          <a:bodyPr/>
          <a:lstStyle/>
          <a:p>
            <a:pPr algn="ctr"/>
            <a:fld id="{D79E6812-DF0E-4B88-AFAA-EAC7168F54C0}" type="slidenum">
              <a:rPr lang="en-US" smtClean="0"/>
              <a:pPr algn="ctr"/>
              <a:t>‹#›</a:t>
            </a:fld>
            <a:endParaRPr lang="en-US"/>
          </a:p>
        </p:txBody>
      </p:sp>
      <p:sp>
        <p:nvSpPr>
          <p:cNvPr id="8" name="Rectangle 7">
            <a:extLst>
              <a:ext uri="{FF2B5EF4-FFF2-40B4-BE49-F238E27FC236}">
                <a16:creationId xmlns:a16="http://schemas.microsoft.com/office/drawing/2014/main" id="{64174635-C1B4-9447-9AE4-F426C2F55776}"/>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15B0FB-CF1C-D640-B8C7-417B84845184}"/>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background pattern&#10;&#10;Description automatically generated">
            <a:extLst>
              <a:ext uri="{FF2B5EF4-FFF2-40B4-BE49-F238E27FC236}">
                <a16:creationId xmlns:a16="http://schemas.microsoft.com/office/drawing/2014/main" id="{EF9384D3-28E6-5649-9941-9659BD88290D}"/>
              </a:ext>
            </a:extLst>
          </p:cNvPr>
          <p:cNvPicPr>
            <a:picLocks noChangeAspect="1"/>
          </p:cNvPicPr>
          <p:nvPr userDrawn="1"/>
        </p:nvPicPr>
        <p:blipFill>
          <a:blip r:embed="rId2"/>
          <a:stretch>
            <a:fillRect/>
          </a:stretch>
        </p:blipFill>
        <p:spPr>
          <a:xfrm>
            <a:off x="10826496" y="6108191"/>
            <a:ext cx="682752" cy="682752"/>
          </a:xfrm>
          <a:prstGeom prst="rect">
            <a:avLst/>
          </a:prstGeom>
        </p:spPr>
      </p:pic>
    </p:spTree>
    <p:extLst>
      <p:ext uri="{BB962C8B-B14F-4D97-AF65-F5344CB8AC3E}">
        <p14:creationId xmlns:p14="http://schemas.microsoft.com/office/powerpoint/2010/main" val="146859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6C288-CD07-3B47-B8BB-3A89CF02801B}"/>
              </a:ext>
            </a:extLst>
          </p:cNvPr>
          <p:cNvSpPr>
            <a:spLocks noGrp="1"/>
          </p:cNvSpPr>
          <p:nvPr>
            <p:ph type="title"/>
          </p:nvPr>
        </p:nvSpPr>
        <p:spPr>
          <a:xfrm>
            <a:off x="839788" y="365125"/>
            <a:ext cx="10515600" cy="1325563"/>
          </a:xfrm>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3267E413-945D-AB4B-B718-6887C92BC116}"/>
              </a:ext>
            </a:extLst>
          </p:cNvPr>
          <p:cNvSpPr>
            <a:spLocks noGrp="1"/>
          </p:cNvSpPr>
          <p:nvPr>
            <p:ph type="body" idx="1"/>
          </p:nvPr>
        </p:nvSpPr>
        <p:spPr>
          <a:xfrm>
            <a:off x="839788" y="1681163"/>
            <a:ext cx="5157787" cy="823912"/>
          </a:xfrm>
        </p:spPr>
        <p:txBody>
          <a:bodyPr anchor="b"/>
          <a:lstStyle>
            <a:lvl1pPr marL="0" indent="0">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04870-BDB3-3F4A-8238-C6E79B3C108A}"/>
              </a:ext>
            </a:extLst>
          </p:cNvPr>
          <p:cNvSpPr>
            <a:spLocks noGrp="1"/>
          </p:cNvSpPr>
          <p:nvPr>
            <p:ph sz="half" idx="2"/>
          </p:nvPr>
        </p:nvSpPr>
        <p:spPr>
          <a:xfrm>
            <a:off x="839788" y="2505075"/>
            <a:ext cx="5157787" cy="368458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14DFC-36C7-1A49-86D2-564B9E00910F}"/>
              </a:ext>
            </a:extLst>
          </p:cNvPr>
          <p:cNvSpPr>
            <a:spLocks noGrp="1"/>
          </p:cNvSpPr>
          <p:nvPr>
            <p:ph type="body" sz="quarter" idx="3"/>
          </p:nvPr>
        </p:nvSpPr>
        <p:spPr>
          <a:xfrm>
            <a:off x="6172200" y="1681163"/>
            <a:ext cx="5183188" cy="823912"/>
          </a:xfrm>
        </p:spPr>
        <p:txBody>
          <a:bodyPr anchor="b"/>
          <a:lstStyle>
            <a:lvl1pPr marL="0" indent="0">
              <a:buNone/>
              <a:defRPr sz="24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F6DC4-817A-054F-A21A-DBA3606A43B2}"/>
              </a:ext>
            </a:extLst>
          </p:cNvPr>
          <p:cNvSpPr>
            <a:spLocks noGrp="1"/>
          </p:cNvSpPr>
          <p:nvPr>
            <p:ph sz="quarter" idx="4"/>
          </p:nvPr>
        </p:nvSpPr>
        <p:spPr>
          <a:xfrm>
            <a:off x="6172200" y="2505075"/>
            <a:ext cx="5183188" cy="3684588"/>
          </a:xfrm>
        </p:spPr>
        <p:txBody>
          <a:bodyPr/>
          <a:lstStyle>
            <a:lvl1pPr>
              <a:buClr>
                <a:srgbClr val="0E6782"/>
              </a:buClr>
              <a:defRPr b="0" i="0">
                <a:latin typeface="Helvetica Neue" panose="02000503000000020004" pitchFamily="2" charset="0"/>
                <a:ea typeface="Helvetica Neue" panose="02000503000000020004" pitchFamily="2" charset="0"/>
                <a:cs typeface="Helvetica Neue" panose="02000503000000020004" pitchFamily="2" charset="0"/>
              </a:defRPr>
            </a:lvl1pPr>
            <a:lvl2pPr>
              <a:defRPr b="0" i="0">
                <a:latin typeface="Helvetica Neue" panose="02000503000000020004" pitchFamily="2" charset="0"/>
                <a:ea typeface="Helvetica Neue" panose="02000503000000020004" pitchFamily="2" charset="0"/>
                <a:cs typeface="Helvetica Neue" panose="02000503000000020004" pitchFamily="2" charset="0"/>
              </a:defRPr>
            </a:lvl2pPr>
            <a:lvl3pPr>
              <a:defRPr b="0" i="0">
                <a:latin typeface="Helvetica Neue" panose="02000503000000020004" pitchFamily="2" charset="0"/>
                <a:ea typeface="Helvetica Neue" panose="02000503000000020004" pitchFamily="2" charset="0"/>
                <a:cs typeface="Helvetica Neue" panose="02000503000000020004" pitchFamily="2" charset="0"/>
              </a:defRPr>
            </a:lvl3pPr>
            <a:lvl4pPr>
              <a:defRPr b="0" i="0">
                <a:latin typeface="Helvetica Neue" panose="02000503000000020004" pitchFamily="2" charset="0"/>
                <a:ea typeface="Helvetica Neue" panose="02000503000000020004" pitchFamily="2" charset="0"/>
                <a:cs typeface="Helvetica Neue" panose="02000503000000020004" pitchFamily="2" charset="0"/>
              </a:defRPr>
            </a:lvl4pPr>
            <a:lvl5pPr>
              <a:defRPr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178AF7-2EA6-DD44-B207-2B93B2D8971B}"/>
              </a:ext>
            </a:extLst>
          </p:cNvPr>
          <p:cNvSpPr>
            <a:spLocks noGrp="1"/>
          </p:cNvSpPr>
          <p:nvPr>
            <p:ph type="dt" sz="half" idx="10"/>
          </p:nvPr>
        </p:nvSpPr>
        <p:spPr/>
        <p:txBody>
          <a:bodyPr/>
          <a:lstStyle/>
          <a:p>
            <a:pPr algn="ctr"/>
            <a:fld id="{53BEF823-48A5-43FC-BE03-E79964288B41}" type="datetimeFigureOut">
              <a:rPr lang="en-US" smtClean="0"/>
              <a:pPr algn="ctr"/>
              <a:t>9/8/2021</a:t>
            </a:fld>
            <a:endParaRPr lang="en-US"/>
          </a:p>
        </p:txBody>
      </p:sp>
      <p:sp>
        <p:nvSpPr>
          <p:cNvPr id="8" name="Footer Placeholder 7">
            <a:extLst>
              <a:ext uri="{FF2B5EF4-FFF2-40B4-BE49-F238E27FC236}">
                <a16:creationId xmlns:a16="http://schemas.microsoft.com/office/drawing/2014/main" id="{F3625E9B-FC7D-9942-AC24-D8ECE715547F}"/>
              </a:ext>
            </a:extLst>
          </p:cNvPr>
          <p:cNvSpPr>
            <a:spLocks noGrp="1"/>
          </p:cNvSpPr>
          <p:nvPr>
            <p:ph type="ftr" sz="quarter" idx="11"/>
          </p:nvPr>
        </p:nvSpPr>
        <p:spPr/>
        <p:txBody>
          <a:bodyPr/>
          <a:lstStyle>
            <a:lvl1pPr algn="ctr">
              <a:defRPr/>
            </a:lvl1pPr>
          </a:lstStyle>
          <a:p>
            <a:endParaRPr lang="en-US"/>
          </a:p>
        </p:txBody>
      </p:sp>
      <p:sp>
        <p:nvSpPr>
          <p:cNvPr id="9" name="Slide Number Placeholder 8">
            <a:extLst>
              <a:ext uri="{FF2B5EF4-FFF2-40B4-BE49-F238E27FC236}">
                <a16:creationId xmlns:a16="http://schemas.microsoft.com/office/drawing/2014/main" id="{0F4E9880-C568-074A-BE28-DBABF51E3B91}"/>
              </a:ext>
            </a:extLst>
          </p:cNvPr>
          <p:cNvSpPr>
            <a:spLocks noGrp="1"/>
          </p:cNvSpPr>
          <p:nvPr>
            <p:ph type="sldNum" sz="quarter" idx="12"/>
          </p:nvPr>
        </p:nvSpPr>
        <p:spPr>
          <a:xfrm>
            <a:off x="8610600" y="6356350"/>
            <a:ext cx="1822704" cy="365125"/>
          </a:xfrm>
        </p:spPr>
        <p:txBody>
          <a:bodyPr/>
          <a:lstStyle/>
          <a:p>
            <a:pPr algn="ctr"/>
            <a:fld id="{D79E6812-DF0E-4B88-AFAA-EAC7168F54C0}" type="slidenum">
              <a:rPr lang="en-US" smtClean="0"/>
              <a:pPr algn="ctr"/>
              <a:t>‹#›</a:t>
            </a:fld>
            <a:endParaRPr lang="en-US"/>
          </a:p>
        </p:txBody>
      </p:sp>
      <p:pic>
        <p:nvPicPr>
          <p:cNvPr id="10" name="Picture 9" descr="A picture containing background pattern&#10;&#10;Description automatically generated">
            <a:extLst>
              <a:ext uri="{FF2B5EF4-FFF2-40B4-BE49-F238E27FC236}">
                <a16:creationId xmlns:a16="http://schemas.microsoft.com/office/drawing/2014/main" id="{88774449-A546-A346-878D-FBDD9093E1BB}"/>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11" name="Rectangle 10">
            <a:extLst>
              <a:ext uri="{FF2B5EF4-FFF2-40B4-BE49-F238E27FC236}">
                <a16:creationId xmlns:a16="http://schemas.microsoft.com/office/drawing/2014/main" id="{BF467F6D-EA4F-474E-98F7-0909973D7669}"/>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5CA509-EFA5-5B4C-AA9E-884992A3F06A}"/>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66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DB1D-C0DE-2C44-A82E-89F2D83F948D}"/>
              </a:ext>
            </a:extLst>
          </p:cNvPr>
          <p:cNvSpPr>
            <a:spLocks noGrp="1"/>
          </p:cNvSpPr>
          <p:nvPr>
            <p:ph type="title"/>
          </p:nvPr>
        </p:nvSpPr>
        <p:spPr/>
        <p:txBody>
          <a:bodyPr/>
          <a:lstStyle>
            <a:lvl1pPr>
              <a:defRPr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Date Placeholder 2">
            <a:extLst>
              <a:ext uri="{FF2B5EF4-FFF2-40B4-BE49-F238E27FC236}">
                <a16:creationId xmlns:a16="http://schemas.microsoft.com/office/drawing/2014/main" id="{36AD1108-412B-6647-8AC3-299899F69670}"/>
              </a:ext>
            </a:extLst>
          </p:cNvPr>
          <p:cNvSpPr>
            <a:spLocks noGrp="1"/>
          </p:cNvSpPr>
          <p:nvPr>
            <p:ph type="dt" sz="half" idx="10"/>
          </p:nvPr>
        </p:nvSpPr>
        <p:spPr/>
        <p:txBody>
          <a:bodyPr/>
          <a:lstStyle>
            <a:lvl1pPr algn="ctr">
              <a:defRPr/>
            </a:lvl1pPr>
          </a:lstStyle>
          <a:p>
            <a:fld id="{53BEF823-48A5-43FC-BE03-E79964288B41}" type="datetimeFigureOut">
              <a:rPr lang="en-US" smtClean="0"/>
              <a:pPr/>
              <a:t>9/8/2021</a:t>
            </a:fld>
            <a:endParaRPr lang="en-US"/>
          </a:p>
        </p:txBody>
      </p:sp>
      <p:sp>
        <p:nvSpPr>
          <p:cNvPr id="4" name="Footer Placeholder 3">
            <a:extLst>
              <a:ext uri="{FF2B5EF4-FFF2-40B4-BE49-F238E27FC236}">
                <a16:creationId xmlns:a16="http://schemas.microsoft.com/office/drawing/2014/main" id="{2A6A61C4-EB45-084E-8899-42EC6CCFA8D9}"/>
              </a:ext>
            </a:extLst>
          </p:cNvPr>
          <p:cNvSpPr>
            <a:spLocks noGrp="1"/>
          </p:cNvSpPr>
          <p:nvPr>
            <p:ph type="ftr" sz="quarter" idx="11"/>
          </p:nvPr>
        </p:nvSpPr>
        <p:spPr/>
        <p:txBody>
          <a:bodyPr/>
          <a:lstStyle>
            <a:lvl1pPr algn="ctr">
              <a:defRPr/>
            </a:lvl1pPr>
          </a:lstStyle>
          <a:p>
            <a:endParaRPr lang="en-US"/>
          </a:p>
        </p:txBody>
      </p:sp>
      <p:sp>
        <p:nvSpPr>
          <p:cNvPr id="5" name="Slide Number Placeholder 4">
            <a:extLst>
              <a:ext uri="{FF2B5EF4-FFF2-40B4-BE49-F238E27FC236}">
                <a16:creationId xmlns:a16="http://schemas.microsoft.com/office/drawing/2014/main" id="{332566E0-9641-B343-AA11-128DA0A4418C}"/>
              </a:ext>
            </a:extLst>
          </p:cNvPr>
          <p:cNvSpPr>
            <a:spLocks noGrp="1"/>
          </p:cNvSpPr>
          <p:nvPr>
            <p:ph type="sldNum" sz="quarter" idx="12"/>
          </p:nvPr>
        </p:nvSpPr>
        <p:spPr>
          <a:xfrm>
            <a:off x="8610600" y="6356350"/>
            <a:ext cx="2005584" cy="365125"/>
          </a:xfrm>
        </p:spPr>
        <p:txBody>
          <a:bodyPr/>
          <a:lstStyle/>
          <a:p>
            <a:pPr algn="ctr"/>
            <a:fld id="{D79E6812-DF0E-4B88-AFAA-EAC7168F54C0}" type="slidenum">
              <a:rPr lang="en-US" smtClean="0"/>
              <a:pPr algn="ctr"/>
              <a:t>‹#›</a:t>
            </a:fld>
            <a:endParaRPr lang="en-US"/>
          </a:p>
        </p:txBody>
      </p:sp>
      <p:pic>
        <p:nvPicPr>
          <p:cNvPr id="6" name="Picture 5" descr="A picture containing background pattern&#10;&#10;Description automatically generated">
            <a:extLst>
              <a:ext uri="{FF2B5EF4-FFF2-40B4-BE49-F238E27FC236}">
                <a16:creationId xmlns:a16="http://schemas.microsoft.com/office/drawing/2014/main" id="{ACF6A3D5-773B-B24C-A2CA-CF609BB21AC2}"/>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7" name="Rectangle 6">
            <a:extLst>
              <a:ext uri="{FF2B5EF4-FFF2-40B4-BE49-F238E27FC236}">
                <a16:creationId xmlns:a16="http://schemas.microsoft.com/office/drawing/2014/main" id="{19496BF2-6C7C-9A4A-BB35-9C22FFF22776}"/>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0482AE-9379-C647-AA9D-2ABFE8612552}"/>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95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6D83E-757B-174D-A648-1D7B69EF5EA4}"/>
              </a:ext>
            </a:extLst>
          </p:cNvPr>
          <p:cNvSpPr>
            <a:spLocks noGrp="1"/>
          </p:cNvSpPr>
          <p:nvPr>
            <p:ph type="dt" sz="half" idx="10"/>
          </p:nvPr>
        </p:nvSpPr>
        <p:spPr/>
        <p:txBody>
          <a:bodyPr/>
          <a:lstStyle/>
          <a:p>
            <a:pPr algn="ctr"/>
            <a:fld id="{53BEF823-48A5-43FC-BE03-E79964288B41}" type="datetimeFigureOut">
              <a:rPr lang="en-US" smtClean="0"/>
              <a:pPr algn="ctr"/>
              <a:t>9/8/2021</a:t>
            </a:fld>
            <a:endParaRPr lang="en-US"/>
          </a:p>
        </p:txBody>
      </p:sp>
      <p:sp>
        <p:nvSpPr>
          <p:cNvPr id="3" name="Footer Placeholder 2">
            <a:extLst>
              <a:ext uri="{FF2B5EF4-FFF2-40B4-BE49-F238E27FC236}">
                <a16:creationId xmlns:a16="http://schemas.microsoft.com/office/drawing/2014/main" id="{429ED25B-8B10-D345-872A-8D8234EA4823}"/>
              </a:ext>
            </a:extLst>
          </p:cNvPr>
          <p:cNvSpPr>
            <a:spLocks noGrp="1"/>
          </p:cNvSpPr>
          <p:nvPr>
            <p:ph type="ftr" sz="quarter" idx="11"/>
          </p:nvPr>
        </p:nvSpPr>
        <p:spPr/>
        <p:txBody>
          <a:bodyPr/>
          <a:lstStyle>
            <a:lvl1pPr algn="ctr">
              <a:defRPr/>
            </a:lvl1pPr>
          </a:lstStyle>
          <a:p>
            <a:endParaRPr lang="en-US"/>
          </a:p>
        </p:txBody>
      </p:sp>
      <p:sp>
        <p:nvSpPr>
          <p:cNvPr id="4" name="Slide Number Placeholder 3">
            <a:extLst>
              <a:ext uri="{FF2B5EF4-FFF2-40B4-BE49-F238E27FC236}">
                <a16:creationId xmlns:a16="http://schemas.microsoft.com/office/drawing/2014/main" id="{948D6C6E-5EF5-A448-8541-3C7F2D1EE399}"/>
              </a:ext>
            </a:extLst>
          </p:cNvPr>
          <p:cNvSpPr>
            <a:spLocks noGrp="1"/>
          </p:cNvSpPr>
          <p:nvPr>
            <p:ph type="sldNum" sz="quarter" idx="12"/>
          </p:nvPr>
        </p:nvSpPr>
        <p:spPr>
          <a:xfrm>
            <a:off x="8610600" y="6356350"/>
            <a:ext cx="1923288" cy="365125"/>
          </a:xfrm>
        </p:spPr>
        <p:txBody>
          <a:bodyPr/>
          <a:lstStyle/>
          <a:p>
            <a:pPr algn="ctr"/>
            <a:fld id="{D79E6812-DF0E-4B88-AFAA-EAC7168F54C0}" type="slidenum">
              <a:rPr lang="en-US" smtClean="0"/>
              <a:pPr algn="ct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6B315A90-7CB6-E24B-9D18-1665A6472AA7}"/>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6" name="Rectangle 5">
            <a:extLst>
              <a:ext uri="{FF2B5EF4-FFF2-40B4-BE49-F238E27FC236}">
                <a16:creationId xmlns:a16="http://schemas.microsoft.com/office/drawing/2014/main" id="{00FD60E3-FA25-8848-B37A-9BFE4C32871C}"/>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330BAB-D438-374D-9B55-BACF3878ADBA}"/>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A46B-7712-CD40-8DD3-19FD051C5B67}"/>
              </a:ext>
            </a:extLst>
          </p:cNvPr>
          <p:cNvSpPr>
            <a:spLocks noGrp="1"/>
          </p:cNvSpPr>
          <p:nvPr>
            <p:ph type="title"/>
          </p:nvPr>
        </p:nvSpPr>
        <p:spPr>
          <a:xfrm>
            <a:off x="839788" y="457200"/>
            <a:ext cx="3932237" cy="1600200"/>
          </a:xfrm>
        </p:spPr>
        <p:txBody>
          <a:bodyPr anchor="b"/>
          <a:lstStyle>
            <a:lvl1pPr>
              <a:defRPr sz="3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91FD045-11DC-074E-B256-86D1ED21A679}"/>
              </a:ext>
            </a:extLst>
          </p:cNvPr>
          <p:cNvSpPr>
            <a:spLocks noGrp="1"/>
          </p:cNvSpPr>
          <p:nvPr>
            <p:ph idx="1"/>
          </p:nvPr>
        </p:nvSpPr>
        <p:spPr>
          <a:xfrm>
            <a:off x="5183188" y="987425"/>
            <a:ext cx="6172200" cy="4873625"/>
          </a:xfrm>
        </p:spPr>
        <p:txBody>
          <a:bodyPr/>
          <a:lstStyle>
            <a:lvl1pPr>
              <a:buClr>
                <a:srgbClr val="0E6782"/>
              </a:buClr>
              <a:defRPr sz="3200" b="0" i="0">
                <a:latin typeface="Helvetica Neue Medium" panose="02000503000000020004" pitchFamily="2" charset="0"/>
                <a:ea typeface="Helvetica Neue Medium" panose="02000503000000020004" pitchFamily="2" charset="0"/>
                <a:cs typeface="Helvetica Neue Medium" panose="02000503000000020004" pitchFamily="2" charset="0"/>
              </a:defRPr>
            </a:lvl1pPr>
            <a:lvl2pPr>
              <a:defRPr sz="2800" b="0" i="0">
                <a:latin typeface="Helvetica Neue" panose="02000503000000020004" pitchFamily="2" charset="0"/>
                <a:ea typeface="Helvetica Neue" panose="02000503000000020004" pitchFamily="2" charset="0"/>
                <a:cs typeface="Helvetica Neue" panose="02000503000000020004" pitchFamily="2" charset="0"/>
              </a:defRPr>
            </a:lvl2pPr>
            <a:lvl3pPr>
              <a:defRPr sz="2400" b="0" i="0">
                <a:latin typeface="Helvetica Neue" panose="02000503000000020004" pitchFamily="2" charset="0"/>
                <a:ea typeface="Helvetica Neue" panose="02000503000000020004" pitchFamily="2" charset="0"/>
                <a:cs typeface="Helvetica Neue" panose="02000503000000020004" pitchFamily="2" charset="0"/>
              </a:defRPr>
            </a:lvl3pPr>
            <a:lvl4pPr>
              <a:defRPr sz="2000" b="0" i="0">
                <a:latin typeface="Helvetica Neue" panose="02000503000000020004" pitchFamily="2" charset="0"/>
                <a:ea typeface="Helvetica Neue" panose="02000503000000020004" pitchFamily="2" charset="0"/>
                <a:cs typeface="Helvetica Neue" panose="02000503000000020004" pitchFamily="2" charset="0"/>
              </a:defRPr>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06C6F-E061-4C4F-9647-4EE34F8AC934}"/>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1F535-0C8D-CB41-BBBB-EC485A9CDDB1}"/>
              </a:ext>
            </a:extLst>
          </p:cNvPr>
          <p:cNvSpPr>
            <a:spLocks noGrp="1"/>
          </p:cNvSpPr>
          <p:nvPr>
            <p:ph type="dt" sz="half" idx="10"/>
          </p:nvPr>
        </p:nvSpPr>
        <p:spPr/>
        <p:txBody>
          <a:bodyPr/>
          <a:lstStyle>
            <a:lvl1pPr algn="ctr">
              <a:defRPr/>
            </a:lvl1pPr>
          </a:lstStyle>
          <a:p>
            <a:fld id="{53BEF823-48A5-43FC-BE03-E79964288B41}" type="datetimeFigureOut">
              <a:rPr lang="en-US" smtClean="0"/>
              <a:pPr/>
              <a:t>9/8/2021</a:t>
            </a:fld>
            <a:endParaRPr lang="en-US"/>
          </a:p>
        </p:txBody>
      </p:sp>
      <p:sp>
        <p:nvSpPr>
          <p:cNvPr id="6" name="Footer Placeholder 5">
            <a:extLst>
              <a:ext uri="{FF2B5EF4-FFF2-40B4-BE49-F238E27FC236}">
                <a16:creationId xmlns:a16="http://schemas.microsoft.com/office/drawing/2014/main" id="{07319073-E683-E34B-9910-36A9722CEBB6}"/>
              </a:ext>
            </a:extLst>
          </p:cNvPr>
          <p:cNvSpPr>
            <a:spLocks noGrp="1"/>
          </p:cNvSpPr>
          <p:nvPr>
            <p:ph type="ftr" sz="quarter" idx="11"/>
          </p:nvPr>
        </p:nvSpPr>
        <p:spPr/>
        <p:txBody>
          <a:bodyPr/>
          <a:lstStyle>
            <a:lvl1pPr algn="ctr">
              <a:defRPr/>
            </a:lvl1pPr>
          </a:lstStyle>
          <a:p>
            <a:endParaRPr lang="en-US"/>
          </a:p>
        </p:txBody>
      </p:sp>
      <p:sp>
        <p:nvSpPr>
          <p:cNvPr id="7" name="Slide Number Placeholder 6">
            <a:extLst>
              <a:ext uri="{FF2B5EF4-FFF2-40B4-BE49-F238E27FC236}">
                <a16:creationId xmlns:a16="http://schemas.microsoft.com/office/drawing/2014/main" id="{535DED41-8E94-5B43-AEAE-37AA67D24860}"/>
              </a:ext>
            </a:extLst>
          </p:cNvPr>
          <p:cNvSpPr>
            <a:spLocks noGrp="1"/>
          </p:cNvSpPr>
          <p:nvPr>
            <p:ph type="sldNum" sz="quarter" idx="12"/>
          </p:nvPr>
        </p:nvSpPr>
        <p:spPr>
          <a:xfrm>
            <a:off x="8610600" y="6356350"/>
            <a:ext cx="1895856" cy="365125"/>
          </a:xfrm>
        </p:spPr>
        <p:txBody>
          <a:bodyPr/>
          <a:lstStyle/>
          <a:p>
            <a:pPr algn="ctr"/>
            <a:fld id="{D79E6812-DF0E-4B88-AFAA-EAC7168F54C0}" type="slidenum">
              <a:rPr lang="en-US" smtClean="0"/>
              <a:pPr algn="ct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615978D7-3B72-5B42-A03F-0324247FF7B7}"/>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9" name="Rectangle 8">
            <a:extLst>
              <a:ext uri="{FF2B5EF4-FFF2-40B4-BE49-F238E27FC236}">
                <a16:creationId xmlns:a16="http://schemas.microsoft.com/office/drawing/2014/main" id="{9054F4DF-46DA-1C4B-A445-12F846FC5703}"/>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307F23-0D25-3F47-8F91-30C5382DB6BF}"/>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33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9487-8A17-774A-89EC-350014F87630}"/>
              </a:ext>
            </a:extLst>
          </p:cNvPr>
          <p:cNvSpPr>
            <a:spLocks noGrp="1"/>
          </p:cNvSpPr>
          <p:nvPr>
            <p:ph type="title"/>
          </p:nvPr>
        </p:nvSpPr>
        <p:spPr>
          <a:xfrm>
            <a:off x="839788" y="457200"/>
            <a:ext cx="3932237" cy="1600200"/>
          </a:xfrm>
        </p:spPr>
        <p:txBody>
          <a:bodyPr anchor="b"/>
          <a:lstStyle>
            <a:lvl1pPr>
              <a:defRPr sz="3200" b="0"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5C90D90-2ABE-414C-A774-FCDF6A6DB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1C6F8-35E0-8649-A302-BFB113E6D015}"/>
              </a:ext>
            </a:extLst>
          </p:cNvPr>
          <p:cNvSpPr>
            <a:spLocks noGrp="1"/>
          </p:cNvSpPr>
          <p:nvPr>
            <p:ph type="body" sz="half" idx="2"/>
          </p:nvPr>
        </p:nvSpPr>
        <p:spPr>
          <a:xfrm>
            <a:off x="839788" y="2057400"/>
            <a:ext cx="3932237" cy="3811588"/>
          </a:xfrm>
        </p:spPr>
        <p:txBody>
          <a:bodyPr/>
          <a:lstStyle>
            <a:lvl1pPr marL="0" indent="0">
              <a:buNone/>
              <a:defRPr sz="16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C96BE-8C49-DA46-98BF-7792787BF27E}"/>
              </a:ext>
            </a:extLst>
          </p:cNvPr>
          <p:cNvSpPr>
            <a:spLocks noGrp="1"/>
          </p:cNvSpPr>
          <p:nvPr>
            <p:ph type="dt" sz="half" idx="10"/>
          </p:nvPr>
        </p:nvSpPr>
        <p:spPr/>
        <p:txBody>
          <a:bodyPr/>
          <a:lstStyle/>
          <a:p>
            <a:pPr algn="ctr"/>
            <a:fld id="{53BEF823-48A5-43FC-BE03-E79964288B41}" type="datetimeFigureOut">
              <a:rPr lang="en-US" smtClean="0"/>
              <a:pPr algn="ctr"/>
              <a:t>9/8/2021</a:t>
            </a:fld>
            <a:endParaRPr lang="en-US"/>
          </a:p>
        </p:txBody>
      </p:sp>
      <p:sp>
        <p:nvSpPr>
          <p:cNvPr id="6" name="Footer Placeholder 5">
            <a:extLst>
              <a:ext uri="{FF2B5EF4-FFF2-40B4-BE49-F238E27FC236}">
                <a16:creationId xmlns:a16="http://schemas.microsoft.com/office/drawing/2014/main" id="{E3792FE7-CDB0-164C-A756-35605CA7E7C1}"/>
              </a:ext>
            </a:extLst>
          </p:cNvPr>
          <p:cNvSpPr>
            <a:spLocks noGrp="1"/>
          </p:cNvSpPr>
          <p:nvPr>
            <p:ph type="ftr" sz="quarter" idx="11"/>
          </p:nvPr>
        </p:nvSpPr>
        <p:spPr/>
        <p:txBody>
          <a:bodyPr/>
          <a:lstStyle>
            <a:lvl1pPr algn="ctr">
              <a:defRPr/>
            </a:lvl1pPr>
          </a:lstStyle>
          <a:p>
            <a:endParaRPr lang="en-US"/>
          </a:p>
        </p:txBody>
      </p:sp>
      <p:sp>
        <p:nvSpPr>
          <p:cNvPr id="7" name="Slide Number Placeholder 6">
            <a:extLst>
              <a:ext uri="{FF2B5EF4-FFF2-40B4-BE49-F238E27FC236}">
                <a16:creationId xmlns:a16="http://schemas.microsoft.com/office/drawing/2014/main" id="{B38B3040-171F-5549-8262-7EA282852CE3}"/>
              </a:ext>
            </a:extLst>
          </p:cNvPr>
          <p:cNvSpPr>
            <a:spLocks noGrp="1"/>
          </p:cNvSpPr>
          <p:nvPr>
            <p:ph type="sldNum" sz="quarter" idx="12"/>
          </p:nvPr>
        </p:nvSpPr>
        <p:spPr>
          <a:xfrm>
            <a:off x="8610600" y="6356350"/>
            <a:ext cx="1996440" cy="365125"/>
          </a:xfrm>
        </p:spPr>
        <p:txBody>
          <a:bodyPr/>
          <a:lstStyle/>
          <a:p>
            <a:pPr algn="ctr"/>
            <a:fld id="{D79E6812-DF0E-4B88-AFAA-EAC7168F54C0}" type="slidenum">
              <a:rPr lang="en-US" smtClean="0"/>
              <a:pPr algn="ctr"/>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1C230E94-38F8-C444-9CA7-0FCAE1584E23}"/>
              </a:ext>
            </a:extLst>
          </p:cNvPr>
          <p:cNvPicPr>
            <a:picLocks noChangeAspect="1"/>
          </p:cNvPicPr>
          <p:nvPr userDrawn="1"/>
        </p:nvPicPr>
        <p:blipFill>
          <a:blip r:embed="rId2"/>
          <a:stretch>
            <a:fillRect/>
          </a:stretch>
        </p:blipFill>
        <p:spPr>
          <a:xfrm>
            <a:off x="10826496" y="6108191"/>
            <a:ext cx="682752" cy="682752"/>
          </a:xfrm>
          <a:prstGeom prst="rect">
            <a:avLst/>
          </a:prstGeom>
        </p:spPr>
      </p:pic>
      <p:sp>
        <p:nvSpPr>
          <p:cNvPr id="9" name="Rectangle 8">
            <a:extLst>
              <a:ext uri="{FF2B5EF4-FFF2-40B4-BE49-F238E27FC236}">
                <a16:creationId xmlns:a16="http://schemas.microsoft.com/office/drawing/2014/main" id="{354C3270-AABB-9C43-86B9-19E006CCF803}"/>
              </a:ext>
            </a:extLst>
          </p:cNvPr>
          <p:cNvSpPr/>
          <p:nvPr userDrawn="1"/>
        </p:nvSpPr>
        <p:spPr>
          <a:xfrm>
            <a:off x="0" y="0"/>
            <a:ext cx="12192000" cy="365125"/>
          </a:xfrm>
          <a:prstGeom prst="rect">
            <a:avLst/>
          </a:prstGeom>
          <a:solidFill>
            <a:srgbClr val="0E6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950A09-D5C9-2741-8A30-C5296363B15D}"/>
              </a:ext>
            </a:extLst>
          </p:cNvPr>
          <p:cNvSpPr/>
          <p:nvPr userDrawn="1"/>
        </p:nvSpPr>
        <p:spPr>
          <a:xfrm rot="5400000">
            <a:off x="-2905062" y="3270187"/>
            <a:ext cx="6492875" cy="682752"/>
          </a:xfrm>
          <a:prstGeom prst="rect">
            <a:avLst/>
          </a:prstGeom>
          <a:solidFill>
            <a:srgbClr val="3B9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91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F91DE-A88B-2646-8E36-C32B64C8F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4DFC11-C3AA-304C-A24F-5986E649C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C038B6-A78D-DA4A-9213-5182518D3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53BEF823-48A5-43FC-BE03-E79964288B41}" type="datetimeFigureOut">
              <a:rPr lang="en-US" smtClean="0"/>
              <a:pPr algn="r"/>
              <a:t>9/8/2021</a:t>
            </a:fld>
            <a:endParaRPr lang="en-US"/>
          </a:p>
        </p:txBody>
      </p:sp>
      <p:sp>
        <p:nvSpPr>
          <p:cNvPr id="5" name="Footer Placeholder 4">
            <a:extLst>
              <a:ext uri="{FF2B5EF4-FFF2-40B4-BE49-F238E27FC236}">
                <a16:creationId xmlns:a16="http://schemas.microsoft.com/office/drawing/2014/main" id="{D9082855-24CB-0245-A3FE-5C7592A2D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Slide Number Placeholder 5">
            <a:extLst>
              <a:ext uri="{FF2B5EF4-FFF2-40B4-BE49-F238E27FC236}">
                <a16:creationId xmlns:a16="http://schemas.microsoft.com/office/drawing/2014/main" id="{98C18064-9604-7F41-9FB1-60490919A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D79E6812-DF0E-4B88-AFAA-EAC7168F54C0}" type="slidenum">
              <a:rPr lang="en-US" smtClean="0"/>
              <a:pPr algn="ctr"/>
              <a:t>‹#›</a:t>
            </a:fld>
            <a:endParaRPr lang="en-US"/>
          </a:p>
        </p:txBody>
      </p:sp>
    </p:spTree>
    <p:extLst>
      <p:ext uri="{BB962C8B-B14F-4D97-AF65-F5344CB8AC3E}">
        <p14:creationId xmlns:p14="http://schemas.microsoft.com/office/powerpoint/2010/main" val="3715629627"/>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5" r:id="rId3"/>
    <p:sldLayoutId id="2147483926" r:id="rId4"/>
    <p:sldLayoutId id="2147483927" r:id="rId5"/>
    <p:sldLayoutId id="2147483928" r:id="rId6"/>
    <p:sldLayoutId id="2147483929" r:id="rId7"/>
    <p:sldLayoutId id="214748393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audio" Target="../media/media10.m4a"/><Relationship Id="rId16" Type="http://schemas.openxmlformats.org/officeDocument/2006/relationships/image" Target="../media/image4.png"/><Relationship Id="rId1" Type="http://schemas.microsoft.com/office/2007/relationships/media" Target="../media/media10.m4a"/><Relationship Id="rId6" Type="http://schemas.openxmlformats.org/officeDocument/2006/relationships/image" Target="../media/image7.svg"/><Relationship Id="rId11" Type="http://schemas.openxmlformats.org/officeDocument/2006/relationships/image" Target="../media/image16.png"/><Relationship Id="rId5" Type="http://schemas.openxmlformats.org/officeDocument/2006/relationships/image" Target="../media/image6.png"/><Relationship Id="rId15" Type="http://schemas.openxmlformats.org/officeDocument/2006/relationships/image" Target="../media/image11.svg"/><Relationship Id="rId10" Type="http://schemas.openxmlformats.org/officeDocument/2006/relationships/image" Target="../media/image13.svg"/><Relationship Id="rId4" Type="http://schemas.openxmlformats.org/officeDocument/2006/relationships/notesSlide" Target="../notesSlides/notesSlide10.xml"/><Relationship Id="rId9" Type="http://schemas.openxmlformats.org/officeDocument/2006/relationships/image" Target="../media/image12.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slideLayout" Target="../slideLayouts/slideLayout2.xml"/><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audio" Target="../media/media9.m4a"/><Relationship Id="rId16" Type="http://schemas.openxmlformats.org/officeDocument/2006/relationships/image" Target="../media/image4.png"/><Relationship Id="rId1" Type="http://schemas.microsoft.com/office/2007/relationships/media" Target="../media/media9.m4a"/><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notesSlide" Target="../notesSlides/notesSlide9.xml"/><Relationship Id="rId9" Type="http://schemas.openxmlformats.org/officeDocument/2006/relationships/image" Target="../media/image9.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BDC3-13DA-9644-B3A2-1F4EC0070D6F}"/>
              </a:ext>
            </a:extLst>
          </p:cNvPr>
          <p:cNvSpPr>
            <a:spLocks noGrp="1"/>
          </p:cNvSpPr>
          <p:nvPr>
            <p:ph type="ctrTitle"/>
          </p:nvPr>
        </p:nvSpPr>
        <p:spPr>
          <a:xfrm>
            <a:off x="220980" y="297180"/>
            <a:ext cx="7208520" cy="3177540"/>
          </a:xfrm>
        </p:spPr>
        <p:txBody>
          <a:bodyPr>
            <a:normAutofit/>
          </a:bodyPr>
          <a:lstStyle/>
          <a:p>
            <a:r>
              <a:rPr lang="en-US" b="1" dirty="0">
                <a:effectLst>
                  <a:outerShdw blurRad="38100" dist="38100" dir="2700000" algn="tl">
                    <a:srgbClr val="000000">
                      <a:alpha val="43137"/>
                    </a:srgbClr>
                  </a:outerShdw>
                </a:effectLst>
                <a:latin typeface="Solomon Sans SemiBold" panose="02000000000000000000" pitchFamily="2" charset="0"/>
              </a:rPr>
              <a:t>Social Security Disability Insurance (SSDI)</a:t>
            </a:r>
            <a:br>
              <a:rPr lang="en-US" b="1" dirty="0">
                <a:effectLst>
                  <a:outerShdw blurRad="38100" dist="38100" dir="2700000" algn="tl">
                    <a:srgbClr val="000000">
                      <a:alpha val="43137"/>
                    </a:srgbClr>
                  </a:outerShdw>
                </a:effectLst>
                <a:latin typeface="Solomon Sans SemiBold" panose="02000000000000000000" pitchFamily="2" charset="0"/>
              </a:rPr>
            </a:br>
            <a:r>
              <a:rPr lang="en-US" b="1" dirty="0">
                <a:effectLst>
                  <a:outerShdw blurRad="38100" dist="38100" dir="2700000" algn="tl">
                    <a:srgbClr val="000000">
                      <a:alpha val="43137"/>
                    </a:srgbClr>
                  </a:outerShdw>
                </a:effectLst>
                <a:latin typeface="Solomon Sans SemiBold" panose="02000000000000000000" pitchFamily="2" charset="0"/>
              </a:rPr>
              <a:t>Part I</a:t>
            </a:r>
            <a:br>
              <a:rPr lang="en-US" b="1" dirty="0">
                <a:effectLst>
                  <a:outerShdw blurRad="38100" dist="38100" dir="2700000" algn="tl">
                    <a:srgbClr val="000000">
                      <a:alpha val="43137"/>
                    </a:srgbClr>
                  </a:outerShdw>
                </a:effectLst>
                <a:latin typeface="Solomon Sans SemiBold" panose="02000000000000000000" pitchFamily="2" charset="0"/>
              </a:rPr>
            </a:br>
            <a:endParaRPr lang="en-US" sz="4400" dirty="0"/>
          </a:p>
        </p:txBody>
      </p:sp>
      <p:sp>
        <p:nvSpPr>
          <p:cNvPr id="3" name="Title 1">
            <a:extLst>
              <a:ext uri="{FF2B5EF4-FFF2-40B4-BE49-F238E27FC236}">
                <a16:creationId xmlns:a16="http://schemas.microsoft.com/office/drawing/2014/main" id="{7CE855D2-B33E-457D-94D8-DECD3399423A}"/>
              </a:ext>
            </a:extLst>
          </p:cNvPr>
          <p:cNvSpPr txBox="1">
            <a:spLocks/>
          </p:cNvSpPr>
          <p:nvPr/>
        </p:nvSpPr>
        <p:spPr>
          <a:xfrm>
            <a:off x="0" y="3117155"/>
            <a:ext cx="7208520" cy="17136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0" i="0" kern="1200">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sz="4400" b="1" dirty="0">
                <a:effectLst>
                  <a:outerShdw blurRad="38100" dist="38100" dir="2700000" algn="tl">
                    <a:srgbClr val="000000">
                      <a:alpha val="43137"/>
                    </a:srgbClr>
                  </a:outerShdw>
                </a:effectLst>
                <a:latin typeface="Solomon Sans SemiBold" panose="02000000000000000000" pitchFamily="2" charset="0"/>
              </a:rPr>
              <a:t>What Are </a:t>
            </a:r>
          </a:p>
          <a:p>
            <a:r>
              <a:rPr lang="en-US" sz="4400" b="1" dirty="0">
                <a:effectLst>
                  <a:outerShdw blurRad="38100" dist="38100" dir="2700000" algn="tl">
                    <a:srgbClr val="000000">
                      <a:alpha val="43137"/>
                    </a:srgbClr>
                  </a:outerShdw>
                </a:effectLst>
                <a:latin typeface="Solomon Sans SemiBold" panose="02000000000000000000" pitchFamily="2" charset="0"/>
              </a:rPr>
              <a:t>Overpayments</a:t>
            </a:r>
          </a:p>
        </p:txBody>
      </p:sp>
      <p:pic>
        <p:nvPicPr>
          <p:cNvPr id="4" name="Audio 3">
            <a:hlinkClick r:id="" action="ppaction://media"/>
            <a:extLst>
              <a:ext uri="{FF2B5EF4-FFF2-40B4-BE49-F238E27FC236}">
                <a16:creationId xmlns:a16="http://schemas.microsoft.com/office/drawing/2014/main" id="{D95560C0-E7EC-43F0-830B-AB722AF2D0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073882"/>
      </p:ext>
    </p:extLst>
  </p:cSld>
  <p:clrMapOvr>
    <a:masterClrMapping/>
  </p:clrMapOvr>
  <mc:AlternateContent xmlns:mc="http://schemas.openxmlformats.org/markup-compatibility/2006">
    <mc:Choice xmlns:p14="http://schemas.microsoft.com/office/powerpoint/2010/main" Requires="p14">
      <p:transition spd="slow" p14:dur="2000" advTm="33028"/>
    </mc:Choice>
    <mc:Fallback>
      <p:transition spd="slow" advTm="33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076B-7BC1-B345-B4D8-251FB56AA83C}"/>
              </a:ext>
            </a:extLst>
          </p:cNvPr>
          <p:cNvSpPr>
            <a:spLocks noGrp="1"/>
          </p:cNvSpPr>
          <p:nvPr>
            <p:ph type="title"/>
          </p:nvPr>
        </p:nvSpPr>
        <p:spPr>
          <a:xfrm>
            <a:off x="1186754" y="655271"/>
            <a:ext cx="10167045" cy="1325563"/>
          </a:xfrm>
        </p:spPr>
        <p:txBody>
          <a:bodyPr/>
          <a:lstStyle/>
          <a:p>
            <a:r>
              <a:rPr lang="en-US"/>
              <a:t>We’re Here to Help:</a:t>
            </a:r>
          </a:p>
        </p:txBody>
      </p:sp>
      <p:sp>
        <p:nvSpPr>
          <p:cNvPr id="6" name="TextBox 5">
            <a:extLst>
              <a:ext uri="{FF2B5EF4-FFF2-40B4-BE49-F238E27FC236}">
                <a16:creationId xmlns:a16="http://schemas.microsoft.com/office/drawing/2014/main" id="{4A1C35FA-FCB4-0245-8242-2C0EC8F4C279}"/>
              </a:ext>
            </a:extLst>
          </p:cNvPr>
          <p:cNvSpPr txBox="1"/>
          <p:nvPr/>
        </p:nvSpPr>
        <p:spPr>
          <a:xfrm>
            <a:off x="6884376" y="1752709"/>
            <a:ext cx="5073161" cy="3477875"/>
          </a:xfrm>
          <a:prstGeom prst="rect">
            <a:avLst/>
          </a:prstGeom>
          <a:noFill/>
        </p:spPr>
        <p:txBody>
          <a:bodyPr wrap="square" rtlCol="0">
            <a:spAutoFit/>
          </a:bodyPr>
          <a:lstStyle/>
          <a:p>
            <a:r>
              <a:rPr lang="en-US" sz="2200" cap="all">
                <a:latin typeface="Helvetica Neue" panose="02000503000000020004" pitchFamily="2" charset="0"/>
                <a:ea typeface="Helvetica Neue" panose="02000503000000020004" pitchFamily="2" charset="0"/>
                <a:cs typeface="Helvetica Neue" panose="02000503000000020004" pitchFamily="2" charset="0"/>
              </a:rPr>
              <a:t>20 WEST STATE STREET, 6TH FLOOR, TRENTON, NEW JERSEY 08625-0700</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800.792.8858 | 609 292.3745</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njcdd@njcdd.org</a:t>
            </a:r>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@NJCDD</a:t>
            </a:r>
          </a:p>
          <a:p>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a:t>
            </a:r>
            <a:r>
              <a:rPr lang="en-US" sz="2200" cap="all" err="1">
                <a:latin typeface="Helvetica Neue" panose="02000503000000020004" pitchFamily="2" charset="0"/>
                <a:ea typeface="Helvetica Neue" panose="02000503000000020004" pitchFamily="2" charset="0"/>
                <a:cs typeface="Helvetica Neue" panose="02000503000000020004" pitchFamily="2" charset="0"/>
              </a:rPr>
              <a:t>T</a:t>
            </a:r>
            <a:r>
              <a:rPr lang="en-US" sz="2200" err="1">
                <a:latin typeface="Helvetica Neue" panose="02000503000000020004" pitchFamily="2" charset="0"/>
                <a:ea typeface="Helvetica Neue" panose="02000503000000020004" pitchFamily="2" charset="0"/>
                <a:cs typeface="Helvetica Neue" panose="02000503000000020004" pitchFamily="2" charset="0"/>
              </a:rPr>
              <a:t>heNJCDD</a:t>
            </a:r>
            <a:r>
              <a:rPr lang="en-US" sz="2200">
                <a:latin typeface="Helvetica Neue" panose="02000503000000020004" pitchFamily="2" charset="0"/>
                <a:ea typeface="Helvetica Neue" panose="02000503000000020004" pitchFamily="2" charset="0"/>
                <a:cs typeface="Helvetica Neue" panose="02000503000000020004" pitchFamily="2" charset="0"/>
              </a:rPr>
              <a:t> </a:t>
            </a:r>
            <a:endParaRPr lang="en-US" sz="2200" cap="a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a:extLst>
              <a:ext uri="{FF2B5EF4-FFF2-40B4-BE49-F238E27FC236}">
                <a16:creationId xmlns:a16="http://schemas.microsoft.com/office/drawing/2014/main" id="{2C3E34FC-E62C-AC4D-A4A4-B0451CD8559E}"/>
              </a:ext>
            </a:extLst>
          </p:cNvPr>
          <p:cNvSpPr txBox="1"/>
          <p:nvPr/>
        </p:nvSpPr>
        <p:spPr>
          <a:xfrm>
            <a:off x="3529322" y="5600118"/>
            <a:ext cx="6057900" cy="769441"/>
          </a:xfrm>
          <a:prstGeom prst="rect">
            <a:avLst/>
          </a:prstGeom>
          <a:noFill/>
        </p:spPr>
        <p:txBody>
          <a:bodyPr wrap="square" rtlCol="0">
            <a:spAutoFit/>
          </a:bodyPr>
          <a:lstStyle/>
          <a:p>
            <a:pPr algn="ctr"/>
            <a:r>
              <a:rPr lang="en-US" sz="4400" spc="200" err="1">
                <a:latin typeface="Helvetica Neue Medium" panose="02000503000000020004" pitchFamily="2" charset="0"/>
                <a:ea typeface="Helvetica Neue Medium" panose="02000503000000020004" pitchFamily="2" charset="0"/>
                <a:cs typeface="Helvetica Neue Medium" panose="02000503000000020004" pitchFamily="2" charset="0"/>
              </a:rPr>
              <a:t>njcdd</a:t>
            </a:r>
            <a:r>
              <a:rPr lang="en-US" sz="4000" spc="200" err="1">
                <a:latin typeface="Helvetica Neue Medium" panose="02000503000000020004" pitchFamily="2" charset="0"/>
                <a:ea typeface="Helvetica Neue Medium" panose="02000503000000020004" pitchFamily="2" charset="0"/>
                <a:cs typeface="Helvetica Neue Medium" panose="02000503000000020004" pitchFamily="2" charset="0"/>
              </a:rPr>
              <a:t>.org</a:t>
            </a:r>
            <a:endParaRPr lang="en-US" sz="4000" spc="200">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11" name="Graphic 10" descr="Marker with solid fill">
            <a:extLst>
              <a:ext uri="{FF2B5EF4-FFF2-40B4-BE49-F238E27FC236}">
                <a16:creationId xmlns:a16="http://schemas.microsoft.com/office/drawing/2014/main" id="{DBA36DAF-BE80-AB48-A8B0-4F6E78F85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8427" y="1731629"/>
            <a:ext cx="695949" cy="695949"/>
          </a:xfrm>
          <a:prstGeom prst="rect">
            <a:avLst/>
          </a:prstGeom>
        </p:spPr>
      </p:pic>
      <p:pic>
        <p:nvPicPr>
          <p:cNvPr id="17" name="Graphic 16" descr="Telephone with solid fill">
            <a:extLst>
              <a:ext uri="{FF2B5EF4-FFF2-40B4-BE49-F238E27FC236}">
                <a16:creationId xmlns:a16="http://schemas.microsoft.com/office/drawing/2014/main" id="{BB62CD44-90E9-BB4C-93BF-35C86F5253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6174" y="2646380"/>
            <a:ext cx="646331" cy="646331"/>
          </a:xfrm>
          <a:prstGeom prst="rect">
            <a:avLst/>
          </a:prstGeom>
        </p:spPr>
      </p:pic>
      <p:pic>
        <p:nvPicPr>
          <p:cNvPr id="21" name="Graphic 20" descr="World with solid fill">
            <a:extLst>
              <a:ext uri="{FF2B5EF4-FFF2-40B4-BE49-F238E27FC236}">
                <a16:creationId xmlns:a16="http://schemas.microsoft.com/office/drawing/2014/main" id="{38DA6659-E68E-624B-A2D5-8562A360E2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19246" y="5723228"/>
            <a:ext cx="646331" cy="64633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2508122-8D42-3242-8551-BB4E9D4B0B6A}"/>
              </a:ext>
            </a:extLst>
          </p:cNvPr>
          <p:cNvPicPr>
            <a:picLocks noChangeAspect="1"/>
          </p:cNvPicPr>
          <p:nvPr/>
        </p:nvPicPr>
        <p:blipFill>
          <a:blip r:embed="rId11"/>
          <a:stretch>
            <a:fillRect/>
          </a:stretch>
        </p:blipFill>
        <p:spPr>
          <a:xfrm>
            <a:off x="1129861" y="2086909"/>
            <a:ext cx="4608059" cy="1012533"/>
          </a:xfrm>
          <a:prstGeom prst="rect">
            <a:avLst/>
          </a:prstGeom>
        </p:spPr>
      </p:pic>
      <p:pic>
        <p:nvPicPr>
          <p:cNvPr id="10" name="Picture 9" descr="Icon&#10;&#10;Description automatically generated">
            <a:extLst>
              <a:ext uri="{FF2B5EF4-FFF2-40B4-BE49-F238E27FC236}">
                <a16:creationId xmlns:a16="http://schemas.microsoft.com/office/drawing/2014/main" id="{C8179886-459F-C045-89CC-6C437FF655F9}"/>
              </a:ext>
            </a:extLst>
          </p:cNvPr>
          <p:cNvPicPr>
            <a:picLocks noChangeAspect="1"/>
          </p:cNvPicPr>
          <p:nvPr/>
        </p:nvPicPr>
        <p:blipFill>
          <a:blip r:embed="rId12"/>
          <a:stretch>
            <a:fillRect/>
          </a:stretch>
        </p:blipFill>
        <p:spPr>
          <a:xfrm>
            <a:off x="6294632" y="4055393"/>
            <a:ext cx="523365" cy="523365"/>
          </a:xfrm>
          <a:prstGeom prst="rect">
            <a:avLst/>
          </a:prstGeom>
        </p:spPr>
      </p:pic>
      <p:pic>
        <p:nvPicPr>
          <p:cNvPr id="12" name="Picture 11" descr="Logo, icon&#10;&#10;Description automatically generated">
            <a:extLst>
              <a:ext uri="{FF2B5EF4-FFF2-40B4-BE49-F238E27FC236}">
                <a16:creationId xmlns:a16="http://schemas.microsoft.com/office/drawing/2014/main" id="{7C028669-953F-434E-AEB2-9B9864EFCF43}"/>
              </a:ext>
            </a:extLst>
          </p:cNvPr>
          <p:cNvPicPr>
            <a:picLocks noChangeAspect="1"/>
          </p:cNvPicPr>
          <p:nvPr/>
        </p:nvPicPr>
        <p:blipFill>
          <a:blip r:embed="rId13"/>
          <a:stretch>
            <a:fillRect/>
          </a:stretch>
        </p:blipFill>
        <p:spPr>
          <a:xfrm>
            <a:off x="6316960" y="4718383"/>
            <a:ext cx="501037" cy="501037"/>
          </a:xfrm>
          <a:prstGeom prst="rect">
            <a:avLst/>
          </a:prstGeom>
        </p:spPr>
      </p:pic>
      <p:pic>
        <p:nvPicPr>
          <p:cNvPr id="13" name="Graphic 12" descr="Envelope with solid fill">
            <a:extLst>
              <a:ext uri="{FF2B5EF4-FFF2-40B4-BE49-F238E27FC236}">
                <a16:creationId xmlns:a16="http://schemas.microsoft.com/office/drawing/2014/main" id="{E34CE1B0-497E-1A4A-8993-4A89571765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03482" y="3400562"/>
            <a:ext cx="523365" cy="523365"/>
          </a:xfrm>
          <a:prstGeom prst="rect">
            <a:avLst/>
          </a:prstGeom>
        </p:spPr>
      </p:pic>
      <p:sp>
        <p:nvSpPr>
          <p:cNvPr id="3" name="TextBox 2">
            <a:extLst>
              <a:ext uri="{FF2B5EF4-FFF2-40B4-BE49-F238E27FC236}">
                <a16:creationId xmlns:a16="http://schemas.microsoft.com/office/drawing/2014/main" id="{37E88297-819C-5A4A-ACEE-F263B5DEC85F}"/>
              </a:ext>
            </a:extLst>
          </p:cNvPr>
          <p:cNvSpPr txBox="1"/>
          <p:nvPr/>
        </p:nvSpPr>
        <p:spPr>
          <a:xfrm>
            <a:off x="861433" y="3587919"/>
            <a:ext cx="4882299" cy="1323439"/>
          </a:xfrm>
          <a:prstGeom prst="rect">
            <a:avLst/>
          </a:prstGeom>
          <a:noFill/>
        </p:spPr>
        <p:txBody>
          <a:bodyPr wrap="square" rtlCol="0">
            <a:spAutoFit/>
          </a:bodyPr>
          <a:lstStyle/>
          <a:p>
            <a:pPr algn="ctr"/>
            <a:r>
              <a:rPr lang="en-US" sz="2000" i="1">
                <a:solidFill>
                  <a:srgbClr val="0E6782"/>
                </a:solidFill>
                <a:latin typeface="Helvetica Neue Medium" panose="02000503000000020004" pitchFamily="2" charset="0"/>
                <a:ea typeface="Helvetica Neue Medium" panose="02000503000000020004" pitchFamily="2" charset="0"/>
                <a:cs typeface="Helvetica Neue Medium" panose="02000503000000020004" pitchFamily="2" charset="0"/>
              </a:rPr>
              <a:t>Authorized by the federal Developmental Disabilities Act to engage in advocacy, capacity building and systemic change activities.</a:t>
            </a:r>
          </a:p>
        </p:txBody>
      </p:sp>
      <p:pic>
        <p:nvPicPr>
          <p:cNvPr id="4" name="Audio 3">
            <a:hlinkClick r:id="" action="ppaction://media"/>
            <a:extLst>
              <a:ext uri="{FF2B5EF4-FFF2-40B4-BE49-F238E27FC236}">
                <a16:creationId xmlns:a16="http://schemas.microsoft.com/office/drawing/2014/main" id="{DB1E9BF9-B4AB-445E-81AE-FBFD5A48A19F}"/>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8458749"/>
      </p:ext>
    </p:extLst>
  </p:cSld>
  <p:clrMapOvr>
    <a:masterClrMapping/>
  </p:clrMapOvr>
  <mc:AlternateContent xmlns:mc="http://schemas.openxmlformats.org/markup-compatibility/2006">
    <mc:Choice xmlns:p14="http://schemas.microsoft.com/office/powerpoint/2010/main" Requires="p14">
      <p:transition spd="slow" p14:dur="2000" advTm="20444"/>
    </mc:Choice>
    <mc:Fallback>
      <p:transition spd="slow" advTm="204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dirty="0">
                <a:latin typeface="Helvetica Neue Medium" panose="02000503000000020004"/>
              </a:rPr>
              <a:t>Disability Rights New Jersey</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Disability Rights New Jersey is the designated Protection and Advocacy agency for New Jersey</a:t>
            </a:r>
          </a:p>
          <a:p>
            <a:pPr marL="457200" indent="-457200" algn="just">
              <a:spcBef>
                <a:spcPts val="1200"/>
              </a:spcBef>
              <a:buFont typeface="Wingdings" panose="05000000000000000000" pitchFamily="2" charset="2"/>
              <a:buChar char="Ø"/>
            </a:pPr>
            <a:endParaRPr lang="en-US" sz="2800" dirty="0">
              <a:latin typeface="Helvetica Neue Medium" panose="02000503000000020004"/>
            </a:endParaRPr>
          </a:p>
          <a:p>
            <a:pPr marL="457200" indent="-457200" algn="just">
              <a:spcBef>
                <a:spcPts val="1200"/>
              </a:spcBef>
              <a:buFont typeface="Wingdings" panose="05000000000000000000" pitchFamily="2" charset="2"/>
              <a:buChar char="Ø"/>
            </a:pPr>
            <a:r>
              <a:rPr lang="en-US" sz="2800" dirty="0">
                <a:latin typeface="Helvetica Neue Medium" panose="02000503000000020004"/>
              </a:rPr>
              <a:t>We advocate for and advance the human, civil and legal rights of residents of New Jersey with disabilities</a:t>
            </a:r>
            <a:endParaRPr lang="en-US" sz="3200" dirty="0">
              <a:latin typeface="Helvetica Neue Medium" panose="02000503000000020004"/>
            </a:endParaRPr>
          </a:p>
        </p:txBody>
      </p:sp>
      <p:pic>
        <p:nvPicPr>
          <p:cNvPr id="4" name="Audio 3">
            <a:hlinkClick r:id="" action="ppaction://media"/>
            <a:extLst>
              <a:ext uri="{FF2B5EF4-FFF2-40B4-BE49-F238E27FC236}">
                <a16:creationId xmlns:a16="http://schemas.microsoft.com/office/drawing/2014/main" id="{0ABC2478-C1DB-45D7-A05F-859A36B8AE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2086946"/>
      </p:ext>
    </p:extLst>
  </p:cSld>
  <p:clrMapOvr>
    <a:masterClrMapping/>
  </p:clrMapOvr>
  <mc:AlternateContent xmlns:mc="http://schemas.openxmlformats.org/markup-compatibility/2006">
    <mc:Choice xmlns:p14="http://schemas.microsoft.com/office/powerpoint/2010/main" Requires="p14">
      <p:transition spd="slow" p14:dur="2000" advTm="16956"/>
    </mc:Choice>
    <mc:Fallback>
      <p:transition spd="slow" advTm="16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normAutofit/>
          </a:bodyPr>
          <a:lstStyle/>
          <a:p>
            <a:r>
              <a:rPr lang="en-US" dirty="0">
                <a:latin typeface="Helvetica Neue Medium" panose="02000503000000020004"/>
              </a:rPr>
              <a:t>NJ Council on Developmental Disabilities</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800" b="0" i="0" u="none" strike="noStrike" kern="1200" cap="none" spc="0" normalizeH="0" baseline="0" noProof="0" dirty="0">
                <a:ln>
                  <a:noFill/>
                </a:ln>
                <a:solidFill>
                  <a:prstClr val="black"/>
                </a:solidFill>
                <a:effectLst/>
                <a:uLnTx/>
                <a:uFillTx/>
                <a:latin typeface="Solomon Sans Normal" panose="02000000000000000000"/>
                <a:ea typeface="+mn-ea"/>
                <a:cs typeface="+mn-cs"/>
              </a:rPr>
              <a:t>The NJ Council on Developmental Disabilities works to assure that individuals with intellectual/developmental disabilities (I/DD) in New Jersey, and their families, participate in and have access to needed community services, individualized supports, and other forms of assistance that promote self-determination, independence and inclusion. </a:t>
            </a:r>
            <a:endParaRPr kumimoji="0" lang="en-US" sz="2800" b="0" i="0" u="none" strike="noStrike" kern="1200" cap="none" spc="0" normalizeH="0" baseline="0" noProof="0" dirty="0">
              <a:ln>
                <a:noFill/>
              </a:ln>
              <a:solidFill>
                <a:prstClr val="black">
                  <a:lumMod val="75000"/>
                  <a:lumOff val="25000"/>
                </a:prstClr>
              </a:solidFill>
              <a:effectLst/>
              <a:uLnTx/>
              <a:uFillTx/>
              <a:latin typeface="Solomon Sans Normal" panose="02000000000000000000"/>
              <a:ea typeface="+mn-ea"/>
              <a:cs typeface="+mn-cs"/>
            </a:endParaRPr>
          </a:p>
        </p:txBody>
      </p:sp>
      <p:pic>
        <p:nvPicPr>
          <p:cNvPr id="4" name="Audio 3">
            <a:hlinkClick r:id="" action="ppaction://media"/>
            <a:extLst>
              <a:ext uri="{FF2B5EF4-FFF2-40B4-BE49-F238E27FC236}">
                <a16:creationId xmlns:a16="http://schemas.microsoft.com/office/drawing/2014/main" id="{DB7876B8-373C-4A5E-A5C1-99DC903707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40971967"/>
      </p:ext>
    </p:extLst>
  </p:cSld>
  <p:clrMapOvr>
    <a:masterClrMapping/>
  </p:clrMapOvr>
  <mc:AlternateContent xmlns:mc="http://schemas.openxmlformats.org/markup-compatibility/2006">
    <mc:Choice xmlns:p14="http://schemas.microsoft.com/office/powerpoint/2010/main" Requires="p14">
      <p:transition spd="slow" p14:dur="2000" advTm="19623"/>
    </mc:Choice>
    <mc:Fallback>
      <p:transition spd="slow" advTm="196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What Will You Learn?</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How Does </a:t>
            </a:r>
            <a:r>
              <a:rPr lang="en-US" dirty="0">
                <a:latin typeface="Helvetica Neue Medium" panose="02000503000000020004"/>
              </a:rPr>
              <a:t>An Overpayment Happen?</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457200" indent="-457200" algn="just">
              <a:spcBef>
                <a:spcPts val="1200"/>
              </a:spcBef>
              <a:buFont typeface="Wingdings" panose="05000000000000000000" pitchFamily="2" charset="2"/>
              <a:buChar char="Ø"/>
            </a:pPr>
            <a:r>
              <a:rPr lang="en-US" dirty="0">
                <a:latin typeface="Helvetica Neue Medium" panose="02000503000000020004"/>
              </a:rPr>
              <a:t>When Does An Overpayment Happen?</a:t>
            </a:r>
          </a:p>
          <a:p>
            <a:pPr marL="457200" indent="-457200" algn="just">
              <a:spcBef>
                <a:spcPts val="1200"/>
              </a:spcBef>
              <a:buFont typeface="Wingdings" panose="05000000000000000000" pitchFamily="2" charset="2"/>
              <a:buChar char="Ø"/>
            </a:pPr>
            <a:endParaRPr lang="en-US" dirty="0">
              <a:latin typeface="Helvetica Neue Medium" panose="02000503000000020004"/>
            </a:endParaRPr>
          </a:p>
          <a:p>
            <a:pPr marL="457200" indent="-457200" algn="just">
              <a:spcBef>
                <a:spcPts val="1200"/>
              </a:spcBef>
              <a:buFont typeface="Wingdings" panose="05000000000000000000" pitchFamily="2" charset="2"/>
              <a:buChar char="Ø"/>
            </a:pPr>
            <a:r>
              <a:rPr lang="en-US" dirty="0">
                <a:latin typeface="Helvetica Neue Medium" panose="02000503000000020004"/>
              </a:rPr>
              <a:t>What Should You Do If You Receive An Overpayment Notice?</a:t>
            </a:r>
            <a:endParaRPr lang="en-US" dirty="0"/>
          </a:p>
        </p:txBody>
      </p:sp>
      <p:pic>
        <p:nvPicPr>
          <p:cNvPr id="4" name="Audio 3">
            <a:hlinkClick r:id="" action="ppaction://media"/>
            <a:extLst>
              <a:ext uri="{FF2B5EF4-FFF2-40B4-BE49-F238E27FC236}">
                <a16:creationId xmlns:a16="http://schemas.microsoft.com/office/drawing/2014/main" id="{9B8315B0-9E7E-4554-AE8B-FF8EE133D8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8644512"/>
      </p:ext>
    </p:extLst>
  </p:cSld>
  <p:clrMapOvr>
    <a:masterClrMapping/>
  </p:clrMapOvr>
  <mc:AlternateContent xmlns:mc="http://schemas.openxmlformats.org/markup-compatibility/2006">
    <mc:Choice xmlns:p14="http://schemas.microsoft.com/office/powerpoint/2010/main" Requires="p14">
      <p:transition spd="slow" p14:dur="2000" advTm="13500"/>
    </mc:Choice>
    <mc:Fallback>
      <p:transition spd="slow" advTm="1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How Do SSDI overpayments occur?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buFont typeface="Wingdings" panose="05000000000000000000" pitchFamily="2" charset="2"/>
              <a:buChar char="Ø"/>
            </a:pPr>
            <a:r>
              <a:rPr lang="en-US" sz="2800" dirty="0">
                <a:latin typeface="Helvetica Neue Medium" panose="02000503000000020004"/>
              </a:rPr>
              <a:t>You, as an SSDI beneficiary, start working and earn over the maximum amount of money the law allows. </a:t>
            </a:r>
          </a:p>
          <a:p>
            <a:pPr marL="457200" indent="-457200">
              <a:spcBef>
                <a:spcPts val="1200"/>
              </a:spcBef>
              <a:buFont typeface="Wingdings" panose="05000000000000000000" pitchFamily="2" charset="2"/>
              <a:buChar char="Ø"/>
            </a:pPr>
            <a:endParaRPr lang="en-US" dirty="0">
              <a:latin typeface="Helvetica Neue Medium" panose="02000503000000020004"/>
            </a:endParaRPr>
          </a:p>
          <a:p>
            <a:pPr marL="457200" indent="-457200">
              <a:spcBef>
                <a:spcPts val="1200"/>
              </a:spcBef>
              <a:buFont typeface="Wingdings" panose="05000000000000000000" pitchFamily="2" charset="2"/>
              <a:buChar char="Ø"/>
            </a:pPr>
            <a:r>
              <a:rPr lang="en-US" sz="2800" dirty="0">
                <a:latin typeface="Helvetica Neue Medium" panose="02000503000000020004"/>
              </a:rPr>
              <a:t>You, as an SSDI beneficiary, have a change in your physical or medical condition that lets you start working again.</a:t>
            </a:r>
            <a:endParaRPr lang="en-US" dirty="0"/>
          </a:p>
        </p:txBody>
      </p:sp>
      <p:pic>
        <p:nvPicPr>
          <p:cNvPr id="4" name="Audio 3">
            <a:hlinkClick r:id="" action="ppaction://media"/>
            <a:extLst>
              <a:ext uri="{FF2B5EF4-FFF2-40B4-BE49-F238E27FC236}">
                <a16:creationId xmlns:a16="http://schemas.microsoft.com/office/drawing/2014/main" id="{9E3B9385-BED2-4848-A4DB-20CA6B3ACD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92478062"/>
      </p:ext>
    </p:extLst>
  </p:cSld>
  <p:clrMapOvr>
    <a:masterClrMapping/>
  </p:clrMapOvr>
  <mc:AlternateContent xmlns:mc="http://schemas.openxmlformats.org/markup-compatibility/2006">
    <mc:Choice xmlns:p14="http://schemas.microsoft.com/office/powerpoint/2010/main" Requires="p14">
      <p:transition spd="slow" p14:dur="2000" advTm="30311"/>
    </mc:Choice>
    <mc:Fallback>
      <p:transition spd="slow" advTm="30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When Does An Overpayment Occur?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lstStyle/>
          <a:p>
            <a:pPr marL="457200" indent="-457200" algn="just">
              <a:spcBef>
                <a:spcPts val="1200"/>
              </a:spcBef>
              <a:buFont typeface="Wingdings" panose="05000000000000000000" pitchFamily="2" charset="2"/>
              <a:buChar char="Ø"/>
            </a:pPr>
            <a:r>
              <a:rPr lang="en-US" sz="2800" dirty="0">
                <a:latin typeface="Helvetica Neue Medium" panose="02000503000000020004"/>
              </a:rPr>
              <a:t>You should receive a written notice from the government</a:t>
            </a:r>
          </a:p>
          <a:p>
            <a:pPr marL="457200" indent="-457200" algn="just">
              <a:spcBef>
                <a:spcPts val="1200"/>
              </a:spcBef>
              <a:buFont typeface="Wingdings" panose="05000000000000000000" pitchFamily="2" charset="2"/>
              <a:buChar char="Ø"/>
            </a:pPr>
            <a:endParaRPr lang="en-US" sz="2800" dirty="0">
              <a:latin typeface="Helvetica Neue Medium" panose="02000503000000020004"/>
            </a:endParaRPr>
          </a:p>
          <a:p>
            <a:pPr marL="457200" indent="-457200" algn="just">
              <a:spcBef>
                <a:spcPts val="1200"/>
              </a:spcBef>
              <a:buFont typeface="Wingdings" panose="05000000000000000000" pitchFamily="2" charset="2"/>
              <a:buChar char="Ø"/>
            </a:pPr>
            <a:r>
              <a:rPr lang="en-US" dirty="0">
                <a:latin typeface="Helvetica Neue Medium" panose="02000503000000020004"/>
              </a:rPr>
              <a:t>It is important to pay attention to the mail during this time period because when you get an overpayment notice, you might also get a notice from the government that they are ending your benefits.</a:t>
            </a:r>
            <a:endParaRPr lang="en-US" dirty="0"/>
          </a:p>
        </p:txBody>
      </p:sp>
      <p:pic>
        <p:nvPicPr>
          <p:cNvPr id="4" name="Audio 3">
            <a:hlinkClick r:id="" action="ppaction://media"/>
            <a:extLst>
              <a:ext uri="{FF2B5EF4-FFF2-40B4-BE49-F238E27FC236}">
                <a16:creationId xmlns:a16="http://schemas.microsoft.com/office/drawing/2014/main" id="{A714A507-3B35-4B0F-A51A-936BB530DC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087699913"/>
      </p:ext>
    </p:extLst>
  </p:cSld>
  <p:clrMapOvr>
    <a:masterClrMapping/>
  </p:clrMapOvr>
  <mc:AlternateContent xmlns:mc="http://schemas.openxmlformats.org/markup-compatibility/2006">
    <mc:Choice xmlns:p14="http://schemas.microsoft.com/office/powerpoint/2010/main" Requires="p14">
      <p:transition spd="slow" p14:dur="2000" advTm="51606"/>
    </mc:Choice>
    <mc:Fallback>
      <p:transition spd="slow" advTm="51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a:xfrm>
            <a:off x="838199" y="365125"/>
            <a:ext cx="10703943" cy="1325563"/>
          </a:xfrm>
        </p:spPr>
        <p:txBody>
          <a:bodyPr/>
          <a:lstStyle/>
          <a:p>
            <a:r>
              <a:rPr lang="en-US" dirty="0">
                <a:latin typeface="Helvetica Neue Medium" panose="02000503000000020004"/>
              </a:rPr>
              <a:t>SSDI Overpayments – What Should I Do?</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a:bodyPr>
          <a:lstStyle/>
          <a:p>
            <a:pPr marL="457200" indent="-457200">
              <a:spcBef>
                <a:spcPts val="1200"/>
              </a:spcBef>
              <a:buFont typeface="Wingdings" panose="05000000000000000000" pitchFamily="2" charset="2"/>
              <a:buChar char="Ø"/>
            </a:pPr>
            <a:r>
              <a:rPr lang="en-US" sz="2800" dirty="0">
                <a:latin typeface="Helvetica Neue Medium" panose="02000503000000020004"/>
              </a:rPr>
              <a:t>You, as an SSDI beneficiary, should contact a family member, friend, support coordinator or other trusted person if you receive an on overpayment notice from the government. </a:t>
            </a:r>
          </a:p>
          <a:p>
            <a:pPr marL="457200" indent="-457200">
              <a:spcBef>
                <a:spcPts val="1200"/>
              </a:spcBef>
              <a:buFont typeface="Wingdings" panose="05000000000000000000" pitchFamily="2" charset="2"/>
              <a:buChar char="Ø"/>
            </a:pPr>
            <a:endParaRPr lang="en-US" sz="2800" dirty="0">
              <a:latin typeface="Helvetica Neue Medium" panose="02000503000000020004"/>
            </a:endParaRPr>
          </a:p>
          <a:p>
            <a:pPr marL="457200" indent="-457200">
              <a:spcBef>
                <a:spcPts val="1200"/>
              </a:spcBef>
              <a:buFont typeface="Wingdings" panose="05000000000000000000" pitchFamily="2" charset="2"/>
              <a:buChar char="Ø"/>
            </a:pPr>
            <a:r>
              <a:rPr lang="en-US" sz="2800" dirty="0">
                <a:latin typeface="Helvetica Neue Medium" panose="02000503000000020004"/>
              </a:rPr>
              <a:t>You, as an SSDI beneficiary, should regularly check your mail to see if you receive notices from the government about your benefits. </a:t>
            </a:r>
          </a:p>
        </p:txBody>
      </p:sp>
      <p:pic>
        <p:nvPicPr>
          <p:cNvPr id="4" name="Audio 3">
            <a:hlinkClick r:id="" action="ppaction://media"/>
            <a:extLst>
              <a:ext uri="{FF2B5EF4-FFF2-40B4-BE49-F238E27FC236}">
                <a16:creationId xmlns:a16="http://schemas.microsoft.com/office/drawing/2014/main" id="{16363993-48B5-4A2A-A1E2-20CC31EA24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8413504"/>
      </p:ext>
    </p:extLst>
  </p:cSld>
  <p:clrMapOvr>
    <a:masterClrMapping/>
  </p:clrMapOvr>
  <mc:AlternateContent xmlns:mc="http://schemas.openxmlformats.org/markup-compatibility/2006">
    <mc:Choice xmlns:p14="http://schemas.microsoft.com/office/powerpoint/2010/main" Requires="p14">
      <p:transition spd="slow" p14:dur="2000" advTm="18120"/>
    </mc:Choice>
    <mc:Fallback>
      <p:transition spd="slow" advTm="181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6C27-CF05-844C-9E6D-991EE9C1F154}"/>
              </a:ext>
            </a:extLst>
          </p:cNvPr>
          <p:cNvSpPr>
            <a:spLocks noGrp="1"/>
          </p:cNvSpPr>
          <p:nvPr>
            <p:ph type="title"/>
          </p:nvPr>
        </p:nvSpPr>
        <p:spPr/>
        <p:txBody>
          <a:bodyPr/>
          <a:lstStyle/>
          <a:p>
            <a:r>
              <a:rPr lang="en-US" dirty="0">
                <a:latin typeface="Helvetica Neue Medium" panose="02000503000000020004"/>
              </a:rPr>
              <a:t>Things To Remember</a:t>
            </a:r>
            <a:endParaRPr lang="en-US" dirty="0"/>
          </a:p>
        </p:txBody>
      </p:sp>
      <p:sp>
        <p:nvSpPr>
          <p:cNvPr id="3" name="Content Placeholder 2">
            <a:extLst>
              <a:ext uri="{FF2B5EF4-FFF2-40B4-BE49-F238E27FC236}">
                <a16:creationId xmlns:a16="http://schemas.microsoft.com/office/drawing/2014/main" id="{B3FC1D46-DF78-A142-AD96-E589F9B4F164}"/>
              </a:ext>
            </a:extLst>
          </p:cNvPr>
          <p:cNvSpPr>
            <a:spLocks noGrp="1"/>
          </p:cNvSpPr>
          <p:nvPr>
            <p:ph idx="1"/>
          </p:nvPr>
        </p:nvSpPr>
        <p:spPr/>
        <p:txBody>
          <a:bodyPr>
            <a:normAutofit fontScale="77500" lnSpcReduction="20000"/>
          </a:bodyPr>
          <a:lstStyle/>
          <a:p>
            <a:pPr marL="457200" indent="-457200">
              <a:lnSpc>
                <a:spcPct val="120000"/>
              </a:lnSpc>
              <a:spcBef>
                <a:spcPts val="1200"/>
              </a:spcBef>
              <a:spcAft>
                <a:spcPts val="1200"/>
              </a:spcAft>
              <a:buFont typeface="Wingdings" panose="05000000000000000000" pitchFamily="2" charset="2"/>
              <a:buChar char="Ø"/>
            </a:pPr>
            <a:r>
              <a:rPr lang="en-US" sz="3200" dirty="0">
                <a:latin typeface="Helvetica Neue Medium" panose="02000503000000020004"/>
              </a:rPr>
              <a:t>Keep all paperwork or letters you get from the government about your social security benefits</a:t>
            </a:r>
          </a:p>
          <a:p>
            <a:pPr marL="457200" indent="-457200">
              <a:lnSpc>
                <a:spcPct val="120000"/>
              </a:lnSpc>
              <a:spcBef>
                <a:spcPts val="1200"/>
              </a:spcBef>
              <a:spcAft>
                <a:spcPts val="1200"/>
              </a:spcAft>
              <a:buFont typeface="Wingdings" panose="05000000000000000000" pitchFamily="2" charset="2"/>
              <a:buChar char="Ø"/>
            </a:pPr>
            <a:r>
              <a:rPr lang="en-US" sz="3200" dirty="0">
                <a:latin typeface="Helvetica Neue Medium" panose="02000503000000020004"/>
              </a:rPr>
              <a:t>Make sure to tell a family member or person you trust about any notice you receive from the government about your SSDI.</a:t>
            </a:r>
          </a:p>
          <a:p>
            <a:pPr marL="457200" indent="-457200">
              <a:lnSpc>
                <a:spcPct val="120000"/>
              </a:lnSpc>
              <a:spcBef>
                <a:spcPts val="1200"/>
              </a:spcBef>
              <a:spcAft>
                <a:spcPts val="1200"/>
              </a:spcAft>
              <a:buFont typeface="Wingdings" panose="05000000000000000000" pitchFamily="2" charset="2"/>
              <a:buChar char="Ø"/>
            </a:pPr>
            <a:r>
              <a:rPr lang="en-US" sz="3200" dirty="0">
                <a:latin typeface="Helvetica Neue Medium" panose="02000503000000020004"/>
              </a:rPr>
              <a:t>There are different ways to handle overpayments.</a:t>
            </a:r>
          </a:p>
          <a:p>
            <a:pPr marL="457200" indent="-457200">
              <a:lnSpc>
                <a:spcPct val="120000"/>
              </a:lnSpc>
              <a:spcBef>
                <a:spcPts val="1200"/>
              </a:spcBef>
              <a:spcAft>
                <a:spcPts val="1200"/>
              </a:spcAft>
              <a:buFont typeface="Wingdings" panose="05000000000000000000" pitchFamily="2" charset="2"/>
              <a:buChar char="Ø"/>
            </a:pPr>
            <a:r>
              <a:rPr lang="en-US" sz="3200" dirty="0">
                <a:latin typeface="Helvetica Neue Medium" panose="02000503000000020004"/>
              </a:rPr>
              <a:t>Make sure a family member, support coordinator or trusted person helps you fill out any paperwork for the government to fix your overpayment problem.</a:t>
            </a:r>
            <a:endParaRPr lang="en-US" sz="3200" dirty="0"/>
          </a:p>
        </p:txBody>
      </p:sp>
      <p:pic>
        <p:nvPicPr>
          <p:cNvPr id="4" name="Audio 3">
            <a:hlinkClick r:id="" action="ppaction://media"/>
            <a:extLst>
              <a:ext uri="{FF2B5EF4-FFF2-40B4-BE49-F238E27FC236}">
                <a16:creationId xmlns:a16="http://schemas.microsoft.com/office/drawing/2014/main" id="{18B8A406-0C96-4684-854E-C61150FF12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3725394"/>
      </p:ext>
    </p:extLst>
  </p:cSld>
  <p:clrMapOvr>
    <a:masterClrMapping/>
  </p:clrMapOvr>
  <mc:AlternateContent xmlns:mc="http://schemas.openxmlformats.org/markup-compatibility/2006">
    <mc:Choice xmlns:p14="http://schemas.microsoft.com/office/powerpoint/2010/main" Requires="p14">
      <p:transition spd="slow" p14:dur="2000" advTm="42178"/>
    </mc:Choice>
    <mc:Fallback>
      <p:transition spd="slow" advTm="421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5076B-7BC1-B345-B4D8-251FB56AA83C}"/>
              </a:ext>
            </a:extLst>
          </p:cNvPr>
          <p:cNvSpPr>
            <a:spLocks noGrp="1"/>
          </p:cNvSpPr>
          <p:nvPr>
            <p:ph type="title"/>
          </p:nvPr>
        </p:nvSpPr>
        <p:spPr>
          <a:xfrm>
            <a:off x="1186754" y="655271"/>
            <a:ext cx="10167045" cy="1325563"/>
          </a:xfrm>
        </p:spPr>
        <p:txBody>
          <a:bodyPr/>
          <a:lstStyle/>
          <a:p>
            <a:r>
              <a:rPr lang="en-US"/>
              <a:t>We’re Here to Help:</a:t>
            </a:r>
          </a:p>
        </p:txBody>
      </p:sp>
      <p:pic>
        <p:nvPicPr>
          <p:cNvPr id="5" name="Content Placeholder 4" descr="A picture containing text, sign&#10;&#10;Description automatically generated">
            <a:extLst>
              <a:ext uri="{FF2B5EF4-FFF2-40B4-BE49-F238E27FC236}">
                <a16:creationId xmlns:a16="http://schemas.microsoft.com/office/drawing/2014/main" id="{8D7858EA-444E-014C-A358-00C68E200CB0}"/>
              </a:ext>
            </a:extLst>
          </p:cNvPr>
          <p:cNvPicPr>
            <a:picLocks noGrp="1" noChangeAspect="1"/>
          </p:cNvPicPr>
          <p:nvPr>
            <p:ph idx="1"/>
          </p:nvPr>
        </p:nvPicPr>
        <p:blipFill>
          <a:blip r:embed="rId5"/>
          <a:stretch>
            <a:fillRect/>
          </a:stretch>
        </p:blipFill>
        <p:spPr>
          <a:xfrm>
            <a:off x="1632320" y="2022854"/>
            <a:ext cx="3522704" cy="2703995"/>
          </a:xfrm>
        </p:spPr>
      </p:pic>
      <p:sp>
        <p:nvSpPr>
          <p:cNvPr id="6" name="TextBox 5">
            <a:extLst>
              <a:ext uri="{FF2B5EF4-FFF2-40B4-BE49-F238E27FC236}">
                <a16:creationId xmlns:a16="http://schemas.microsoft.com/office/drawing/2014/main" id="{4A1C35FA-FCB4-0245-8242-2C0EC8F4C279}"/>
              </a:ext>
            </a:extLst>
          </p:cNvPr>
          <p:cNvSpPr txBox="1"/>
          <p:nvPr/>
        </p:nvSpPr>
        <p:spPr>
          <a:xfrm>
            <a:off x="6638549" y="1835061"/>
            <a:ext cx="5307623" cy="3508653"/>
          </a:xfrm>
          <a:prstGeom prst="rect">
            <a:avLst/>
          </a:prstGeom>
          <a:noFill/>
        </p:spPr>
        <p:txBody>
          <a:bodyPr wrap="square" rtlCol="0">
            <a:spAutoFit/>
          </a:bodyPr>
          <a:lstStyle/>
          <a:p>
            <a:r>
              <a:rPr lang="en-US" sz="2200" cap="all">
                <a:latin typeface="Helvetica Neue" panose="02000503000000020004" pitchFamily="2" charset="0"/>
                <a:ea typeface="Helvetica Neue" panose="02000503000000020004" pitchFamily="2" charset="0"/>
                <a:cs typeface="Helvetica Neue" panose="02000503000000020004" pitchFamily="2" charset="0"/>
              </a:rPr>
              <a:t>210 S. BROAD STREET, 3RD FLOOR</a:t>
            </a:r>
          </a:p>
          <a:p>
            <a:r>
              <a:rPr lang="en-US" sz="2200" cap="all">
                <a:latin typeface="Helvetica Neue" panose="02000503000000020004" pitchFamily="2" charset="0"/>
                <a:ea typeface="Helvetica Neue" panose="02000503000000020004" pitchFamily="2" charset="0"/>
                <a:cs typeface="Helvetica Neue" panose="02000503000000020004" pitchFamily="2" charset="0"/>
              </a:rPr>
              <a:t>TRENTON, NEW JERSEY 08608</a:t>
            </a:r>
          </a:p>
          <a:p>
            <a:endParaRPr lang="en-US" sz="2400" cap="all">
              <a:latin typeface="Helvetica Neue" panose="02000503000000020004" pitchFamily="2" charset="0"/>
              <a:ea typeface="Helvetica Neue" panose="02000503000000020004" pitchFamily="2" charset="0"/>
              <a:cs typeface="Helvetica Neue" panose="02000503000000020004" pitchFamily="2" charset="0"/>
            </a:endParaRPr>
          </a:p>
          <a:p>
            <a:r>
              <a:rPr lang="en-US" sz="2200" cap="all">
                <a:latin typeface="Helvetica Neue" panose="02000503000000020004" pitchFamily="2" charset="0"/>
                <a:ea typeface="Helvetica Neue" panose="02000503000000020004" pitchFamily="2" charset="0"/>
                <a:cs typeface="Helvetica Neue" panose="02000503000000020004" pitchFamily="2" charset="0"/>
              </a:rPr>
              <a:t>800.922.7233 (NJ ONLY) | 609.292.9742 </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advocate@disabilityrightsnj.org</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@disabilityrightsnewjersey</a:t>
            </a:r>
          </a:p>
          <a:p>
            <a:endParaRPr lang="en-US" sz="2200">
              <a:latin typeface="Helvetica Neue" panose="02000503000000020004" pitchFamily="2" charset="0"/>
              <a:ea typeface="Helvetica Neue" panose="02000503000000020004" pitchFamily="2" charset="0"/>
              <a:cs typeface="Helvetica Neue" panose="02000503000000020004" pitchFamily="2" charset="0"/>
            </a:endParaRPr>
          </a:p>
          <a:p>
            <a:r>
              <a:rPr lang="en-US" sz="2200">
                <a:latin typeface="Helvetica Neue" panose="02000503000000020004" pitchFamily="2" charset="0"/>
                <a:ea typeface="Helvetica Neue" panose="02000503000000020004" pitchFamily="2" charset="0"/>
                <a:cs typeface="Helvetica Neue" panose="02000503000000020004" pitchFamily="2" charset="0"/>
              </a:rPr>
              <a:t>@advocateDRNJ</a:t>
            </a:r>
          </a:p>
        </p:txBody>
      </p:sp>
      <p:sp>
        <p:nvSpPr>
          <p:cNvPr id="7" name="TextBox 6">
            <a:extLst>
              <a:ext uri="{FF2B5EF4-FFF2-40B4-BE49-F238E27FC236}">
                <a16:creationId xmlns:a16="http://schemas.microsoft.com/office/drawing/2014/main" id="{2C3E34FC-E62C-AC4D-A4A4-B0451CD8559E}"/>
              </a:ext>
            </a:extLst>
          </p:cNvPr>
          <p:cNvSpPr txBox="1"/>
          <p:nvPr/>
        </p:nvSpPr>
        <p:spPr>
          <a:xfrm>
            <a:off x="3789485" y="5652531"/>
            <a:ext cx="6057900" cy="707886"/>
          </a:xfrm>
          <a:prstGeom prst="rect">
            <a:avLst/>
          </a:prstGeom>
          <a:noFill/>
        </p:spPr>
        <p:txBody>
          <a:bodyPr wrap="square" rtlCol="0">
            <a:spAutoFit/>
          </a:bodyPr>
          <a:lstStyle/>
          <a:p>
            <a:pPr algn="ctr"/>
            <a:r>
              <a:rPr lang="en-US" sz="4000" spc="200">
                <a:solidFill>
                  <a:srgbClr val="AC1C3C"/>
                </a:solidFill>
                <a:latin typeface="Helvetica Neue Medium" panose="02000503000000020004" pitchFamily="2" charset="0"/>
                <a:ea typeface="Helvetica Neue Medium" panose="02000503000000020004" pitchFamily="2" charset="0"/>
                <a:cs typeface="Helvetica Neue Medium" panose="02000503000000020004" pitchFamily="2" charset="0"/>
              </a:rPr>
              <a:t>disabilityrightsnj.org</a:t>
            </a:r>
          </a:p>
        </p:txBody>
      </p:sp>
      <p:pic>
        <p:nvPicPr>
          <p:cNvPr id="11" name="Graphic 10" descr="Marker with solid fill">
            <a:extLst>
              <a:ext uri="{FF2B5EF4-FFF2-40B4-BE49-F238E27FC236}">
                <a16:creationId xmlns:a16="http://schemas.microsoft.com/office/drawing/2014/main" id="{DBA36DAF-BE80-AB48-A8B0-4F6E78F859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08785" y="1799741"/>
            <a:ext cx="695949" cy="695949"/>
          </a:xfrm>
          <a:prstGeom prst="rect">
            <a:avLst/>
          </a:prstGeom>
        </p:spPr>
      </p:pic>
      <p:pic>
        <p:nvPicPr>
          <p:cNvPr id="17" name="Graphic 16" descr="Telephone with solid fill">
            <a:extLst>
              <a:ext uri="{FF2B5EF4-FFF2-40B4-BE49-F238E27FC236}">
                <a16:creationId xmlns:a16="http://schemas.microsoft.com/office/drawing/2014/main" id="{BB62CD44-90E9-BB4C-93BF-35C86F5253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88154" y="2760709"/>
            <a:ext cx="577426" cy="577426"/>
          </a:xfrm>
          <a:prstGeom prst="rect">
            <a:avLst/>
          </a:prstGeom>
        </p:spPr>
      </p:pic>
      <p:pic>
        <p:nvPicPr>
          <p:cNvPr id="19" name="Graphic 18" descr="Envelope with solid fill">
            <a:extLst>
              <a:ext uri="{FF2B5EF4-FFF2-40B4-BE49-F238E27FC236}">
                <a16:creationId xmlns:a16="http://schemas.microsoft.com/office/drawing/2014/main" id="{4706E58F-39A9-1240-B55B-5F934162EC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00238" y="3505509"/>
            <a:ext cx="523365" cy="523365"/>
          </a:xfrm>
          <a:prstGeom prst="rect">
            <a:avLst/>
          </a:prstGeom>
        </p:spPr>
      </p:pic>
      <p:pic>
        <p:nvPicPr>
          <p:cNvPr id="21" name="Graphic 20" descr="World with solid fill">
            <a:extLst>
              <a:ext uri="{FF2B5EF4-FFF2-40B4-BE49-F238E27FC236}">
                <a16:creationId xmlns:a16="http://schemas.microsoft.com/office/drawing/2014/main" id="{38DA6659-E68E-624B-A2D5-8562A360E23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93672" y="5714086"/>
            <a:ext cx="646331" cy="646331"/>
          </a:xfrm>
          <a:prstGeom prst="rect">
            <a:avLst/>
          </a:prstGeom>
        </p:spPr>
      </p:pic>
      <p:pic>
        <p:nvPicPr>
          <p:cNvPr id="4" name="Picture 3" descr="Icon&#10;&#10;Description automatically generated">
            <a:extLst>
              <a:ext uri="{FF2B5EF4-FFF2-40B4-BE49-F238E27FC236}">
                <a16:creationId xmlns:a16="http://schemas.microsoft.com/office/drawing/2014/main" id="{B2B4E17A-EC86-F94E-A4F8-E986625150EC}"/>
              </a:ext>
            </a:extLst>
          </p:cNvPr>
          <p:cNvPicPr>
            <a:picLocks noChangeAspect="1"/>
          </p:cNvPicPr>
          <p:nvPr/>
        </p:nvPicPr>
        <p:blipFill>
          <a:blip r:embed="rId14"/>
          <a:stretch>
            <a:fillRect/>
          </a:stretch>
        </p:blipFill>
        <p:spPr>
          <a:xfrm>
            <a:off x="6126349" y="4173231"/>
            <a:ext cx="501037" cy="501037"/>
          </a:xfrm>
          <a:prstGeom prst="rect">
            <a:avLst/>
          </a:prstGeom>
        </p:spPr>
      </p:pic>
      <p:pic>
        <p:nvPicPr>
          <p:cNvPr id="9" name="Picture 8" descr="Logo, icon&#10;&#10;Description automatically generated">
            <a:extLst>
              <a:ext uri="{FF2B5EF4-FFF2-40B4-BE49-F238E27FC236}">
                <a16:creationId xmlns:a16="http://schemas.microsoft.com/office/drawing/2014/main" id="{365C3B83-45CE-0F45-BFFB-0989FB6031C2}"/>
              </a:ext>
            </a:extLst>
          </p:cNvPr>
          <p:cNvPicPr>
            <a:picLocks noChangeAspect="1"/>
          </p:cNvPicPr>
          <p:nvPr/>
        </p:nvPicPr>
        <p:blipFill>
          <a:blip r:embed="rId15"/>
          <a:stretch>
            <a:fillRect/>
          </a:stretch>
        </p:blipFill>
        <p:spPr>
          <a:xfrm>
            <a:off x="6137513" y="4840113"/>
            <a:ext cx="486090" cy="486090"/>
          </a:xfrm>
          <a:prstGeom prst="rect">
            <a:avLst/>
          </a:prstGeom>
        </p:spPr>
      </p:pic>
      <p:sp>
        <p:nvSpPr>
          <p:cNvPr id="10" name="Rectangle 9">
            <a:extLst>
              <a:ext uri="{FF2B5EF4-FFF2-40B4-BE49-F238E27FC236}">
                <a16:creationId xmlns:a16="http://schemas.microsoft.com/office/drawing/2014/main" id="{39920FD7-0CA6-2241-BF2E-9A29571EA587}"/>
              </a:ext>
            </a:extLst>
          </p:cNvPr>
          <p:cNvSpPr/>
          <p:nvPr/>
        </p:nvSpPr>
        <p:spPr>
          <a:xfrm>
            <a:off x="1134104" y="4730011"/>
            <a:ext cx="4519135" cy="646331"/>
          </a:xfrm>
          <a:prstGeom prst="rect">
            <a:avLst/>
          </a:prstGeom>
        </p:spPr>
        <p:txBody>
          <a:bodyPr wrap="square">
            <a:spAutoFit/>
          </a:bodyPr>
          <a:lstStyle/>
          <a:p>
            <a:pPr algn="ctr"/>
            <a:r>
              <a:rPr lang="en-US" i="1">
                <a:solidFill>
                  <a:srgbClr val="0E6782"/>
                </a:solidFill>
                <a:latin typeface="Helvetica Neue Medium" panose="02000503000000020004" pitchFamily="2" charset="0"/>
                <a:ea typeface="Helvetica Neue Medium" panose="02000503000000020004" pitchFamily="2" charset="0"/>
                <a:cs typeface="Helvetica Neue Medium" panose="02000503000000020004" pitchFamily="2" charset="0"/>
              </a:rPr>
              <a:t>New Jersey’s designated Protection and Advocacy agency under federal law. </a:t>
            </a:r>
            <a:endParaRPr lang="en-US"/>
          </a:p>
        </p:txBody>
      </p:sp>
      <p:pic>
        <p:nvPicPr>
          <p:cNvPr id="3" name="Audio 2">
            <a:hlinkClick r:id="" action="ppaction://media"/>
            <a:extLst>
              <a:ext uri="{FF2B5EF4-FFF2-40B4-BE49-F238E27FC236}">
                <a16:creationId xmlns:a16="http://schemas.microsoft.com/office/drawing/2014/main" id="{6925BB6F-ACD1-4181-BD0D-A2D37D067D98}"/>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510396"/>
      </p:ext>
    </p:extLst>
  </p:cSld>
  <p:clrMapOvr>
    <a:masterClrMapping/>
  </p:clrMapOvr>
  <mc:AlternateContent xmlns:mc="http://schemas.openxmlformats.org/markup-compatibility/2006">
    <mc:Choice xmlns:p14="http://schemas.microsoft.com/office/powerpoint/2010/main" Requires="p14">
      <p:transition spd="slow" p14:dur="2000" advTm="16956"/>
    </mc:Choice>
    <mc:Fallback>
      <p:transition spd="slow" advTm="16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D4F41DC0C47A24D97625F939443E70F" ma:contentTypeVersion="11" ma:contentTypeDescription="Create a new document." ma:contentTypeScope="" ma:versionID="dfb435836a5e0dc5e1e59b917476c648">
  <xsd:schema xmlns:xsd="http://www.w3.org/2001/XMLSchema" xmlns:xs="http://www.w3.org/2001/XMLSchema" xmlns:p="http://schemas.microsoft.com/office/2006/metadata/properties" xmlns:ns2="e13d5aff-f326-47fc-98e9-b6b2e3a1ccd2" xmlns:ns3="801459e8-b86a-4f32-a2e6-6408c1a7abf0" targetNamespace="http://schemas.microsoft.com/office/2006/metadata/properties" ma:root="true" ma:fieldsID="c0dee03bd60504ff84d2544cd5f0e347" ns2:_="" ns3:_="">
    <xsd:import namespace="e13d5aff-f326-47fc-98e9-b6b2e3a1ccd2"/>
    <xsd:import namespace="801459e8-b86a-4f32-a2e6-6408c1a7a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d5aff-f326-47fc-98e9-b6b2e3a1cc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1459e8-b86a-4f32-a2e6-6408c1a7abf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AB55CA-80E5-4A52-8798-479C02236B7B}">
  <ds:schemaRefs>
    <ds:schemaRef ds:uri="http://schemas.microsoft.com/sharepoint/v3/contenttype/forms"/>
  </ds:schemaRefs>
</ds:datastoreItem>
</file>

<file path=customXml/itemProps2.xml><?xml version="1.0" encoding="utf-8"?>
<ds:datastoreItem xmlns:ds="http://schemas.openxmlformats.org/officeDocument/2006/customXml" ds:itemID="{03C06C15-FA32-49B9-ABD2-5AE47F61EBDF}">
  <ds:schemaRefs>
    <ds:schemaRef ds:uri="801459e8-b86a-4f32-a2e6-6408c1a7abf0"/>
    <ds:schemaRef ds:uri="e13d5aff-f326-47fc-98e9-b6b2e3a1cc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824022-F0CD-4AE8-AF9C-AF7986A22980}">
  <ds:schemaRef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801459e8-b86a-4f32-a2e6-6408c1a7abf0"/>
    <ds:schemaRef ds:uri="e13d5aff-f326-47fc-98e9-b6b2e3a1ccd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290</TotalTime>
  <Words>860</Words>
  <Application>Microsoft Office PowerPoint</Application>
  <PresentationFormat>Widescreen</PresentationFormat>
  <Paragraphs>86</Paragraphs>
  <Slides>10</Slides>
  <Notes>10</Notes>
  <HiddenSlides>0</HiddenSlides>
  <MMClips>10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Courier New</vt:lpstr>
      <vt:lpstr>Helvetica Neue</vt:lpstr>
      <vt:lpstr>Helvetica Neue Medium</vt:lpstr>
      <vt:lpstr>Solomon Sans Normal</vt:lpstr>
      <vt:lpstr>Solomon Sans SemiBold</vt:lpstr>
      <vt:lpstr>Wingdings</vt:lpstr>
      <vt:lpstr>Office Theme</vt:lpstr>
      <vt:lpstr>Social Security Disability Insurance (SSDI) Part I </vt:lpstr>
      <vt:lpstr>Disability Rights New Jersey</vt:lpstr>
      <vt:lpstr>NJ Council on Developmental Disabilities</vt:lpstr>
      <vt:lpstr>What Will You Learn?</vt:lpstr>
      <vt:lpstr>How Do SSDI overpayments occur?</vt:lpstr>
      <vt:lpstr>When Does An Overpayment Occur?</vt:lpstr>
      <vt:lpstr>SSDI Overpayments – What Should I Do?</vt:lpstr>
      <vt:lpstr>Things To Remember</vt:lpstr>
      <vt:lpstr>We’re Here to Help:</vt:lpstr>
      <vt:lpstr>We’re Here to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Charles Ouslander</cp:lastModifiedBy>
  <cp:revision>32</cp:revision>
  <cp:lastPrinted>2021-08-10T16:02:20Z</cp:lastPrinted>
  <dcterms:created xsi:type="dcterms:W3CDTF">2021-07-29T13:34:57Z</dcterms:created>
  <dcterms:modified xsi:type="dcterms:W3CDTF">2021-09-08T17:43:15Z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0x010100DD4F41DC0C47A24D97625F939443E70F</vt:lpwstr>
  </property>
</Properties>
</file>