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1" r:id="rId4"/>
  </p:sldMasterIdLst>
  <p:notesMasterIdLst>
    <p:notesMasterId r:id="rId24"/>
  </p:notesMasterIdLst>
  <p:sldIdLst>
    <p:sldId id="259" r:id="rId5"/>
    <p:sldId id="309" r:id="rId6"/>
    <p:sldId id="310" r:id="rId7"/>
    <p:sldId id="264" r:id="rId8"/>
    <p:sldId id="265" r:id="rId9"/>
    <p:sldId id="300" r:id="rId10"/>
    <p:sldId id="301" r:id="rId11"/>
    <p:sldId id="302" r:id="rId12"/>
    <p:sldId id="266" r:id="rId13"/>
    <p:sldId id="267" r:id="rId14"/>
    <p:sldId id="268" r:id="rId15"/>
    <p:sldId id="303" r:id="rId16"/>
    <p:sldId id="304" r:id="rId17"/>
    <p:sldId id="305" r:id="rId18"/>
    <p:sldId id="306" r:id="rId19"/>
    <p:sldId id="307" r:id="rId20"/>
    <p:sldId id="308" r:id="rId21"/>
    <p:sldId id="262" r:id="rId22"/>
    <p:sldId id="263" r:id="rId23"/>
  </p:sldIdLst>
  <p:sldSz cx="12192000" cy="6858000"/>
  <p:notesSz cx="7172325"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6782"/>
    <a:srgbClr val="AC1C3C"/>
    <a:srgbClr val="000000"/>
    <a:srgbClr val="3B93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410" autoAdjust="0"/>
  </p:normalViewPr>
  <p:slideViewPr>
    <p:cSldViewPr snapToGrid="0">
      <p:cViewPr varScale="1">
        <p:scale>
          <a:sx n="68" d="100"/>
          <a:sy n="68" d="100"/>
        </p:scale>
        <p:origin x="21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8008" cy="470895"/>
          </a:xfrm>
          <a:prstGeom prst="rect">
            <a:avLst/>
          </a:prstGeom>
        </p:spPr>
        <p:txBody>
          <a:bodyPr vert="horz" lIns="94613" tIns="47306" rIns="94613" bIns="47306" rtlCol="0"/>
          <a:lstStyle>
            <a:lvl1pPr algn="l">
              <a:defRPr sz="1200"/>
            </a:lvl1pPr>
          </a:lstStyle>
          <a:p>
            <a:endParaRPr lang="en-US"/>
          </a:p>
        </p:txBody>
      </p:sp>
      <p:sp>
        <p:nvSpPr>
          <p:cNvPr id="3" name="Date Placeholder 2"/>
          <p:cNvSpPr>
            <a:spLocks noGrp="1"/>
          </p:cNvSpPr>
          <p:nvPr>
            <p:ph type="dt" idx="1"/>
          </p:nvPr>
        </p:nvSpPr>
        <p:spPr>
          <a:xfrm>
            <a:off x="4062658" y="0"/>
            <a:ext cx="3108008" cy="470895"/>
          </a:xfrm>
          <a:prstGeom prst="rect">
            <a:avLst/>
          </a:prstGeom>
        </p:spPr>
        <p:txBody>
          <a:bodyPr vert="horz" lIns="94613" tIns="47306" rIns="94613" bIns="47306" rtlCol="0"/>
          <a:lstStyle>
            <a:lvl1pPr algn="r">
              <a:defRPr sz="1200"/>
            </a:lvl1pPr>
          </a:lstStyle>
          <a:p>
            <a:fld id="{58EFB535-07AD-C441-BCE1-78867D22E787}" type="datetimeFigureOut">
              <a:rPr lang="en-US" smtClean="0"/>
              <a:t>9/10/2021</a:t>
            </a:fld>
            <a:endParaRPr lang="en-US"/>
          </a:p>
        </p:txBody>
      </p:sp>
      <p:sp>
        <p:nvSpPr>
          <p:cNvPr id="4" name="Slide Image Placeholder 3"/>
          <p:cNvSpPr>
            <a:spLocks noGrp="1" noRot="1" noChangeAspect="1"/>
          </p:cNvSpPr>
          <p:nvPr>
            <p:ph type="sldImg" idx="2"/>
          </p:nvPr>
        </p:nvSpPr>
        <p:spPr>
          <a:xfrm>
            <a:off x="771525" y="1173163"/>
            <a:ext cx="5629275" cy="3167062"/>
          </a:xfrm>
          <a:prstGeom prst="rect">
            <a:avLst/>
          </a:prstGeom>
          <a:noFill/>
          <a:ln w="12700">
            <a:solidFill>
              <a:prstClr val="black"/>
            </a:solidFill>
          </a:ln>
        </p:spPr>
        <p:txBody>
          <a:bodyPr vert="horz" lIns="94613" tIns="47306" rIns="94613" bIns="47306" rtlCol="0" anchor="ctr"/>
          <a:lstStyle/>
          <a:p>
            <a:endParaRPr lang="en-US"/>
          </a:p>
        </p:txBody>
      </p:sp>
      <p:sp>
        <p:nvSpPr>
          <p:cNvPr id="5" name="Notes Placeholder 4"/>
          <p:cNvSpPr>
            <a:spLocks noGrp="1"/>
          </p:cNvSpPr>
          <p:nvPr>
            <p:ph type="body" sz="quarter" idx="3"/>
          </p:nvPr>
        </p:nvSpPr>
        <p:spPr>
          <a:xfrm>
            <a:off x="717233" y="4516676"/>
            <a:ext cx="5737860" cy="3695462"/>
          </a:xfrm>
          <a:prstGeom prst="rect">
            <a:avLst/>
          </a:prstGeom>
        </p:spPr>
        <p:txBody>
          <a:bodyPr vert="horz" lIns="94613" tIns="47306" rIns="94613" bIns="473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108008" cy="470894"/>
          </a:xfrm>
          <a:prstGeom prst="rect">
            <a:avLst/>
          </a:prstGeom>
        </p:spPr>
        <p:txBody>
          <a:bodyPr vert="horz" lIns="94613" tIns="47306" rIns="94613" bIns="47306" rtlCol="0" anchor="b"/>
          <a:lstStyle>
            <a:lvl1pPr algn="l">
              <a:defRPr sz="1200"/>
            </a:lvl1pPr>
          </a:lstStyle>
          <a:p>
            <a:endParaRPr lang="en-US"/>
          </a:p>
        </p:txBody>
      </p:sp>
      <p:sp>
        <p:nvSpPr>
          <p:cNvPr id="7" name="Slide Number Placeholder 6"/>
          <p:cNvSpPr>
            <a:spLocks noGrp="1"/>
          </p:cNvSpPr>
          <p:nvPr>
            <p:ph type="sldNum" sz="quarter" idx="5"/>
          </p:nvPr>
        </p:nvSpPr>
        <p:spPr>
          <a:xfrm>
            <a:off x="4062658" y="8914407"/>
            <a:ext cx="3108008" cy="470894"/>
          </a:xfrm>
          <a:prstGeom prst="rect">
            <a:avLst/>
          </a:prstGeom>
        </p:spPr>
        <p:txBody>
          <a:bodyPr vert="horz" lIns="94613" tIns="47306" rIns="94613" bIns="47306" rtlCol="0" anchor="b"/>
          <a:lstStyle>
            <a:lvl1pPr algn="r">
              <a:defRPr sz="1200"/>
            </a:lvl1pPr>
          </a:lstStyle>
          <a:p>
            <a:fld id="{025D7BCD-228F-0142-89C7-4724EEAEE53A}" type="slidenum">
              <a:rPr lang="en-US" smtClean="0"/>
              <a:t>‹#›</a:t>
            </a:fld>
            <a:endParaRPr lang="en-US"/>
          </a:p>
        </p:txBody>
      </p:sp>
    </p:spTree>
    <p:extLst>
      <p:ext uri="{BB962C8B-B14F-4D97-AF65-F5344CB8AC3E}">
        <p14:creationId xmlns:p14="http://schemas.microsoft.com/office/powerpoint/2010/main" val="1973527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Day and Welcome to part 2, of a two-part series about </a:t>
            </a:r>
            <a:r>
              <a:rPr lang="en-US" u="sng" dirty="0"/>
              <a:t>Social Security Disability Insurance and Overpayments.</a:t>
            </a:r>
          </a:p>
          <a:p>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will explain what to do about overpayments and how to handle them. </a:t>
            </a:r>
          </a:p>
          <a:p>
            <a:endParaRPr lang="en-US" u="sng" dirty="0"/>
          </a:p>
          <a:p>
            <a:pPr marL="457200" marR="0" lvl="0" indent="-457200" algn="l" defTabSz="914400" rtl="0" eaLnBrk="1" fontAlgn="auto" latinLnBrk="0" hangingPunct="1">
              <a:lnSpc>
                <a:spcPct val="100000"/>
              </a:lnSpc>
              <a:spcBef>
                <a:spcPts val="1200"/>
              </a:spcBef>
              <a:spcAft>
                <a:spcPts val="0"/>
              </a:spcAft>
              <a:buClrTx/>
              <a:buSzTx/>
              <a:buFont typeface="Wingdings" panose="05000000000000000000" pitchFamily="2" charset="2"/>
              <a:buChar char="Ø"/>
              <a:tabLst/>
              <a:defRPr/>
            </a:pPr>
            <a:endParaRPr lang="en-US" dirty="0"/>
          </a:p>
          <a:p>
            <a:pPr marL="0" marR="0" lvl="0" indent="0" algn="l" defTabSz="914400" rtl="0" eaLnBrk="1" fontAlgn="auto" latinLnBrk="0" hangingPunct="1">
              <a:lnSpc>
                <a:spcPct val="100000"/>
              </a:lnSpc>
              <a:spcBef>
                <a:spcPts val="1200"/>
              </a:spcBef>
              <a:spcAft>
                <a:spcPts val="0"/>
              </a:spcAft>
              <a:buClrTx/>
              <a:buSzTx/>
              <a:buFont typeface="Wingdings" panose="05000000000000000000" pitchFamily="2" charset="2"/>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1</a:t>
            </a:fld>
            <a:endParaRPr lang="en-US"/>
          </a:p>
        </p:txBody>
      </p:sp>
    </p:spTree>
    <p:extLst>
      <p:ext uri="{BB962C8B-B14F-4D97-AF65-F5344CB8AC3E}">
        <p14:creationId xmlns:p14="http://schemas.microsoft.com/office/powerpoint/2010/main" val="4281102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submit a Reconsideration request, you need to use a specific form. </a:t>
            </a:r>
          </a:p>
          <a:p>
            <a:endParaRPr lang="en-US" dirty="0"/>
          </a:p>
          <a:p>
            <a:r>
              <a:rPr lang="en-US" dirty="0"/>
              <a:t>You can get a copy of this form from the internet, using this link. </a:t>
            </a:r>
          </a:p>
          <a:p>
            <a:endParaRPr lang="en-US" dirty="0"/>
          </a:p>
          <a:p>
            <a:r>
              <a:rPr lang="en-US" dirty="0"/>
              <a:t>Once you submit this form. Social Security will take another look at your overpayment to see if any mistakes were made. </a:t>
            </a:r>
          </a:p>
          <a:p>
            <a:endParaRPr lang="en-US" dirty="0"/>
          </a:p>
          <a:p>
            <a:r>
              <a:rPr lang="en-US" dirty="0"/>
              <a:t>Social Security will also offer you the chance to look at your case file or meet with a representative to discuss your case.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10</a:t>
            </a:fld>
            <a:endParaRPr lang="en-US"/>
          </a:p>
        </p:txBody>
      </p:sp>
    </p:spTree>
    <p:extLst>
      <p:ext uri="{BB962C8B-B14F-4D97-AF65-F5344CB8AC3E}">
        <p14:creationId xmlns:p14="http://schemas.microsoft.com/office/powerpoint/2010/main" val="3411860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handle an overpayment is to request a waiver of the overpayment.</a:t>
            </a:r>
          </a:p>
          <a:p>
            <a:endParaRPr lang="en-US" dirty="0"/>
          </a:p>
          <a:p>
            <a:r>
              <a:rPr lang="en-US" dirty="0"/>
              <a:t>There is no time limit to file a request for a waiver. </a:t>
            </a:r>
          </a:p>
          <a:p>
            <a:endParaRPr lang="en-US" dirty="0"/>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11</a:t>
            </a:fld>
            <a:endParaRPr lang="en-US"/>
          </a:p>
        </p:txBody>
      </p:sp>
    </p:spTree>
    <p:extLst>
      <p:ext uri="{BB962C8B-B14F-4D97-AF65-F5344CB8AC3E}">
        <p14:creationId xmlns:p14="http://schemas.microsoft.com/office/powerpoint/2010/main" val="2760397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for Social Security to approve a Waiver, ….You must show that the overpayment is </a:t>
            </a:r>
          </a:p>
          <a:p>
            <a:endParaRPr lang="en-US" dirty="0"/>
          </a:p>
          <a:p>
            <a:r>
              <a:rPr lang="en-US" dirty="0"/>
              <a:t>1. not your fault AND</a:t>
            </a:r>
          </a:p>
          <a:p>
            <a:endParaRPr lang="en-US" sz="2800" dirty="0">
              <a:latin typeface="Helvetica Neue Medium" panose="02000503000000020004"/>
            </a:endParaRPr>
          </a:p>
          <a:p>
            <a:r>
              <a:rPr lang="en-US" sz="2800" dirty="0">
                <a:latin typeface="Helvetica Neue Medium" panose="02000503000000020004"/>
              </a:rPr>
              <a:t>2. You cannot afford to pay back the overpayment because you must pay for food, rent, medicine or other necessities, OR…</a:t>
            </a:r>
          </a:p>
          <a:p>
            <a:endParaRPr lang="en-US" sz="2800" dirty="0">
              <a:latin typeface="Helvetica Neue Medium" panose="02000503000000020004"/>
            </a:endParaRPr>
          </a:p>
          <a:p>
            <a:r>
              <a:rPr lang="en-US" sz="2800" dirty="0">
                <a:latin typeface="Helvetica Neue Medium" panose="02000503000000020004"/>
              </a:rPr>
              <a:t>3. The government taking back your benefits would not be fair.</a:t>
            </a:r>
          </a:p>
          <a:p>
            <a:r>
              <a:rPr lang="en-US" sz="2800" dirty="0">
                <a:latin typeface="Helvetica Neue Medium" panose="02000503000000020004"/>
              </a:rPr>
              <a:t>..</a:t>
            </a:r>
          </a:p>
          <a:p>
            <a:endParaRPr lang="en-US" sz="2800" dirty="0">
              <a:latin typeface="Helvetica Neue Medium" panose="02000503000000020004"/>
            </a:endParaRPr>
          </a:p>
          <a:p>
            <a:r>
              <a:rPr lang="en-US" dirty="0">
                <a:latin typeface="Helvetica Neue Medium" panose="02000503000000020004"/>
              </a:rPr>
              <a:t>if you are not working, or you earn very little income </a:t>
            </a:r>
            <a:r>
              <a:rPr lang="en-US" u="sng" dirty="0">
                <a:latin typeface="Helvetica Neue Medium" panose="02000503000000020004"/>
              </a:rPr>
              <a:t>and/or </a:t>
            </a:r>
            <a:r>
              <a:rPr lang="en-US" dirty="0">
                <a:latin typeface="Helvetica Neue Medium" panose="02000503000000020004"/>
              </a:rPr>
              <a:t>you cannot afford to pay back the overpayment and pay for your living expenses you may want to file a Waiver…</a:t>
            </a:r>
          </a:p>
          <a:p>
            <a:endParaRPr lang="en-US" dirty="0"/>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12</a:t>
            </a:fld>
            <a:endParaRPr lang="en-US"/>
          </a:p>
        </p:txBody>
      </p:sp>
    </p:spTree>
    <p:extLst>
      <p:ext uri="{BB962C8B-B14F-4D97-AF65-F5344CB8AC3E}">
        <p14:creationId xmlns:p14="http://schemas.microsoft.com/office/powerpoint/2010/main" val="3378891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decide to file a Waiver, you may want to ask a family member or trusted friend to help you fill out this form because it is quite a long form and </a:t>
            </a:r>
            <a:r>
              <a:rPr lang="en-US" u="sng" dirty="0"/>
              <a:t>requires your personal financial information</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get a copy of the </a:t>
            </a:r>
            <a:r>
              <a:rPr lang="en-US" u="sng" dirty="0"/>
              <a:t>waiver form from the internet, using this link. </a:t>
            </a:r>
          </a:p>
          <a:p>
            <a:endParaRPr lang="en-US" dirty="0"/>
          </a:p>
          <a:p>
            <a:r>
              <a:rPr lang="en-US" dirty="0"/>
              <a:t>If Social Security do not approve your waiver request, you can still meet with people from social security to discuss your request for a waiver. </a:t>
            </a:r>
          </a:p>
          <a:p>
            <a:endParaRPr lang="en-US" dirty="0"/>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13</a:t>
            </a:fld>
            <a:endParaRPr lang="en-US"/>
          </a:p>
        </p:txBody>
      </p:sp>
    </p:spTree>
    <p:extLst>
      <p:ext uri="{BB962C8B-B14F-4D97-AF65-F5344CB8AC3E}">
        <p14:creationId xmlns:p14="http://schemas.microsoft.com/office/powerpoint/2010/main" val="643792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not want to challenge the overpayment itself </a:t>
            </a:r>
            <a:r>
              <a:rPr lang="en-US" u="sng" dirty="0"/>
              <a:t>or the amount the government claims you owe</a:t>
            </a:r>
            <a:r>
              <a:rPr lang="en-US" dirty="0"/>
              <a:t>, you can always negotiate a payment plan.  This will allow you to pay back the money </a:t>
            </a:r>
            <a:r>
              <a:rPr lang="en-US" u="sng" dirty="0"/>
              <a:t>in certain amount </a:t>
            </a:r>
            <a:r>
              <a:rPr lang="en-US" dirty="0"/>
              <a:t>each month and not all at once.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14</a:t>
            </a:fld>
            <a:endParaRPr lang="en-US"/>
          </a:p>
        </p:txBody>
      </p:sp>
    </p:spTree>
    <p:extLst>
      <p:ext uri="{BB962C8B-B14F-4D97-AF65-F5344CB8AC3E}">
        <p14:creationId xmlns:p14="http://schemas.microsoft.com/office/powerpoint/2010/main" val="3104623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you do not appeal the overpayment or negotiate a repayment plan, the government may keep all of your monthly benefit check to repay the overpayment. </a:t>
            </a:r>
          </a:p>
          <a:p>
            <a:endParaRPr lang="en-US" dirty="0"/>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15</a:t>
            </a:fld>
            <a:endParaRPr lang="en-US"/>
          </a:p>
        </p:txBody>
      </p:sp>
    </p:spTree>
    <p:extLst>
      <p:ext uri="{BB962C8B-B14F-4D97-AF65-F5344CB8AC3E}">
        <p14:creationId xmlns:p14="http://schemas.microsoft.com/office/powerpoint/2010/main" val="1814923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the things we want you to remember if you receive a Social Security overpayment notice from the government …..</a:t>
            </a:r>
          </a:p>
          <a:p>
            <a:endParaRPr lang="en-US" dirty="0"/>
          </a:p>
          <a:p>
            <a:r>
              <a:rPr lang="en-US" dirty="0"/>
              <a:t>1. keep copies of all the notices and paperwork you receive from the government about your social security benefits. </a:t>
            </a:r>
          </a:p>
          <a:p>
            <a:pPr marL="0" indent="0">
              <a:buFontTx/>
              <a:buNone/>
            </a:pPr>
            <a:endParaRPr lang="en-US" dirty="0"/>
          </a:p>
          <a:p>
            <a:pPr marL="0" indent="0">
              <a:buFontTx/>
              <a:buNone/>
            </a:pPr>
            <a:r>
              <a:rPr lang="en-US" dirty="0"/>
              <a:t>2, tell a family member or trusted friend about any notices you receive from social 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3, </a:t>
            </a:r>
            <a:r>
              <a:rPr lang="en-US" sz="1200" dirty="0">
                <a:latin typeface="Helvetica Neue Medium" panose="02000503000000020004"/>
              </a:rPr>
              <a:t>There are different ways to handle overpayments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Helvetica Neue Medium" panose="020005030000000200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Neue Medium" panose="02000503000000020004"/>
              </a:rPr>
              <a:t>4. S</a:t>
            </a:r>
            <a:r>
              <a:rPr lang="en-US" dirty="0"/>
              <a:t>peak with family members or person you trust about what to do, if you receive an overpayment notice. </a:t>
            </a:r>
          </a:p>
          <a:p>
            <a:endParaRPr lang="en-US" dirty="0"/>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16</a:t>
            </a:fld>
            <a:endParaRPr lang="en-US"/>
          </a:p>
        </p:txBody>
      </p:sp>
    </p:spTree>
    <p:extLst>
      <p:ext uri="{BB962C8B-B14F-4D97-AF65-F5344CB8AC3E}">
        <p14:creationId xmlns:p14="http://schemas.microsoft.com/office/powerpoint/2010/main" val="1101114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If</a:t>
            </a:r>
            <a:r>
              <a:rPr lang="en-US" dirty="0"/>
              <a:t> you receive an overpayment notice the most important thing is to take action to deal with the overpayment. </a:t>
            </a:r>
          </a:p>
          <a:p>
            <a:endParaRPr lang="en-US" dirty="0"/>
          </a:p>
          <a:p>
            <a:r>
              <a:rPr lang="en-US" dirty="0"/>
              <a:t>And if you need assistance, speak with family and trusted friends, so you can make a decision that is best for you! </a:t>
            </a:r>
          </a:p>
          <a:p>
            <a:endParaRPr lang="en-US" dirty="0"/>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17</a:t>
            </a:fld>
            <a:endParaRPr lang="en-US"/>
          </a:p>
        </p:txBody>
      </p:sp>
    </p:spTree>
    <p:extLst>
      <p:ext uri="{BB962C8B-B14F-4D97-AF65-F5344CB8AC3E}">
        <p14:creationId xmlns:p14="http://schemas.microsoft.com/office/powerpoint/2010/main" val="3928278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we are here to help you. If you receive an overpayment notice from the Social Security Administration and you need assistance, or just have questions, please feel free to contact Disability Rights New Jersey!</a:t>
            </a:r>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18</a:t>
            </a:fld>
            <a:endParaRPr lang="en-US"/>
          </a:p>
        </p:txBody>
      </p:sp>
    </p:spTree>
    <p:extLst>
      <p:ext uri="{BB962C8B-B14F-4D97-AF65-F5344CB8AC3E}">
        <p14:creationId xmlns:p14="http://schemas.microsoft.com/office/powerpoint/2010/main" val="1001749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was jointly sponsored by both Disability Rights New Jersey and the New Jersey Council on Developmental Disabilities. Both organizations can be found on the website and on social media.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a:t>
            </a:r>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19</a:t>
            </a:fld>
            <a:endParaRPr lang="en-US"/>
          </a:p>
        </p:txBody>
      </p:sp>
    </p:spTree>
    <p:extLst>
      <p:ext uri="{BB962C8B-B14F-4D97-AF65-F5344CB8AC3E}">
        <p14:creationId xmlns:p14="http://schemas.microsoft.com/office/powerpoint/2010/main" val="1518730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Disability Rights New Jersey is a private, non-profit organization that advocates for the legal and civil rights of persons with disabilities.  </a:t>
            </a:r>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2</a:t>
            </a:fld>
            <a:endParaRPr lang="en-US"/>
          </a:p>
        </p:txBody>
      </p:sp>
    </p:spTree>
    <p:extLst>
      <p:ext uri="{BB962C8B-B14F-4D97-AF65-F5344CB8AC3E}">
        <p14:creationId xmlns:p14="http://schemas.microsoft.com/office/powerpoint/2010/main" val="388869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New Jersey Council On Developmental Disabilities also works to ensure that persons with intellectual or developmental disabilities have the </a:t>
            </a:r>
            <a:r>
              <a:rPr lang="en-US" u="sng" dirty="0"/>
              <a:t>support and resources </a:t>
            </a:r>
            <a:r>
              <a:rPr lang="en-US" dirty="0"/>
              <a:t>to have self-determined lives and independence in the community. </a:t>
            </a:r>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3</a:t>
            </a:fld>
            <a:endParaRPr lang="en-US"/>
          </a:p>
        </p:txBody>
      </p:sp>
    </p:spTree>
    <p:extLst>
      <p:ext uri="{BB962C8B-B14F-4D97-AF65-F5344CB8AC3E}">
        <p14:creationId xmlns:p14="http://schemas.microsoft.com/office/powerpoint/2010/main" val="3016031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buFont typeface="Wingdings" panose="05000000000000000000" pitchFamily="2" charset="2"/>
              <a:buNone/>
            </a:pPr>
            <a:r>
              <a:rPr lang="en-US" sz="1200" dirty="0">
                <a:latin typeface="Helvetica Neue Medium" panose="02000503000000020004"/>
              </a:rPr>
              <a:t>The first part of this webinar (</a:t>
            </a:r>
            <a:r>
              <a:rPr lang="en-US" sz="1200" u="sng" dirty="0">
                <a:latin typeface="Helvetica Neue Medium" panose="02000503000000020004"/>
              </a:rPr>
              <a:t>which you can find on Disability Rights NJ’s web site</a:t>
            </a:r>
            <a:r>
              <a:rPr lang="en-US" sz="1200" dirty="0">
                <a:latin typeface="Helvetica Neue Medium" panose="02000503000000020004"/>
              </a:rPr>
              <a:t>) explains what overpayments are and how they might happen.</a:t>
            </a:r>
          </a:p>
          <a:p>
            <a:pPr marL="457200" indent="-457200">
              <a:spcBef>
                <a:spcPts val="1200"/>
              </a:spcBef>
              <a:buFont typeface="Wingdings" panose="05000000000000000000" pitchFamily="2" charset="2"/>
              <a:buChar char="Ø"/>
            </a:pPr>
            <a:endParaRPr lang="en-US" sz="1200" dirty="0">
              <a:latin typeface="Helvetica Neue Medium" panose="02000503000000020004"/>
            </a:endParaRPr>
          </a:p>
          <a:p>
            <a:pPr marL="0" indent="0">
              <a:spcBef>
                <a:spcPts val="1200"/>
              </a:spcBef>
              <a:buFont typeface="Wingdings" panose="05000000000000000000" pitchFamily="2" charset="2"/>
              <a:buNone/>
            </a:pPr>
            <a:r>
              <a:rPr lang="en-US" sz="1200" dirty="0">
                <a:latin typeface="Helvetica Neue Medium" panose="02000503000000020004"/>
              </a:rPr>
              <a:t>This presentation will explain what to do about an overpayment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4</a:t>
            </a:fld>
            <a:endParaRPr lang="en-US"/>
          </a:p>
        </p:txBody>
      </p:sp>
    </p:spTree>
    <p:extLst>
      <p:ext uri="{BB962C8B-B14F-4D97-AF65-F5344CB8AC3E}">
        <p14:creationId xmlns:p14="http://schemas.microsoft.com/office/powerpoint/2010/main" val="2569197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you will learn </a:t>
            </a:r>
          </a:p>
          <a:p>
            <a:endParaRPr lang="en-US" dirty="0"/>
          </a:p>
          <a:p>
            <a:pPr marL="0" indent="0" algn="just">
              <a:spcBef>
                <a:spcPts val="1200"/>
              </a:spcBef>
              <a:buFont typeface="Wingdings" panose="05000000000000000000" pitchFamily="2" charset="2"/>
              <a:buNone/>
            </a:pPr>
            <a:r>
              <a:rPr lang="en-US" sz="1200" dirty="0">
                <a:latin typeface="Helvetica Neue Medium" panose="02000503000000020004"/>
              </a:rPr>
              <a:t>What to do if you receive an </a:t>
            </a:r>
            <a:r>
              <a:rPr lang="en-US" sz="1200" u="sng" dirty="0">
                <a:latin typeface="Helvetica Neue Medium" panose="02000503000000020004"/>
              </a:rPr>
              <a:t>overpayment notice from the Social Security Administration</a:t>
            </a:r>
            <a:r>
              <a:rPr lang="en-US" sz="1200" dirty="0">
                <a:latin typeface="Helvetica Neue Medium" panose="02000503000000020004"/>
              </a:rPr>
              <a:t>… and how to handle and overpayments using the different appeal methods available</a:t>
            </a:r>
          </a:p>
          <a:p>
            <a:pPr marL="457200" indent="-457200" algn="just">
              <a:spcBef>
                <a:spcPts val="1200"/>
              </a:spcBef>
              <a:buFont typeface="Wingdings" panose="05000000000000000000" pitchFamily="2" charset="2"/>
              <a:buChar char="Ø"/>
            </a:pPr>
            <a:endParaRPr lang="en-US" sz="1200" dirty="0">
              <a:latin typeface="Helvetica Neue Medium" panose="02000503000000020004"/>
            </a:endParaRPr>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5</a:t>
            </a:fld>
            <a:endParaRPr lang="en-US"/>
          </a:p>
        </p:txBody>
      </p:sp>
    </p:spTree>
    <p:extLst>
      <p:ext uri="{BB962C8B-B14F-4D97-AF65-F5344CB8AC3E}">
        <p14:creationId xmlns:p14="http://schemas.microsoft.com/office/powerpoint/2010/main" val="104741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Overpayment notices are</a:t>
            </a:r>
            <a:r>
              <a:rPr lang="en-US" u="sng" dirty="0"/>
              <a:t> letters </a:t>
            </a:r>
            <a:r>
              <a:rPr lang="en-US" dirty="0"/>
              <a:t>mailed to you from the government about your social security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receive an overpayment notice </a:t>
            </a:r>
            <a:r>
              <a:rPr lang="en-US" u="sng" dirty="0"/>
              <a:t>don’t ignore it…or put it to one side </a:t>
            </a:r>
            <a:r>
              <a:rPr lang="en-US" dirty="0"/>
              <a:t>because you may need to take action to deal with the overpayment.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need help dealing with the overpayment notice….show the notice to a family member or trusted friend as soon as you receive the notice. </a:t>
            </a:r>
          </a:p>
          <a:p>
            <a:endParaRPr lang="en-US" dirty="0"/>
          </a:p>
          <a:p>
            <a:r>
              <a:rPr lang="en-US" dirty="0"/>
              <a:t>If you receive an overpayment notice and you want to appeal the overpayment, ….You must submit certain papers to the government in a timely way. </a:t>
            </a:r>
          </a:p>
          <a:p>
            <a:endParaRPr lang="en-US" dirty="0"/>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6</a:t>
            </a:fld>
            <a:endParaRPr lang="en-US"/>
          </a:p>
        </p:txBody>
      </p:sp>
    </p:spTree>
    <p:extLst>
      <p:ext uri="{BB962C8B-B14F-4D97-AF65-F5344CB8AC3E}">
        <p14:creationId xmlns:p14="http://schemas.microsoft.com/office/powerpoint/2010/main" val="1348699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methods to handle a Social Security overpayment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u="sng" dirty="0">
                <a:latin typeface="Helvetica Neue Medium" panose="02000503000000020004"/>
              </a:rPr>
              <a:t> Request for Reconsideration   - </a:t>
            </a:r>
            <a:r>
              <a:rPr lang="en-US" sz="1200" u="none" dirty="0">
                <a:latin typeface="Helvetica Neue Medium" panose="02000503000000020004"/>
              </a:rPr>
              <a:t>is the method to use if you disagree that you have an overpayment, or you think that Social Security has made a mistake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Helvetica Neue Medium" panose="020005030000000200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u="sng" dirty="0"/>
              <a:t>Request for waiver – is the method to use if you think the overpayment is not your fault AND you can’t afford to pay back the overpayment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latin typeface="Helvetica Neue Medium" panose="02000503000000020004"/>
              </a:rPr>
              <a:t>Negotiate Repayment – if you decide not to appeal the overpayment - </a:t>
            </a:r>
            <a:r>
              <a:rPr lang="en-US" dirty="0"/>
              <a:t>You can try and negotiate a smaller amount of money to pay back to the government. </a:t>
            </a:r>
          </a:p>
          <a:p>
            <a:endParaRPr lang="en-US" dirty="0"/>
          </a:p>
          <a:p>
            <a:r>
              <a:rPr lang="en-US" dirty="0"/>
              <a:t>…You also may choose to do nothing and </a:t>
            </a:r>
            <a:r>
              <a:rPr lang="en-US" u="sng" dirty="0"/>
              <a:t>pay back </a:t>
            </a:r>
            <a:r>
              <a:rPr lang="en-US" dirty="0"/>
              <a:t>the money the government claims you owe them for the overpayment. </a:t>
            </a:r>
          </a:p>
          <a:p>
            <a:endParaRPr lang="en-US" dirty="0"/>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7</a:t>
            </a:fld>
            <a:endParaRPr lang="en-US"/>
          </a:p>
        </p:txBody>
      </p:sp>
    </p:spTree>
    <p:extLst>
      <p:ext uri="{BB962C8B-B14F-4D97-AF65-F5344CB8AC3E}">
        <p14:creationId xmlns:p14="http://schemas.microsoft.com/office/powerpoint/2010/main" val="307466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request for reconsideration asks Social Security to take another look at your earnings and benefits and explain why they believe you have an overpayment.   </a:t>
            </a:r>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8</a:t>
            </a:fld>
            <a:endParaRPr lang="en-US"/>
          </a:p>
        </p:txBody>
      </p:sp>
    </p:spTree>
    <p:extLst>
      <p:ext uri="{BB962C8B-B14F-4D97-AF65-F5344CB8AC3E}">
        <p14:creationId xmlns:p14="http://schemas.microsoft.com/office/powerpoint/2010/main" val="4181800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ask Social Security, take another look at your overpayment, you must file the Reconsideration request </a:t>
            </a:r>
            <a:r>
              <a:rPr lang="en-US" b="1" u="sng" dirty="0"/>
              <a:t>within 60 days of receiving the overpayment notice </a:t>
            </a:r>
          </a:p>
          <a:p>
            <a:endParaRPr lang="en-US" dirty="0"/>
          </a:p>
          <a:p>
            <a:r>
              <a:rPr lang="en-US" dirty="0"/>
              <a:t>You may want to ask a family member or trusted friend to help you file a request for reconsideration.</a:t>
            </a:r>
          </a:p>
          <a:p>
            <a:endParaRPr lang="en-US" dirty="0"/>
          </a:p>
          <a:p>
            <a:r>
              <a:rPr lang="en-US" dirty="0"/>
              <a:t>….</a:t>
            </a:r>
            <a:r>
              <a:rPr lang="en-US" b="1" u="sng" dirty="0"/>
              <a:t>If you submit a Reconsideration request WITHIN 30 days of receiving the overpayment notice,</a:t>
            </a:r>
            <a:r>
              <a:rPr lang="en-US" dirty="0"/>
              <a:t> Social Security will not take money from your benefits while your appeal is being decided. </a:t>
            </a:r>
          </a:p>
          <a:p>
            <a:endParaRPr lang="en-US" dirty="0"/>
          </a:p>
          <a:p>
            <a:endParaRPr lang="en-US" dirty="0"/>
          </a:p>
        </p:txBody>
      </p:sp>
      <p:sp>
        <p:nvSpPr>
          <p:cNvPr id="4" name="Slide Number Placeholder 3"/>
          <p:cNvSpPr>
            <a:spLocks noGrp="1"/>
          </p:cNvSpPr>
          <p:nvPr>
            <p:ph type="sldNum" sz="quarter" idx="5"/>
          </p:nvPr>
        </p:nvSpPr>
        <p:spPr/>
        <p:txBody>
          <a:bodyPr/>
          <a:lstStyle/>
          <a:p>
            <a:fld id="{025D7BCD-228F-0142-89C7-4724EEAEE53A}" type="slidenum">
              <a:rPr lang="en-US" smtClean="0"/>
              <a:t>9</a:t>
            </a:fld>
            <a:endParaRPr lang="en-US"/>
          </a:p>
        </p:txBody>
      </p:sp>
    </p:spTree>
    <p:extLst>
      <p:ext uri="{BB962C8B-B14F-4D97-AF65-F5344CB8AC3E}">
        <p14:creationId xmlns:p14="http://schemas.microsoft.com/office/powerpoint/2010/main" val="3689673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Content Placeholder 4" descr="Icon&#10;&#10;Description automatically generated">
            <a:extLst>
              <a:ext uri="{FF2B5EF4-FFF2-40B4-BE49-F238E27FC236}">
                <a16:creationId xmlns:a16="http://schemas.microsoft.com/office/drawing/2014/main" id="{CF9728A1-2909-5F49-B9D4-FF651326E33D}"/>
              </a:ext>
            </a:extLst>
          </p:cNvPr>
          <p:cNvPicPr>
            <a:picLocks noChangeAspect="1"/>
          </p:cNvPicPr>
          <p:nvPr userDrawn="1"/>
        </p:nvPicPr>
        <p:blipFill>
          <a:blip r:embed="rId2"/>
          <a:stretch>
            <a:fillRect/>
          </a:stretch>
        </p:blipFill>
        <p:spPr>
          <a:xfrm>
            <a:off x="0" y="0"/>
            <a:ext cx="12865608" cy="6858000"/>
          </a:xfrm>
          <a:prstGeom prst="rect">
            <a:avLst/>
          </a:prstGeom>
        </p:spPr>
      </p:pic>
      <p:sp>
        <p:nvSpPr>
          <p:cNvPr id="2" name="Title 1">
            <a:extLst>
              <a:ext uri="{FF2B5EF4-FFF2-40B4-BE49-F238E27FC236}">
                <a16:creationId xmlns:a16="http://schemas.microsoft.com/office/drawing/2014/main" id="{49D4F2F8-E829-7D4A-B0BA-387C044CFF31}"/>
              </a:ext>
            </a:extLst>
          </p:cNvPr>
          <p:cNvSpPr>
            <a:spLocks noGrp="1"/>
          </p:cNvSpPr>
          <p:nvPr>
            <p:ph type="ctrTitle"/>
          </p:nvPr>
        </p:nvSpPr>
        <p:spPr>
          <a:xfrm>
            <a:off x="1005840" y="475488"/>
            <a:ext cx="4369970" cy="4224528"/>
          </a:xfrm>
        </p:spPr>
        <p:txBody>
          <a:bodyPr anchor="b">
            <a:normAutofit/>
          </a:bodyPr>
          <a:lstStyle>
            <a:lvl1pPr algn="ctr">
              <a:defRPr sz="4800" b="0" i="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42298BD8-A198-D348-BE89-3CAD9E10FF46}"/>
              </a:ext>
            </a:extLst>
          </p:cNvPr>
          <p:cNvSpPr>
            <a:spLocks noGrp="1"/>
          </p:cNvSpPr>
          <p:nvPr>
            <p:ph type="subTitle" idx="1"/>
          </p:nvPr>
        </p:nvSpPr>
        <p:spPr>
          <a:xfrm>
            <a:off x="1005840" y="4892040"/>
            <a:ext cx="4369970" cy="1005840"/>
          </a:xfrm>
        </p:spPr>
        <p:txBody>
          <a:bodyPr/>
          <a:lstStyle>
            <a:lvl1pPr marL="0" indent="0" algn="ctr">
              <a:buNone/>
              <a:defRPr sz="24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Text&#10;&#10;Description automatically generated with medium confidence">
            <a:extLst>
              <a:ext uri="{FF2B5EF4-FFF2-40B4-BE49-F238E27FC236}">
                <a16:creationId xmlns:a16="http://schemas.microsoft.com/office/drawing/2014/main" id="{7074B614-9261-174B-8177-E6B9BD128CB7}"/>
              </a:ext>
            </a:extLst>
          </p:cNvPr>
          <p:cNvPicPr>
            <a:picLocks noChangeAspect="1"/>
          </p:cNvPicPr>
          <p:nvPr userDrawn="1"/>
        </p:nvPicPr>
        <p:blipFill rotWithShape="1">
          <a:blip r:embed="rId3"/>
          <a:srcRect t="13499" b="19270"/>
          <a:stretch/>
        </p:blipFill>
        <p:spPr>
          <a:xfrm>
            <a:off x="6912117" y="3371576"/>
            <a:ext cx="4762500" cy="3201823"/>
          </a:xfrm>
          <a:prstGeom prst="rect">
            <a:avLst/>
          </a:prstGeom>
        </p:spPr>
      </p:pic>
      <p:sp>
        <p:nvSpPr>
          <p:cNvPr id="9" name="TextBox 8">
            <a:extLst>
              <a:ext uri="{FF2B5EF4-FFF2-40B4-BE49-F238E27FC236}">
                <a16:creationId xmlns:a16="http://schemas.microsoft.com/office/drawing/2014/main" id="{6CDCF7D6-13B0-BA46-9EFA-2125DCA50BC1}"/>
              </a:ext>
            </a:extLst>
          </p:cNvPr>
          <p:cNvSpPr txBox="1"/>
          <p:nvPr userDrawn="1"/>
        </p:nvSpPr>
        <p:spPr>
          <a:xfrm>
            <a:off x="5902961" y="3021627"/>
            <a:ext cx="4144447" cy="276999"/>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Created in collaboration by:</a:t>
            </a:r>
          </a:p>
        </p:txBody>
      </p:sp>
    </p:spTree>
    <p:extLst>
      <p:ext uri="{BB962C8B-B14F-4D97-AF65-F5344CB8AC3E}">
        <p14:creationId xmlns:p14="http://schemas.microsoft.com/office/powerpoint/2010/main" val="456663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BCEFA-6F46-324A-9A3D-E2512D2B92DA}"/>
              </a:ext>
            </a:extLst>
          </p:cNvPr>
          <p:cNvSpPr>
            <a:spLocks noGrp="1"/>
          </p:cNvSpPr>
          <p:nvPr>
            <p:ph type="title"/>
          </p:nvPr>
        </p:nvSpPr>
        <p:spPr/>
        <p:txBody>
          <a:bodyPr/>
          <a:lstStyle>
            <a:lvl1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0CCE327-3187-6C49-8FBE-9308E91701C7}"/>
              </a:ext>
            </a:extLst>
          </p:cNvPr>
          <p:cNvSpPr>
            <a:spLocks noGrp="1"/>
          </p:cNvSpPr>
          <p:nvPr>
            <p:ph idx="1"/>
          </p:nvPr>
        </p:nvSpPr>
        <p:spPr>
          <a:xfrm>
            <a:off x="838200" y="1883664"/>
            <a:ext cx="10515600" cy="4224527"/>
          </a:xfrm>
        </p:spPr>
        <p:txBody>
          <a:bodyPr/>
          <a:lstStyle>
            <a:lvl1pPr marL="228600" indent="-228600">
              <a:buClr>
                <a:srgbClr val="0E6782"/>
              </a:buClr>
              <a:buFont typeface="Arial" panose="020B0604020202020204" pitchFamily="34" charset="0"/>
              <a:buChar char="•"/>
              <a:defRPr b="0" i="0">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buFont typeface="Arial" panose="020B0604020202020204" pitchFamily="34" charset="0"/>
              <a:buChar char="•"/>
              <a:defRPr b="0" i="0">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buSzPct val="68000"/>
              <a:buFont typeface="Courier New" panose="02070309020205020404" pitchFamily="49" charset="0"/>
              <a:buChar char="o"/>
              <a:defRPr b="0" i="0">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buSzPct val="68000"/>
              <a:buFont typeface="Courier New" panose="02070309020205020404" pitchFamily="49" charset="0"/>
              <a:buChar char="o"/>
              <a:defRPr b="0" i="0">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buSzPct val="68000"/>
              <a:buFont typeface="Courier New" panose="02070309020205020404" pitchFamily="49" charset="0"/>
              <a:buChar char="o"/>
              <a:defRPr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D09905-80A0-B447-84EA-5224BD94E96B}"/>
              </a:ext>
            </a:extLst>
          </p:cNvPr>
          <p:cNvSpPr>
            <a:spLocks noGrp="1"/>
          </p:cNvSpPr>
          <p:nvPr>
            <p:ph type="dt" sz="half" idx="10"/>
          </p:nvPr>
        </p:nvSpPr>
        <p:spPr>
          <a:xfrm>
            <a:off x="838200" y="6356350"/>
            <a:ext cx="3044952" cy="365125"/>
          </a:xfrm>
        </p:spPr>
        <p:txBody>
          <a:bodyPr/>
          <a:lstStyle>
            <a:lvl1pPr algn="ctr">
              <a:defRPr/>
            </a:lvl1pPr>
          </a:lstStyle>
          <a:p>
            <a:fld id="{53BEF823-48A5-43FC-BE03-E79964288B41}" type="datetimeFigureOut">
              <a:rPr lang="en-US" smtClean="0"/>
              <a:pPr/>
              <a:t>9/10/2021</a:t>
            </a:fld>
            <a:endParaRPr lang="en-US"/>
          </a:p>
        </p:txBody>
      </p:sp>
      <p:sp>
        <p:nvSpPr>
          <p:cNvPr id="5" name="Footer Placeholder 4">
            <a:extLst>
              <a:ext uri="{FF2B5EF4-FFF2-40B4-BE49-F238E27FC236}">
                <a16:creationId xmlns:a16="http://schemas.microsoft.com/office/drawing/2014/main" id="{5C7A2469-B623-B94B-A036-C7BE1185180C}"/>
              </a:ext>
            </a:extLst>
          </p:cNvPr>
          <p:cNvSpPr>
            <a:spLocks noGrp="1"/>
          </p:cNvSpPr>
          <p:nvPr>
            <p:ph type="ftr" sz="quarter" idx="11"/>
          </p:nvPr>
        </p:nvSpPr>
        <p:spPr/>
        <p:txBody>
          <a:bodyPr/>
          <a:lstStyle>
            <a:lvl1pPr algn="ctr">
              <a:defRPr/>
            </a:lvl1pPr>
          </a:lstStyle>
          <a:p>
            <a:endParaRPr lang="en-US"/>
          </a:p>
        </p:txBody>
      </p:sp>
      <p:sp>
        <p:nvSpPr>
          <p:cNvPr id="6" name="Slide Number Placeholder 5">
            <a:extLst>
              <a:ext uri="{FF2B5EF4-FFF2-40B4-BE49-F238E27FC236}">
                <a16:creationId xmlns:a16="http://schemas.microsoft.com/office/drawing/2014/main" id="{A1C3E9FC-9513-3242-BD6B-38029A585B2B}"/>
              </a:ext>
            </a:extLst>
          </p:cNvPr>
          <p:cNvSpPr>
            <a:spLocks noGrp="1"/>
          </p:cNvSpPr>
          <p:nvPr>
            <p:ph type="sldNum" sz="quarter" idx="12"/>
          </p:nvPr>
        </p:nvSpPr>
        <p:spPr>
          <a:xfrm>
            <a:off x="8308848" y="6356350"/>
            <a:ext cx="2362200" cy="365125"/>
          </a:xfrm>
        </p:spPr>
        <p:txBody>
          <a:bodyPr/>
          <a:lstStyle/>
          <a:p>
            <a:pPr algn="ctr"/>
            <a:fld id="{D79E6812-DF0E-4B88-AFAA-EAC7168F54C0}" type="slidenum">
              <a:rPr lang="en-US" smtClean="0"/>
              <a:pPr algn="ctr"/>
              <a:t>‹#›</a:t>
            </a:fld>
            <a:endParaRPr lang="en-US"/>
          </a:p>
        </p:txBody>
      </p:sp>
      <p:sp>
        <p:nvSpPr>
          <p:cNvPr id="7" name="Rectangle 6">
            <a:extLst>
              <a:ext uri="{FF2B5EF4-FFF2-40B4-BE49-F238E27FC236}">
                <a16:creationId xmlns:a16="http://schemas.microsoft.com/office/drawing/2014/main" id="{CA588655-5D78-1243-8B82-05E1605DF4B2}"/>
              </a:ext>
            </a:extLst>
          </p:cNvPr>
          <p:cNvSpPr/>
          <p:nvPr userDrawn="1"/>
        </p:nvSpPr>
        <p:spPr>
          <a:xfrm>
            <a:off x="0" y="0"/>
            <a:ext cx="12192000" cy="365125"/>
          </a:xfrm>
          <a:prstGeom prst="rect">
            <a:avLst/>
          </a:prstGeom>
          <a:solidFill>
            <a:srgbClr val="0E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background pattern&#10;&#10;Description automatically generated">
            <a:extLst>
              <a:ext uri="{FF2B5EF4-FFF2-40B4-BE49-F238E27FC236}">
                <a16:creationId xmlns:a16="http://schemas.microsoft.com/office/drawing/2014/main" id="{1DD64943-5E7C-E541-8276-84758EF74785}"/>
              </a:ext>
            </a:extLst>
          </p:cNvPr>
          <p:cNvPicPr>
            <a:picLocks noChangeAspect="1"/>
          </p:cNvPicPr>
          <p:nvPr userDrawn="1"/>
        </p:nvPicPr>
        <p:blipFill>
          <a:blip r:embed="rId2"/>
          <a:stretch>
            <a:fillRect/>
          </a:stretch>
        </p:blipFill>
        <p:spPr>
          <a:xfrm>
            <a:off x="10826496" y="6108191"/>
            <a:ext cx="682752" cy="682752"/>
          </a:xfrm>
          <a:prstGeom prst="rect">
            <a:avLst/>
          </a:prstGeom>
        </p:spPr>
      </p:pic>
      <p:sp>
        <p:nvSpPr>
          <p:cNvPr id="11" name="Rectangle 10">
            <a:extLst>
              <a:ext uri="{FF2B5EF4-FFF2-40B4-BE49-F238E27FC236}">
                <a16:creationId xmlns:a16="http://schemas.microsoft.com/office/drawing/2014/main" id="{FB773468-0164-ED41-B23C-D52F8E468001}"/>
              </a:ext>
            </a:extLst>
          </p:cNvPr>
          <p:cNvSpPr/>
          <p:nvPr userDrawn="1"/>
        </p:nvSpPr>
        <p:spPr>
          <a:xfrm rot="5400000">
            <a:off x="-2905062" y="3270187"/>
            <a:ext cx="6492875" cy="682752"/>
          </a:xfrm>
          <a:prstGeom prst="rect">
            <a:avLst/>
          </a:prstGeom>
          <a:solidFill>
            <a:srgbClr val="3B9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81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F5CAD-A913-554D-AF4B-1469FD4B977A}"/>
              </a:ext>
            </a:extLst>
          </p:cNvPr>
          <p:cNvSpPr>
            <a:spLocks noGrp="1"/>
          </p:cNvSpPr>
          <p:nvPr>
            <p:ph type="title"/>
          </p:nvPr>
        </p:nvSpPr>
        <p:spPr/>
        <p:txBody>
          <a:bodyPr/>
          <a:lstStyle>
            <a:lvl1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BF5D52F-20D0-1B4C-8843-1D4D1422896F}"/>
              </a:ext>
            </a:extLst>
          </p:cNvPr>
          <p:cNvSpPr>
            <a:spLocks noGrp="1"/>
          </p:cNvSpPr>
          <p:nvPr>
            <p:ph sz="half" idx="1"/>
          </p:nvPr>
        </p:nvSpPr>
        <p:spPr>
          <a:xfrm>
            <a:off x="838200" y="1825625"/>
            <a:ext cx="5181600" cy="4351338"/>
          </a:xfrm>
        </p:spPr>
        <p:txBody>
          <a:bodyPr/>
          <a:lstStyle>
            <a:lvl1pPr>
              <a:buClr>
                <a:srgbClr val="0E6782"/>
              </a:buClr>
              <a:defRPr b="0" i="0">
                <a:latin typeface="Helvetica Neue" panose="02000503000000020004" pitchFamily="2" charset="0"/>
                <a:ea typeface="Helvetica Neue" panose="02000503000000020004" pitchFamily="2" charset="0"/>
                <a:cs typeface="Helvetica Neue" panose="02000503000000020004" pitchFamily="2" charset="0"/>
              </a:defRPr>
            </a:lvl1pPr>
            <a:lvl2pPr>
              <a:defRPr b="0" i="0">
                <a:latin typeface="Helvetica Neue" panose="02000503000000020004" pitchFamily="2" charset="0"/>
                <a:ea typeface="Helvetica Neue" panose="02000503000000020004" pitchFamily="2" charset="0"/>
                <a:cs typeface="Helvetica Neue" panose="02000503000000020004" pitchFamily="2" charset="0"/>
              </a:defRPr>
            </a:lvl2pPr>
            <a:lvl3pPr>
              <a:defRPr b="0" i="0">
                <a:latin typeface="Helvetica Neue" panose="02000503000000020004" pitchFamily="2" charset="0"/>
                <a:ea typeface="Helvetica Neue" panose="02000503000000020004" pitchFamily="2" charset="0"/>
                <a:cs typeface="Helvetica Neue" panose="02000503000000020004" pitchFamily="2" charset="0"/>
              </a:defRPr>
            </a:lvl3pPr>
            <a:lvl4pPr>
              <a:defRPr b="0" i="0">
                <a:latin typeface="Helvetica Neue" panose="02000503000000020004" pitchFamily="2" charset="0"/>
                <a:ea typeface="Helvetica Neue" panose="02000503000000020004" pitchFamily="2" charset="0"/>
                <a:cs typeface="Helvetica Neue" panose="02000503000000020004" pitchFamily="2" charset="0"/>
              </a:defRPr>
            </a:lvl4pPr>
            <a:lvl5pPr>
              <a:defRPr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E2D92D-3828-824D-9F73-C185D29350A3}"/>
              </a:ext>
            </a:extLst>
          </p:cNvPr>
          <p:cNvSpPr>
            <a:spLocks noGrp="1"/>
          </p:cNvSpPr>
          <p:nvPr>
            <p:ph sz="half" idx="2"/>
          </p:nvPr>
        </p:nvSpPr>
        <p:spPr>
          <a:xfrm>
            <a:off x="6172200" y="1825625"/>
            <a:ext cx="5181600" cy="4351338"/>
          </a:xfrm>
        </p:spPr>
        <p:txBody>
          <a:bodyPr/>
          <a:lstStyle>
            <a:lvl1pPr>
              <a:buClr>
                <a:srgbClr val="0E6782"/>
              </a:buClr>
              <a:defRPr b="0" i="0">
                <a:latin typeface="Helvetica Neue" panose="02000503000000020004" pitchFamily="2" charset="0"/>
                <a:ea typeface="Helvetica Neue" panose="02000503000000020004" pitchFamily="2" charset="0"/>
                <a:cs typeface="Helvetica Neue" panose="02000503000000020004" pitchFamily="2" charset="0"/>
              </a:defRPr>
            </a:lvl1pPr>
            <a:lvl2pPr>
              <a:defRPr b="0" i="0">
                <a:latin typeface="Helvetica Neue" panose="02000503000000020004" pitchFamily="2" charset="0"/>
                <a:ea typeface="Helvetica Neue" panose="02000503000000020004" pitchFamily="2" charset="0"/>
                <a:cs typeface="Helvetica Neue" panose="02000503000000020004" pitchFamily="2" charset="0"/>
              </a:defRPr>
            </a:lvl2pPr>
            <a:lvl3pPr>
              <a:defRPr b="0" i="0">
                <a:latin typeface="Helvetica Neue" panose="02000503000000020004" pitchFamily="2" charset="0"/>
                <a:ea typeface="Helvetica Neue" panose="02000503000000020004" pitchFamily="2" charset="0"/>
                <a:cs typeface="Helvetica Neue" panose="02000503000000020004" pitchFamily="2" charset="0"/>
              </a:defRPr>
            </a:lvl3pPr>
            <a:lvl4pPr>
              <a:defRPr b="0" i="0">
                <a:latin typeface="Helvetica Neue" panose="02000503000000020004" pitchFamily="2" charset="0"/>
                <a:ea typeface="Helvetica Neue" panose="02000503000000020004" pitchFamily="2" charset="0"/>
                <a:cs typeface="Helvetica Neue" panose="02000503000000020004" pitchFamily="2" charset="0"/>
              </a:defRPr>
            </a:lvl4pPr>
            <a:lvl5pPr>
              <a:defRPr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6B43B1-C176-2A43-9DA5-C2C461853A62}"/>
              </a:ext>
            </a:extLst>
          </p:cNvPr>
          <p:cNvSpPr>
            <a:spLocks noGrp="1"/>
          </p:cNvSpPr>
          <p:nvPr>
            <p:ph type="dt" sz="half" idx="10"/>
          </p:nvPr>
        </p:nvSpPr>
        <p:spPr/>
        <p:txBody>
          <a:bodyPr/>
          <a:lstStyle/>
          <a:p>
            <a:pPr algn="r"/>
            <a:fld id="{53BEF823-48A5-43FC-BE03-E79964288B41}" type="datetimeFigureOut">
              <a:rPr lang="en-US" smtClean="0"/>
              <a:pPr algn="r"/>
              <a:t>9/10/2021</a:t>
            </a:fld>
            <a:endParaRPr lang="en-US"/>
          </a:p>
        </p:txBody>
      </p:sp>
      <p:sp>
        <p:nvSpPr>
          <p:cNvPr id="6" name="Footer Placeholder 5">
            <a:extLst>
              <a:ext uri="{FF2B5EF4-FFF2-40B4-BE49-F238E27FC236}">
                <a16:creationId xmlns:a16="http://schemas.microsoft.com/office/drawing/2014/main" id="{AA6CAE66-CCC4-B747-9D9D-69970559099E}"/>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09557FD7-1D30-1948-95A6-3AA07E52D88B}"/>
              </a:ext>
            </a:extLst>
          </p:cNvPr>
          <p:cNvSpPr>
            <a:spLocks noGrp="1"/>
          </p:cNvSpPr>
          <p:nvPr>
            <p:ph type="sldNum" sz="quarter" idx="12"/>
          </p:nvPr>
        </p:nvSpPr>
        <p:spPr>
          <a:xfrm>
            <a:off x="8610600" y="6356350"/>
            <a:ext cx="2097024" cy="365125"/>
          </a:xfrm>
        </p:spPr>
        <p:txBody>
          <a:bodyPr/>
          <a:lstStyle/>
          <a:p>
            <a:pPr algn="ctr"/>
            <a:fld id="{D79E6812-DF0E-4B88-AFAA-EAC7168F54C0}" type="slidenum">
              <a:rPr lang="en-US" smtClean="0"/>
              <a:pPr algn="ctr"/>
              <a:t>‹#›</a:t>
            </a:fld>
            <a:endParaRPr lang="en-US"/>
          </a:p>
        </p:txBody>
      </p:sp>
      <p:sp>
        <p:nvSpPr>
          <p:cNvPr id="8" name="Rectangle 7">
            <a:extLst>
              <a:ext uri="{FF2B5EF4-FFF2-40B4-BE49-F238E27FC236}">
                <a16:creationId xmlns:a16="http://schemas.microsoft.com/office/drawing/2014/main" id="{64174635-C1B4-9447-9AE4-F426C2F55776}"/>
              </a:ext>
            </a:extLst>
          </p:cNvPr>
          <p:cNvSpPr/>
          <p:nvPr userDrawn="1"/>
        </p:nvSpPr>
        <p:spPr>
          <a:xfrm>
            <a:off x="0" y="0"/>
            <a:ext cx="12192000" cy="365125"/>
          </a:xfrm>
          <a:prstGeom prst="rect">
            <a:avLst/>
          </a:prstGeom>
          <a:solidFill>
            <a:srgbClr val="0E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15B0FB-CF1C-D640-B8C7-417B84845184}"/>
              </a:ext>
            </a:extLst>
          </p:cNvPr>
          <p:cNvSpPr/>
          <p:nvPr userDrawn="1"/>
        </p:nvSpPr>
        <p:spPr>
          <a:xfrm rot="5400000">
            <a:off x="-2905062" y="3270187"/>
            <a:ext cx="6492875" cy="682752"/>
          </a:xfrm>
          <a:prstGeom prst="rect">
            <a:avLst/>
          </a:prstGeom>
          <a:solidFill>
            <a:srgbClr val="3B9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background pattern&#10;&#10;Description automatically generated">
            <a:extLst>
              <a:ext uri="{FF2B5EF4-FFF2-40B4-BE49-F238E27FC236}">
                <a16:creationId xmlns:a16="http://schemas.microsoft.com/office/drawing/2014/main" id="{EF9384D3-28E6-5649-9941-9659BD88290D}"/>
              </a:ext>
            </a:extLst>
          </p:cNvPr>
          <p:cNvPicPr>
            <a:picLocks noChangeAspect="1"/>
          </p:cNvPicPr>
          <p:nvPr userDrawn="1"/>
        </p:nvPicPr>
        <p:blipFill>
          <a:blip r:embed="rId2"/>
          <a:stretch>
            <a:fillRect/>
          </a:stretch>
        </p:blipFill>
        <p:spPr>
          <a:xfrm>
            <a:off x="10826496" y="6108191"/>
            <a:ext cx="682752" cy="682752"/>
          </a:xfrm>
          <a:prstGeom prst="rect">
            <a:avLst/>
          </a:prstGeom>
        </p:spPr>
      </p:pic>
    </p:spTree>
    <p:extLst>
      <p:ext uri="{BB962C8B-B14F-4D97-AF65-F5344CB8AC3E}">
        <p14:creationId xmlns:p14="http://schemas.microsoft.com/office/powerpoint/2010/main" val="1468594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6C288-CD07-3B47-B8BB-3A89CF02801B}"/>
              </a:ext>
            </a:extLst>
          </p:cNvPr>
          <p:cNvSpPr>
            <a:spLocks noGrp="1"/>
          </p:cNvSpPr>
          <p:nvPr>
            <p:ph type="title"/>
          </p:nvPr>
        </p:nvSpPr>
        <p:spPr>
          <a:xfrm>
            <a:off x="839788" y="365125"/>
            <a:ext cx="10515600" cy="1325563"/>
          </a:xfrm>
        </p:spPr>
        <p:txBody>
          <a:bodyPr/>
          <a:lstStyle>
            <a:lvl1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3267E413-945D-AB4B-B718-6887C92BC116}"/>
              </a:ext>
            </a:extLst>
          </p:cNvPr>
          <p:cNvSpPr>
            <a:spLocks noGrp="1"/>
          </p:cNvSpPr>
          <p:nvPr>
            <p:ph type="body" idx="1"/>
          </p:nvPr>
        </p:nvSpPr>
        <p:spPr>
          <a:xfrm>
            <a:off x="839788" y="1681163"/>
            <a:ext cx="5157787" cy="823912"/>
          </a:xfrm>
        </p:spPr>
        <p:txBody>
          <a:bodyPr anchor="b"/>
          <a:lstStyle>
            <a:lvl1pPr marL="0" indent="0">
              <a:buNone/>
              <a:defRPr sz="2400" b="0" i="0">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804870-BDB3-3F4A-8238-C6E79B3C108A}"/>
              </a:ext>
            </a:extLst>
          </p:cNvPr>
          <p:cNvSpPr>
            <a:spLocks noGrp="1"/>
          </p:cNvSpPr>
          <p:nvPr>
            <p:ph sz="half" idx="2"/>
          </p:nvPr>
        </p:nvSpPr>
        <p:spPr>
          <a:xfrm>
            <a:off x="839788" y="2505075"/>
            <a:ext cx="5157787" cy="3684588"/>
          </a:xfrm>
        </p:spPr>
        <p:txBody>
          <a:bodyPr/>
          <a:lstStyle>
            <a:lvl1pPr>
              <a:buClr>
                <a:srgbClr val="0E6782"/>
              </a:buClr>
              <a:defRPr b="0" i="0">
                <a:latin typeface="Helvetica Neue" panose="02000503000000020004" pitchFamily="2" charset="0"/>
                <a:ea typeface="Helvetica Neue" panose="02000503000000020004" pitchFamily="2" charset="0"/>
                <a:cs typeface="Helvetica Neue" panose="02000503000000020004" pitchFamily="2" charset="0"/>
              </a:defRPr>
            </a:lvl1pPr>
            <a:lvl2pPr>
              <a:defRPr b="0" i="0">
                <a:latin typeface="Helvetica Neue" panose="02000503000000020004" pitchFamily="2" charset="0"/>
                <a:ea typeface="Helvetica Neue" panose="02000503000000020004" pitchFamily="2" charset="0"/>
                <a:cs typeface="Helvetica Neue" panose="02000503000000020004" pitchFamily="2" charset="0"/>
              </a:defRPr>
            </a:lvl2pPr>
            <a:lvl3pPr>
              <a:defRPr b="0" i="0">
                <a:latin typeface="Helvetica Neue" panose="02000503000000020004" pitchFamily="2" charset="0"/>
                <a:ea typeface="Helvetica Neue" panose="02000503000000020004" pitchFamily="2" charset="0"/>
                <a:cs typeface="Helvetica Neue" panose="02000503000000020004" pitchFamily="2" charset="0"/>
              </a:defRPr>
            </a:lvl3pPr>
            <a:lvl4pPr>
              <a:defRPr b="0" i="0">
                <a:latin typeface="Helvetica Neue" panose="02000503000000020004" pitchFamily="2" charset="0"/>
                <a:ea typeface="Helvetica Neue" panose="02000503000000020004" pitchFamily="2" charset="0"/>
                <a:cs typeface="Helvetica Neue" panose="02000503000000020004" pitchFamily="2" charset="0"/>
              </a:defRPr>
            </a:lvl4pPr>
            <a:lvl5pPr>
              <a:defRPr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314DFC-36C7-1A49-86D2-564B9E00910F}"/>
              </a:ext>
            </a:extLst>
          </p:cNvPr>
          <p:cNvSpPr>
            <a:spLocks noGrp="1"/>
          </p:cNvSpPr>
          <p:nvPr>
            <p:ph type="body" sz="quarter" idx="3"/>
          </p:nvPr>
        </p:nvSpPr>
        <p:spPr>
          <a:xfrm>
            <a:off x="6172200" y="1681163"/>
            <a:ext cx="5183188" cy="823912"/>
          </a:xfrm>
        </p:spPr>
        <p:txBody>
          <a:bodyPr anchor="b"/>
          <a:lstStyle>
            <a:lvl1pPr marL="0" indent="0">
              <a:buNone/>
              <a:defRPr sz="2400" b="0" i="0">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0F6DC4-817A-054F-A21A-DBA3606A43B2}"/>
              </a:ext>
            </a:extLst>
          </p:cNvPr>
          <p:cNvSpPr>
            <a:spLocks noGrp="1"/>
          </p:cNvSpPr>
          <p:nvPr>
            <p:ph sz="quarter" idx="4"/>
          </p:nvPr>
        </p:nvSpPr>
        <p:spPr>
          <a:xfrm>
            <a:off x="6172200" y="2505075"/>
            <a:ext cx="5183188" cy="3684588"/>
          </a:xfrm>
        </p:spPr>
        <p:txBody>
          <a:bodyPr/>
          <a:lstStyle>
            <a:lvl1pPr>
              <a:buClr>
                <a:srgbClr val="0E6782"/>
              </a:buClr>
              <a:defRPr b="0" i="0">
                <a:latin typeface="Helvetica Neue" panose="02000503000000020004" pitchFamily="2" charset="0"/>
                <a:ea typeface="Helvetica Neue" panose="02000503000000020004" pitchFamily="2" charset="0"/>
                <a:cs typeface="Helvetica Neue" panose="02000503000000020004" pitchFamily="2" charset="0"/>
              </a:defRPr>
            </a:lvl1pPr>
            <a:lvl2pPr>
              <a:defRPr b="0" i="0">
                <a:latin typeface="Helvetica Neue" panose="02000503000000020004" pitchFamily="2" charset="0"/>
                <a:ea typeface="Helvetica Neue" panose="02000503000000020004" pitchFamily="2" charset="0"/>
                <a:cs typeface="Helvetica Neue" panose="02000503000000020004" pitchFamily="2" charset="0"/>
              </a:defRPr>
            </a:lvl2pPr>
            <a:lvl3pPr>
              <a:defRPr b="0" i="0">
                <a:latin typeface="Helvetica Neue" panose="02000503000000020004" pitchFamily="2" charset="0"/>
                <a:ea typeface="Helvetica Neue" panose="02000503000000020004" pitchFamily="2" charset="0"/>
                <a:cs typeface="Helvetica Neue" panose="02000503000000020004" pitchFamily="2" charset="0"/>
              </a:defRPr>
            </a:lvl3pPr>
            <a:lvl4pPr>
              <a:defRPr b="0" i="0">
                <a:latin typeface="Helvetica Neue" panose="02000503000000020004" pitchFamily="2" charset="0"/>
                <a:ea typeface="Helvetica Neue" panose="02000503000000020004" pitchFamily="2" charset="0"/>
                <a:cs typeface="Helvetica Neue" panose="02000503000000020004" pitchFamily="2" charset="0"/>
              </a:defRPr>
            </a:lvl4pPr>
            <a:lvl5pPr>
              <a:defRPr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178AF7-2EA6-DD44-B207-2B93B2D8971B}"/>
              </a:ext>
            </a:extLst>
          </p:cNvPr>
          <p:cNvSpPr>
            <a:spLocks noGrp="1"/>
          </p:cNvSpPr>
          <p:nvPr>
            <p:ph type="dt" sz="half" idx="10"/>
          </p:nvPr>
        </p:nvSpPr>
        <p:spPr/>
        <p:txBody>
          <a:bodyPr/>
          <a:lstStyle/>
          <a:p>
            <a:pPr algn="ctr"/>
            <a:fld id="{53BEF823-48A5-43FC-BE03-E79964288B41}" type="datetimeFigureOut">
              <a:rPr lang="en-US" smtClean="0"/>
              <a:pPr algn="ctr"/>
              <a:t>9/10/2021</a:t>
            </a:fld>
            <a:endParaRPr lang="en-US"/>
          </a:p>
        </p:txBody>
      </p:sp>
      <p:sp>
        <p:nvSpPr>
          <p:cNvPr id="8" name="Footer Placeholder 7">
            <a:extLst>
              <a:ext uri="{FF2B5EF4-FFF2-40B4-BE49-F238E27FC236}">
                <a16:creationId xmlns:a16="http://schemas.microsoft.com/office/drawing/2014/main" id="{F3625E9B-FC7D-9942-AC24-D8ECE715547F}"/>
              </a:ext>
            </a:extLst>
          </p:cNvPr>
          <p:cNvSpPr>
            <a:spLocks noGrp="1"/>
          </p:cNvSpPr>
          <p:nvPr>
            <p:ph type="ftr" sz="quarter" idx="11"/>
          </p:nvPr>
        </p:nvSpPr>
        <p:spPr/>
        <p:txBody>
          <a:bodyPr/>
          <a:lstStyle>
            <a:lvl1pPr algn="ctr">
              <a:defRPr/>
            </a:lvl1pPr>
          </a:lstStyle>
          <a:p>
            <a:endParaRPr lang="en-US"/>
          </a:p>
        </p:txBody>
      </p:sp>
      <p:sp>
        <p:nvSpPr>
          <p:cNvPr id="9" name="Slide Number Placeholder 8">
            <a:extLst>
              <a:ext uri="{FF2B5EF4-FFF2-40B4-BE49-F238E27FC236}">
                <a16:creationId xmlns:a16="http://schemas.microsoft.com/office/drawing/2014/main" id="{0F4E9880-C568-074A-BE28-DBABF51E3B91}"/>
              </a:ext>
            </a:extLst>
          </p:cNvPr>
          <p:cNvSpPr>
            <a:spLocks noGrp="1"/>
          </p:cNvSpPr>
          <p:nvPr>
            <p:ph type="sldNum" sz="quarter" idx="12"/>
          </p:nvPr>
        </p:nvSpPr>
        <p:spPr>
          <a:xfrm>
            <a:off x="8610600" y="6356350"/>
            <a:ext cx="1822704" cy="365125"/>
          </a:xfrm>
        </p:spPr>
        <p:txBody>
          <a:bodyPr/>
          <a:lstStyle/>
          <a:p>
            <a:pPr algn="ctr"/>
            <a:fld id="{D79E6812-DF0E-4B88-AFAA-EAC7168F54C0}" type="slidenum">
              <a:rPr lang="en-US" smtClean="0"/>
              <a:pPr algn="ctr"/>
              <a:t>‹#›</a:t>
            </a:fld>
            <a:endParaRPr lang="en-US"/>
          </a:p>
        </p:txBody>
      </p:sp>
      <p:pic>
        <p:nvPicPr>
          <p:cNvPr id="10" name="Picture 9" descr="A picture containing background pattern&#10;&#10;Description automatically generated">
            <a:extLst>
              <a:ext uri="{FF2B5EF4-FFF2-40B4-BE49-F238E27FC236}">
                <a16:creationId xmlns:a16="http://schemas.microsoft.com/office/drawing/2014/main" id="{88774449-A546-A346-878D-FBDD9093E1BB}"/>
              </a:ext>
            </a:extLst>
          </p:cNvPr>
          <p:cNvPicPr>
            <a:picLocks noChangeAspect="1"/>
          </p:cNvPicPr>
          <p:nvPr userDrawn="1"/>
        </p:nvPicPr>
        <p:blipFill>
          <a:blip r:embed="rId2"/>
          <a:stretch>
            <a:fillRect/>
          </a:stretch>
        </p:blipFill>
        <p:spPr>
          <a:xfrm>
            <a:off x="10826496" y="6108191"/>
            <a:ext cx="682752" cy="682752"/>
          </a:xfrm>
          <a:prstGeom prst="rect">
            <a:avLst/>
          </a:prstGeom>
        </p:spPr>
      </p:pic>
      <p:sp>
        <p:nvSpPr>
          <p:cNvPr id="11" name="Rectangle 10">
            <a:extLst>
              <a:ext uri="{FF2B5EF4-FFF2-40B4-BE49-F238E27FC236}">
                <a16:creationId xmlns:a16="http://schemas.microsoft.com/office/drawing/2014/main" id="{BF467F6D-EA4F-474E-98F7-0909973D7669}"/>
              </a:ext>
            </a:extLst>
          </p:cNvPr>
          <p:cNvSpPr/>
          <p:nvPr userDrawn="1"/>
        </p:nvSpPr>
        <p:spPr>
          <a:xfrm>
            <a:off x="0" y="0"/>
            <a:ext cx="12192000" cy="365125"/>
          </a:xfrm>
          <a:prstGeom prst="rect">
            <a:avLst/>
          </a:prstGeom>
          <a:solidFill>
            <a:srgbClr val="0E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E5CA509-EFA5-5B4C-AA9E-884992A3F06A}"/>
              </a:ext>
            </a:extLst>
          </p:cNvPr>
          <p:cNvSpPr/>
          <p:nvPr userDrawn="1"/>
        </p:nvSpPr>
        <p:spPr>
          <a:xfrm rot="5400000">
            <a:off x="-2905062" y="3270187"/>
            <a:ext cx="6492875" cy="682752"/>
          </a:xfrm>
          <a:prstGeom prst="rect">
            <a:avLst/>
          </a:prstGeom>
          <a:solidFill>
            <a:srgbClr val="3B9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665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DB1D-C0DE-2C44-A82E-89F2D83F948D}"/>
              </a:ext>
            </a:extLst>
          </p:cNvPr>
          <p:cNvSpPr>
            <a:spLocks noGrp="1"/>
          </p:cNvSpPr>
          <p:nvPr>
            <p:ph type="title"/>
          </p:nvPr>
        </p:nvSpPr>
        <p:spPr/>
        <p:txBody>
          <a:bodyPr/>
          <a:lstStyle>
            <a:lvl1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a:t>Click to edit Master title style</a:t>
            </a:r>
          </a:p>
        </p:txBody>
      </p:sp>
      <p:sp>
        <p:nvSpPr>
          <p:cNvPr id="3" name="Date Placeholder 2">
            <a:extLst>
              <a:ext uri="{FF2B5EF4-FFF2-40B4-BE49-F238E27FC236}">
                <a16:creationId xmlns:a16="http://schemas.microsoft.com/office/drawing/2014/main" id="{36AD1108-412B-6647-8AC3-299899F69670}"/>
              </a:ext>
            </a:extLst>
          </p:cNvPr>
          <p:cNvSpPr>
            <a:spLocks noGrp="1"/>
          </p:cNvSpPr>
          <p:nvPr>
            <p:ph type="dt" sz="half" idx="10"/>
          </p:nvPr>
        </p:nvSpPr>
        <p:spPr/>
        <p:txBody>
          <a:bodyPr/>
          <a:lstStyle>
            <a:lvl1pPr algn="ctr">
              <a:defRPr/>
            </a:lvl1pPr>
          </a:lstStyle>
          <a:p>
            <a:fld id="{53BEF823-48A5-43FC-BE03-E79964288B41}" type="datetimeFigureOut">
              <a:rPr lang="en-US" smtClean="0"/>
              <a:pPr/>
              <a:t>9/10/2021</a:t>
            </a:fld>
            <a:endParaRPr lang="en-US"/>
          </a:p>
        </p:txBody>
      </p:sp>
      <p:sp>
        <p:nvSpPr>
          <p:cNvPr id="4" name="Footer Placeholder 3">
            <a:extLst>
              <a:ext uri="{FF2B5EF4-FFF2-40B4-BE49-F238E27FC236}">
                <a16:creationId xmlns:a16="http://schemas.microsoft.com/office/drawing/2014/main" id="{2A6A61C4-EB45-084E-8899-42EC6CCFA8D9}"/>
              </a:ext>
            </a:extLst>
          </p:cNvPr>
          <p:cNvSpPr>
            <a:spLocks noGrp="1"/>
          </p:cNvSpPr>
          <p:nvPr>
            <p:ph type="ftr" sz="quarter" idx="11"/>
          </p:nvPr>
        </p:nvSpPr>
        <p:spPr/>
        <p:txBody>
          <a:bodyPr/>
          <a:lstStyle>
            <a:lvl1pPr algn="ctr">
              <a:defRPr/>
            </a:lvl1pPr>
          </a:lstStyle>
          <a:p>
            <a:endParaRPr lang="en-US"/>
          </a:p>
        </p:txBody>
      </p:sp>
      <p:sp>
        <p:nvSpPr>
          <p:cNvPr id="5" name="Slide Number Placeholder 4">
            <a:extLst>
              <a:ext uri="{FF2B5EF4-FFF2-40B4-BE49-F238E27FC236}">
                <a16:creationId xmlns:a16="http://schemas.microsoft.com/office/drawing/2014/main" id="{332566E0-9641-B343-AA11-128DA0A4418C}"/>
              </a:ext>
            </a:extLst>
          </p:cNvPr>
          <p:cNvSpPr>
            <a:spLocks noGrp="1"/>
          </p:cNvSpPr>
          <p:nvPr>
            <p:ph type="sldNum" sz="quarter" idx="12"/>
          </p:nvPr>
        </p:nvSpPr>
        <p:spPr>
          <a:xfrm>
            <a:off x="8610600" y="6356350"/>
            <a:ext cx="2005584" cy="365125"/>
          </a:xfrm>
        </p:spPr>
        <p:txBody>
          <a:bodyPr/>
          <a:lstStyle/>
          <a:p>
            <a:pPr algn="ctr"/>
            <a:fld id="{D79E6812-DF0E-4B88-AFAA-EAC7168F54C0}" type="slidenum">
              <a:rPr lang="en-US" smtClean="0"/>
              <a:pPr algn="ctr"/>
              <a:t>‹#›</a:t>
            </a:fld>
            <a:endParaRPr lang="en-US"/>
          </a:p>
        </p:txBody>
      </p:sp>
      <p:pic>
        <p:nvPicPr>
          <p:cNvPr id="6" name="Picture 5" descr="A picture containing background pattern&#10;&#10;Description automatically generated">
            <a:extLst>
              <a:ext uri="{FF2B5EF4-FFF2-40B4-BE49-F238E27FC236}">
                <a16:creationId xmlns:a16="http://schemas.microsoft.com/office/drawing/2014/main" id="{ACF6A3D5-773B-B24C-A2CA-CF609BB21AC2}"/>
              </a:ext>
            </a:extLst>
          </p:cNvPr>
          <p:cNvPicPr>
            <a:picLocks noChangeAspect="1"/>
          </p:cNvPicPr>
          <p:nvPr userDrawn="1"/>
        </p:nvPicPr>
        <p:blipFill>
          <a:blip r:embed="rId2"/>
          <a:stretch>
            <a:fillRect/>
          </a:stretch>
        </p:blipFill>
        <p:spPr>
          <a:xfrm>
            <a:off x="10826496" y="6108191"/>
            <a:ext cx="682752" cy="682752"/>
          </a:xfrm>
          <a:prstGeom prst="rect">
            <a:avLst/>
          </a:prstGeom>
        </p:spPr>
      </p:pic>
      <p:sp>
        <p:nvSpPr>
          <p:cNvPr id="7" name="Rectangle 6">
            <a:extLst>
              <a:ext uri="{FF2B5EF4-FFF2-40B4-BE49-F238E27FC236}">
                <a16:creationId xmlns:a16="http://schemas.microsoft.com/office/drawing/2014/main" id="{19496BF2-6C7C-9A4A-BB35-9C22FFF22776}"/>
              </a:ext>
            </a:extLst>
          </p:cNvPr>
          <p:cNvSpPr/>
          <p:nvPr userDrawn="1"/>
        </p:nvSpPr>
        <p:spPr>
          <a:xfrm>
            <a:off x="0" y="0"/>
            <a:ext cx="12192000" cy="365125"/>
          </a:xfrm>
          <a:prstGeom prst="rect">
            <a:avLst/>
          </a:prstGeom>
          <a:solidFill>
            <a:srgbClr val="0E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0482AE-9379-C647-AA9D-2ABFE8612552}"/>
              </a:ext>
            </a:extLst>
          </p:cNvPr>
          <p:cNvSpPr/>
          <p:nvPr userDrawn="1"/>
        </p:nvSpPr>
        <p:spPr>
          <a:xfrm rot="5400000">
            <a:off x="-2905062" y="3270187"/>
            <a:ext cx="6492875" cy="682752"/>
          </a:xfrm>
          <a:prstGeom prst="rect">
            <a:avLst/>
          </a:prstGeom>
          <a:solidFill>
            <a:srgbClr val="3B9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953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66D83E-757B-174D-A648-1D7B69EF5EA4}"/>
              </a:ext>
            </a:extLst>
          </p:cNvPr>
          <p:cNvSpPr>
            <a:spLocks noGrp="1"/>
          </p:cNvSpPr>
          <p:nvPr>
            <p:ph type="dt" sz="half" idx="10"/>
          </p:nvPr>
        </p:nvSpPr>
        <p:spPr/>
        <p:txBody>
          <a:bodyPr/>
          <a:lstStyle/>
          <a:p>
            <a:pPr algn="ctr"/>
            <a:fld id="{53BEF823-48A5-43FC-BE03-E79964288B41}" type="datetimeFigureOut">
              <a:rPr lang="en-US" smtClean="0"/>
              <a:pPr algn="ctr"/>
              <a:t>9/10/2021</a:t>
            </a:fld>
            <a:endParaRPr lang="en-US"/>
          </a:p>
        </p:txBody>
      </p:sp>
      <p:sp>
        <p:nvSpPr>
          <p:cNvPr id="3" name="Footer Placeholder 2">
            <a:extLst>
              <a:ext uri="{FF2B5EF4-FFF2-40B4-BE49-F238E27FC236}">
                <a16:creationId xmlns:a16="http://schemas.microsoft.com/office/drawing/2014/main" id="{429ED25B-8B10-D345-872A-8D8234EA4823}"/>
              </a:ext>
            </a:extLst>
          </p:cNvPr>
          <p:cNvSpPr>
            <a:spLocks noGrp="1"/>
          </p:cNvSpPr>
          <p:nvPr>
            <p:ph type="ftr" sz="quarter" idx="11"/>
          </p:nvPr>
        </p:nvSpPr>
        <p:spPr/>
        <p:txBody>
          <a:bodyPr/>
          <a:lstStyle>
            <a:lvl1pPr algn="ctr">
              <a:defRPr/>
            </a:lvl1pPr>
          </a:lstStyle>
          <a:p>
            <a:endParaRPr lang="en-US"/>
          </a:p>
        </p:txBody>
      </p:sp>
      <p:sp>
        <p:nvSpPr>
          <p:cNvPr id="4" name="Slide Number Placeholder 3">
            <a:extLst>
              <a:ext uri="{FF2B5EF4-FFF2-40B4-BE49-F238E27FC236}">
                <a16:creationId xmlns:a16="http://schemas.microsoft.com/office/drawing/2014/main" id="{948D6C6E-5EF5-A448-8541-3C7F2D1EE399}"/>
              </a:ext>
            </a:extLst>
          </p:cNvPr>
          <p:cNvSpPr>
            <a:spLocks noGrp="1"/>
          </p:cNvSpPr>
          <p:nvPr>
            <p:ph type="sldNum" sz="quarter" idx="12"/>
          </p:nvPr>
        </p:nvSpPr>
        <p:spPr>
          <a:xfrm>
            <a:off x="8610600" y="6356350"/>
            <a:ext cx="1923288" cy="365125"/>
          </a:xfrm>
        </p:spPr>
        <p:txBody>
          <a:bodyPr/>
          <a:lstStyle/>
          <a:p>
            <a:pPr algn="ctr"/>
            <a:fld id="{D79E6812-DF0E-4B88-AFAA-EAC7168F54C0}" type="slidenum">
              <a:rPr lang="en-US" smtClean="0"/>
              <a:pPr algn="ctr"/>
              <a:t>‹#›</a:t>
            </a:fld>
            <a:endParaRPr lang="en-US"/>
          </a:p>
        </p:txBody>
      </p:sp>
      <p:pic>
        <p:nvPicPr>
          <p:cNvPr id="5" name="Picture 4" descr="A picture containing background pattern&#10;&#10;Description automatically generated">
            <a:extLst>
              <a:ext uri="{FF2B5EF4-FFF2-40B4-BE49-F238E27FC236}">
                <a16:creationId xmlns:a16="http://schemas.microsoft.com/office/drawing/2014/main" id="{6B315A90-7CB6-E24B-9D18-1665A6472AA7}"/>
              </a:ext>
            </a:extLst>
          </p:cNvPr>
          <p:cNvPicPr>
            <a:picLocks noChangeAspect="1"/>
          </p:cNvPicPr>
          <p:nvPr userDrawn="1"/>
        </p:nvPicPr>
        <p:blipFill>
          <a:blip r:embed="rId2"/>
          <a:stretch>
            <a:fillRect/>
          </a:stretch>
        </p:blipFill>
        <p:spPr>
          <a:xfrm>
            <a:off x="10826496" y="6108191"/>
            <a:ext cx="682752" cy="682752"/>
          </a:xfrm>
          <a:prstGeom prst="rect">
            <a:avLst/>
          </a:prstGeom>
        </p:spPr>
      </p:pic>
      <p:sp>
        <p:nvSpPr>
          <p:cNvPr id="6" name="Rectangle 5">
            <a:extLst>
              <a:ext uri="{FF2B5EF4-FFF2-40B4-BE49-F238E27FC236}">
                <a16:creationId xmlns:a16="http://schemas.microsoft.com/office/drawing/2014/main" id="{00FD60E3-FA25-8848-B37A-9BFE4C32871C}"/>
              </a:ext>
            </a:extLst>
          </p:cNvPr>
          <p:cNvSpPr/>
          <p:nvPr userDrawn="1"/>
        </p:nvSpPr>
        <p:spPr>
          <a:xfrm>
            <a:off x="0" y="0"/>
            <a:ext cx="12192000" cy="365125"/>
          </a:xfrm>
          <a:prstGeom prst="rect">
            <a:avLst/>
          </a:prstGeom>
          <a:solidFill>
            <a:srgbClr val="0E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9330BAB-D438-374D-9B55-BACF3878ADBA}"/>
              </a:ext>
            </a:extLst>
          </p:cNvPr>
          <p:cNvSpPr/>
          <p:nvPr userDrawn="1"/>
        </p:nvSpPr>
        <p:spPr>
          <a:xfrm rot="5400000">
            <a:off x="-2905062" y="3270187"/>
            <a:ext cx="6492875" cy="682752"/>
          </a:xfrm>
          <a:prstGeom prst="rect">
            <a:avLst/>
          </a:prstGeom>
          <a:solidFill>
            <a:srgbClr val="3B9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14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A46B-7712-CD40-8DD3-19FD051C5B67}"/>
              </a:ext>
            </a:extLst>
          </p:cNvPr>
          <p:cNvSpPr>
            <a:spLocks noGrp="1"/>
          </p:cNvSpPr>
          <p:nvPr>
            <p:ph type="title"/>
          </p:nvPr>
        </p:nvSpPr>
        <p:spPr>
          <a:xfrm>
            <a:off x="839788" y="457200"/>
            <a:ext cx="3932237" cy="1600200"/>
          </a:xfrm>
        </p:spPr>
        <p:txBody>
          <a:bodyPr anchor="b"/>
          <a:lstStyle>
            <a:lvl1pPr>
              <a:defRPr sz="3200" b="0" i="0">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91FD045-11DC-074E-B256-86D1ED21A679}"/>
              </a:ext>
            </a:extLst>
          </p:cNvPr>
          <p:cNvSpPr>
            <a:spLocks noGrp="1"/>
          </p:cNvSpPr>
          <p:nvPr>
            <p:ph idx="1"/>
          </p:nvPr>
        </p:nvSpPr>
        <p:spPr>
          <a:xfrm>
            <a:off x="5183188" y="987425"/>
            <a:ext cx="6172200" cy="4873625"/>
          </a:xfrm>
        </p:spPr>
        <p:txBody>
          <a:bodyPr/>
          <a:lstStyle>
            <a:lvl1pPr>
              <a:buClr>
                <a:srgbClr val="0E6782"/>
              </a:buClr>
              <a:defRPr sz="3200" b="0" i="0">
                <a:latin typeface="Helvetica Neue Medium" panose="02000503000000020004" pitchFamily="2" charset="0"/>
                <a:ea typeface="Helvetica Neue Medium" panose="02000503000000020004" pitchFamily="2" charset="0"/>
                <a:cs typeface="Helvetica Neue Medium" panose="02000503000000020004" pitchFamily="2" charset="0"/>
              </a:defRPr>
            </a:lvl1pPr>
            <a:lvl2pPr>
              <a:defRPr sz="2800" b="0" i="0">
                <a:latin typeface="Helvetica Neue" panose="02000503000000020004" pitchFamily="2" charset="0"/>
                <a:ea typeface="Helvetica Neue" panose="02000503000000020004" pitchFamily="2" charset="0"/>
                <a:cs typeface="Helvetica Neue" panose="02000503000000020004" pitchFamily="2" charset="0"/>
              </a:defRPr>
            </a:lvl2pPr>
            <a:lvl3pPr>
              <a:defRPr sz="2400" b="0" i="0">
                <a:latin typeface="Helvetica Neue" panose="02000503000000020004" pitchFamily="2" charset="0"/>
                <a:ea typeface="Helvetica Neue" panose="02000503000000020004" pitchFamily="2" charset="0"/>
                <a:cs typeface="Helvetica Neue" panose="02000503000000020004" pitchFamily="2" charset="0"/>
              </a:defRPr>
            </a:lvl3pPr>
            <a:lvl4pPr>
              <a:defRPr sz="2000" b="0" i="0">
                <a:latin typeface="Helvetica Neue" panose="02000503000000020004" pitchFamily="2" charset="0"/>
                <a:ea typeface="Helvetica Neue" panose="02000503000000020004" pitchFamily="2" charset="0"/>
                <a:cs typeface="Helvetica Neue" panose="02000503000000020004" pitchFamily="2" charset="0"/>
              </a:defRPr>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606C6F-E061-4C4F-9647-4EE34F8AC934}"/>
              </a:ext>
            </a:extLst>
          </p:cNvPr>
          <p:cNvSpPr>
            <a:spLocks noGrp="1"/>
          </p:cNvSpPr>
          <p:nvPr>
            <p:ph type="body" sz="half" idx="2"/>
          </p:nvPr>
        </p:nvSpPr>
        <p:spPr>
          <a:xfrm>
            <a:off x="839788" y="2057400"/>
            <a:ext cx="3932237" cy="3811588"/>
          </a:xfrm>
        </p:spPr>
        <p:txBody>
          <a:bodyPr/>
          <a:lstStyle>
            <a:lvl1pPr marL="0" indent="0">
              <a:buNone/>
              <a:defRPr sz="16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81F535-0C8D-CB41-BBBB-EC485A9CDDB1}"/>
              </a:ext>
            </a:extLst>
          </p:cNvPr>
          <p:cNvSpPr>
            <a:spLocks noGrp="1"/>
          </p:cNvSpPr>
          <p:nvPr>
            <p:ph type="dt" sz="half" idx="10"/>
          </p:nvPr>
        </p:nvSpPr>
        <p:spPr/>
        <p:txBody>
          <a:bodyPr/>
          <a:lstStyle>
            <a:lvl1pPr algn="ctr">
              <a:defRPr/>
            </a:lvl1pPr>
          </a:lstStyle>
          <a:p>
            <a:fld id="{53BEF823-48A5-43FC-BE03-E79964288B41}" type="datetimeFigureOut">
              <a:rPr lang="en-US" smtClean="0"/>
              <a:pPr/>
              <a:t>9/10/2021</a:t>
            </a:fld>
            <a:endParaRPr lang="en-US"/>
          </a:p>
        </p:txBody>
      </p:sp>
      <p:sp>
        <p:nvSpPr>
          <p:cNvPr id="6" name="Footer Placeholder 5">
            <a:extLst>
              <a:ext uri="{FF2B5EF4-FFF2-40B4-BE49-F238E27FC236}">
                <a16:creationId xmlns:a16="http://schemas.microsoft.com/office/drawing/2014/main" id="{07319073-E683-E34B-9910-36A9722CEBB6}"/>
              </a:ext>
            </a:extLst>
          </p:cNvPr>
          <p:cNvSpPr>
            <a:spLocks noGrp="1"/>
          </p:cNvSpPr>
          <p:nvPr>
            <p:ph type="ftr" sz="quarter" idx="11"/>
          </p:nvPr>
        </p:nvSpPr>
        <p:spPr/>
        <p:txBody>
          <a:bodyPr/>
          <a:lstStyle>
            <a:lvl1pPr algn="ctr">
              <a:defRPr/>
            </a:lvl1pPr>
          </a:lstStyle>
          <a:p>
            <a:endParaRPr lang="en-US"/>
          </a:p>
        </p:txBody>
      </p:sp>
      <p:sp>
        <p:nvSpPr>
          <p:cNvPr id="7" name="Slide Number Placeholder 6">
            <a:extLst>
              <a:ext uri="{FF2B5EF4-FFF2-40B4-BE49-F238E27FC236}">
                <a16:creationId xmlns:a16="http://schemas.microsoft.com/office/drawing/2014/main" id="{535DED41-8E94-5B43-AEAE-37AA67D24860}"/>
              </a:ext>
            </a:extLst>
          </p:cNvPr>
          <p:cNvSpPr>
            <a:spLocks noGrp="1"/>
          </p:cNvSpPr>
          <p:nvPr>
            <p:ph type="sldNum" sz="quarter" idx="12"/>
          </p:nvPr>
        </p:nvSpPr>
        <p:spPr>
          <a:xfrm>
            <a:off x="8610600" y="6356350"/>
            <a:ext cx="1895856" cy="365125"/>
          </a:xfrm>
        </p:spPr>
        <p:txBody>
          <a:bodyPr/>
          <a:lstStyle/>
          <a:p>
            <a:pPr algn="ctr"/>
            <a:fld id="{D79E6812-DF0E-4B88-AFAA-EAC7168F54C0}" type="slidenum">
              <a:rPr lang="en-US" smtClean="0"/>
              <a:pPr algn="ctr"/>
              <a:t>‹#›</a:t>
            </a:fld>
            <a:endParaRPr lang="en-US"/>
          </a:p>
        </p:txBody>
      </p:sp>
      <p:pic>
        <p:nvPicPr>
          <p:cNvPr id="8" name="Picture 7" descr="A picture containing background pattern&#10;&#10;Description automatically generated">
            <a:extLst>
              <a:ext uri="{FF2B5EF4-FFF2-40B4-BE49-F238E27FC236}">
                <a16:creationId xmlns:a16="http://schemas.microsoft.com/office/drawing/2014/main" id="{615978D7-3B72-5B42-A03F-0324247FF7B7}"/>
              </a:ext>
            </a:extLst>
          </p:cNvPr>
          <p:cNvPicPr>
            <a:picLocks noChangeAspect="1"/>
          </p:cNvPicPr>
          <p:nvPr userDrawn="1"/>
        </p:nvPicPr>
        <p:blipFill>
          <a:blip r:embed="rId2"/>
          <a:stretch>
            <a:fillRect/>
          </a:stretch>
        </p:blipFill>
        <p:spPr>
          <a:xfrm>
            <a:off x="10826496" y="6108191"/>
            <a:ext cx="682752" cy="682752"/>
          </a:xfrm>
          <a:prstGeom prst="rect">
            <a:avLst/>
          </a:prstGeom>
        </p:spPr>
      </p:pic>
      <p:sp>
        <p:nvSpPr>
          <p:cNvPr id="9" name="Rectangle 8">
            <a:extLst>
              <a:ext uri="{FF2B5EF4-FFF2-40B4-BE49-F238E27FC236}">
                <a16:creationId xmlns:a16="http://schemas.microsoft.com/office/drawing/2014/main" id="{9054F4DF-46DA-1C4B-A445-12F846FC5703}"/>
              </a:ext>
            </a:extLst>
          </p:cNvPr>
          <p:cNvSpPr/>
          <p:nvPr userDrawn="1"/>
        </p:nvSpPr>
        <p:spPr>
          <a:xfrm>
            <a:off x="0" y="0"/>
            <a:ext cx="12192000" cy="365125"/>
          </a:xfrm>
          <a:prstGeom prst="rect">
            <a:avLst/>
          </a:prstGeom>
          <a:solidFill>
            <a:srgbClr val="0E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307F23-0D25-3F47-8F91-30C5382DB6BF}"/>
              </a:ext>
            </a:extLst>
          </p:cNvPr>
          <p:cNvSpPr/>
          <p:nvPr userDrawn="1"/>
        </p:nvSpPr>
        <p:spPr>
          <a:xfrm rot="5400000">
            <a:off x="-2905062" y="3270187"/>
            <a:ext cx="6492875" cy="682752"/>
          </a:xfrm>
          <a:prstGeom prst="rect">
            <a:avLst/>
          </a:prstGeom>
          <a:solidFill>
            <a:srgbClr val="3B9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33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69487-8A17-774A-89EC-350014F87630}"/>
              </a:ext>
            </a:extLst>
          </p:cNvPr>
          <p:cNvSpPr>
            <a:spLocks noGrp="1"/>
          </p:cNvSpPr>
          <p:nvPr>
            <p:ph type="title"/>
          </p:nvPr>
        </p:nvSpPr>
        <p:spPr>
          <a:xfrm>
            <a:off x="839788" y="457200"/>
            <a:ext cx="3932237" cy="1600200"/>
          </a:xfrm>
        </p:spPr>
        <p:txBody>
          <a:bodyPr anchor="b"/>
          <a:lstStyle>
            <a:lvl1pPr>
              <a:defRPr sz="3200" b="0" i="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95C90D90-2ABE-414C-A774-FCDF6A6DBF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51C6F8-35E0-8649-A302-BFB113E6D015}"/>
              </a:ext>
            </a:extLst>
          </p:cNvPr>
          <p:cNvSpPr>
            <a:spLocks noGrp="1"/>
          </p:cNvSpPr>
          <p:nvPr>
            <p:ph type="body" sz="half" idx="2"/>
          </p:nvPr>
        </p:nvSpPr>
        <p:spPr>
          <a:xfrm>
            <a:off x="839788" y="2057400"/>
            <a:ext cx="3932237" cy="3811588"/>
          </a:xfrm>
        </p:spPr>
        <p:txBody>
          <a:bodyPr/>
          <a:lstStyle>
            <a:lvl1pPr marL="0" indent="0">
              <a:buNone/>
              <a:defRPr sz="16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C96BE-8C49-DA46-98BF-7792787BF27E}"/>
              </a:ext>
            </a:extLst>
          </p:cNvPr>
          <p:cNvSpPr>
            <a:spLocks noGrp="1"/>
          </p:cNvSpPr>
          <p:nvPr>
            <p:ph type="dt" sz="half" idx="10"/>
          </p:nvPr>
        </p:nvSpPr>
        <p:spPr/>
        <p:txBody>
          <a:bodyPr/>
          <a:lstStyle/>
          <a:p>
            <a:pPr algn="ctr"/>
            <a:fld id="{53BEF823-48A5-43FC-BE03-E79964288B41}" type="datetimeFigureOut">
              <a:rPr lang="en-US" smtClean="0"/>
              <a:pPr algn="ctr"/>
              <a:t>9/10/2021</a:t>
            </a:fld>
            <a:endParaRPr lang="en-US"/>
          </a:p>
        </p:txBody>
      </p:sp>
      <p:sp>
        <p:nvSpPr>
          <p:cNvPr id="6" name="Footer Placeholder 5">
            <a:extLst>
              <a:ext uri="{FF2B5EF4-FFF2-40B4-BE49-F238E27FC236}">
                <a16:creationId xmlns:a16="http://schemas.microsoft.com/office/drawing/2014/main" id="{E3792FE7-CDB0-164C-A756-35605CA7E7C1}"/>
              </a:ext>
            </a:extLst>
          </p:cNvPr>
          <p:cNvSpPr>
            <a:spLocks noGrp="1"/>
          </p:cNvSpPr>
          <p:nvPr>
            <p:ph type="ftr" sz="quarter" idx="11"/>
          </p:nvPr>
        </p:nvSpPr>
        <p:spPr/>
        <p:txBody>
          <a:bodyPr/>
          <a:lstStyle>
            <a:lvl1pPr algn="ctr">
              <a:defRPr/>
            </a:lvl1pPr>
          </a:lstStyle>
          <a:p>
            <a:endParaRPr lang="en-US"/>
          </a:p>
        </p:txBody>
      </p:sp>
      <p:sp>
        <p:nvSpPr>
          <p:cNvPr id="7" name="Slide Number Placeholder 6">
            <a:extLst>
              <a:ext uri="{FF2B5EF4-FFF2-40B4-BE49-F238E27FC236}">
                <a16:creationId xmlns:a16="http://schemas.microsoft.com/office/drawing/2014/main" id="{B38B3040-171F-5549-8262-7EA282852CE3}"/>
              </a:ext>
            </a:extLst>
          </p:cNvPr>
          <p:cNvSpPr>
            <a:spLocks noGrp="1"/>
          </p:cNvSpPr>
          <p:nvPr>
            <p:ph type="sldNum" sz="quarter" idx="12"/>
          </p:nvPr>
        </p:nvSpPr>
        <p:spPr>
          <a:xfrm>
            <a:off x="8610600" y="6356350"/>
            <a:ext cx="1996440" cy="365125"/>
          </a:xfrm>
        </p:spPr>
        <p:txBody>
          <a:bodyPr/>
          <a:lstStyle/>
          <a:p>
            <a:pPr algn="ctr"/>
            <a:fld id="{D79E6812-DF0E-4B88-AFAA-EAC7168F54C0}" type="slidenum">
              <a:rPr lang="en-US" smtClean="0"/>
              <a:pPr algn="ctr"/>
              <a:t>‹#›</a:t>
            </a:fld>
            <a:endParaRPr lang="en-US"/>
          </a:p>
        </p:txBody>
      </p:sp>
      <p:pic>
        <p:nvPicPr>
          <p:cNvPr id="8" name="Picture 7" descr="A picture containing background pattern&#10;&#10;Description automatically generated">
            <a:extLst>
              <a:ext uri="{FF2B5EF4-FFF2-40B4-BE49-F238E27FC236}">
                <a16:creationId xmlns:a16="http://schemas.microsoft.com/office/drawing/2014/main" id="{1C230E94-38F8-C444-9CA7-0FCAE1584E23}"/>
              </a:ext>
            </a:extLst>
          </p:cNvPr>
          <p:cNvPicPr>
            <a:picLocks noChangeAspect="1"/>
          </p:cNvPicPr>
          <p:nvPr userDrawn="1"/>
        </p:nvPicPr>
        <p:blipFill>
          <a:blip r:embed="rId2"/>
          <a:stretch>
            <a:fillRect/>
          </a:stretch>
        </p:blipFill>
        <p:spPr>
          <a:xfrm>
            <a:off x="10826496" y="6108191"/>
            <a:ext cx="682752" cy="682752"/>
          </a:xfrm>
          <a:prstGeom prst="rect">
            <a:avLst/>
          </a:prstGeom>
        </p:spPr>
      </p:pic>
      <p:sp>
        <p:nvSpPr>
          <p:cNvPr id="9" name="Rectangle 8">
            <a:extLst>
              <a:ext uri="{FF2B5EF4-FFF2-40B4-BE49-F238E27FC236}">
                <a16:creationId xmlns:a16="http://schemas.microsoft.com/office/drawing/2014/main" id="{354C3270-AABB-9C43-86B9-19E006CCF803}"/>
              </a:ext>
            </a:extLst>
          </p:cNvPr>
          <p:cNvSpPr/>
          <p:nvPr userDrawn="1"/>
        </p:nvSpPr>
        <p:spPr>
          <a:xfrm>
            <a:off x="0" y="0"/>
            <a:ext cx="12192000" cy="365125"/>
          </a:xfrm>
          <a:prstGeom prst="rect">
            <a:avLst/>
          </a:prstGeom>
          <a:solidFill>
            <a:srgbClr val="0E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950A09-D5C9-2741-8A30-C5296363B15D}"/>
              </a:ext>
            </a:extLst>
          </p:cNvPr>
          <p:cNvSpPr/>
          <p:nvPr userDrawn="1"/>
        </p:nvSpPr>
        <p:spPr>
          <a:xfrm rot="5400000">
            <a:off x="-2905062" y="3270187"/>
            <a:ext cx="6492875" cy="682752"/>
          </a:xfrm>
          <a:prstGeom prst="rect">
            <a:avLst/>
          </a:prstGeom>
          <a:solidFill>
            <a:srgbClr val="3B9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917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EF91DE-A88B-2646-8E36-C32B64C8F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4DFC11-C3AA-304C-A24F-5986E649C8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038B6-A78D-DA4A-9213-5182518D3A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53BEF823-48A5-43FC-BE03-E79964288B41}" type="datetimeFigureOut">
              <a:rPr lang="en-US" smtClean="0"/>
              <a:pPr algn="r"/>
              <a:t>9/10/2021</a:t>
            </a:fld>
            <a:endParaRPr lang="en-US"/>
          </a:p>
        </p:txBody>
      </p:sp>
      <p:sp>
        <p:nvSpPr>
          <p:cNvPr id="5" name="Footer Placeholder 4">
            <a:extLst>
              <a:ext uri="{FF2B5EF4-FFF2-40B4-BE49-F238E27FC236}">
                <a16:creationId xmlns:a16="http://schemas.microsoft.com/office/drawing/2014/main" id="{D9082855-24CB-0245-A3FE-5C7592A2D4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endParaRPr lang="en-US"/>
          </a:p>
        </p:txBody>
      </p:sp>
      <p:sp>
        <p:nvSpPr>
          <p:cNvPr id="6" name="Slide Number Placeholder 5">
            <a:extLst>
              <a:ext uri="{FF2B5EF4-FFF2-40B4-BE49-F238E27FC236}">
                <a16:creationId xmlns:a16="http://schemas.microsoft.com/office/drawing/2014/main" id="{98C18064-9604-7F41-9FB1-60490919AF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71562962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5" r:id="rId3"/>
    <p:sldLayoutId id="2147483926" r:id="rId4"/>
    <p:sldLayoutId id="2147483927" r:id="rId5"/>
    <p:sldLayoutId id="2147483928" r:id="rId6"/>
    <p:sldLayoutId id="2147483929" r:id="rId7"/>
    <p:sldLayoutId id="214748393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s://www.ssa.gov/forms/ssa-561.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hyperlink" Target="https://www.ssa.gov/forms/ssa-632-bk.pdf"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hyperlink" Target="https://www.ssa.gov/forms/ssa-634.pdf"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slideLayout" Target="../slideLayouts/slideLayout2.xml"/><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audio" Target="../media/media18.m4a"/><Relationship Id="rId16" Type="http://schemas.openxmlformats.org/officeDocument/2006/relationships/image" Target="../media/image4.png"/><Relationship Id="rId1" Type="http://schemas.microsoft.com/office/2007/relationships/media" Target="../media/media18.m4a"/><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notesSlide" Target="../notesSlides/notesSlide18.xml"/><Relationship Id="rId9" Type="http://schemas.openxmlformats.org/officeDocument/2006/relationships/image" Target="../media/image9.svg"/><Relationship Id="rId1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4.png"/><Relationship Id="rId2" Type="http://schemas.openxmlformats.org/officeDocument/2006/relationships/audio" Target="../media/media19.m4a"/><Relationship Id="rId16" Type="http://schemas.openxmlformats.org/officeDocument/2006/relationships/image" Target="../media/image4.png"/><Relationship Id="rId1" Type="http://schemas.microsoft.com/office/2007/relationships/media" Target="../media/media19.m4a"/><Relationship Id="rId6" Type="http://schemas.openxmlformats.org/officeDocument/2006/relationships/image" Target="../media/image7.svg"/><Relationship Id="rId11" Type="http://schemas.openxmlformats.org/officeDocument/2006/relationships/image" Target="../media/image16.png"/><Relationship Id="rId5" Type="http://schemas.openxmlformats.org/officeDocument/2006/relationships/image" Target="../media/image6.png"/><Relationship Id="rId15" Type="http://schemas.openxmlformats.org/officeDocument/2006/relationships/image" Target="../media/image11.svg"/><Relationship Id="rId10" Type="http://schemas.openxmlformats.org/officeDocument/2006/relationships/image" Target="../media/image13.svg"/><Relationship Id="rId4" Type="http://schemas.openxmlformats.org/officeDocument/2006/relationships/notesSlide" Target="../notesSlides/notesSlide19.xml"/><Relationship Id="rId9" Type="http://schemas.openxmlformats.org/officeDocument/2006/relationships/image" Target="../media/image12.png"/><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1BDC3-13DA-9644-B3A2-1F4EC0070D6F}"/>
              </a:ext>
            </a:extLst>
          </p:cNvPr>
          <p:cNvSpPr>
            <a:spLocks noGrp="1"/>
          </p:cNvSpPr>
          <p:nvPr>
            <p:ph type="ctrTitle"/>
          </p:nvPr>
        </p:nvSpPr>
        <p:spPr>
          <a:xfrm>
            <a:off x="220980" y="297180"/>
            <a:ext cx="7208520" cy="3177540"/>
          </a:xfrm>
        </p:spPr>
        <p:txBody>
          <a:bodyPr>
            <a:normAutofit/>
          </a:bodyPr>
          <a:lstStyle/>
          <a:p>
            <a:r>
              <a:rPr lang="en-US" b="1" dirty="0">
                <a:effectLst>
                  <a:outerShdw blurRad="38100" dist="38100" dir="2700000" algn="tl">
                    <a:srgbClr val="000000">
                      <a:alpha val="43137"/>
                    </a:srgbClr>
                  </a:outerShdw>
                </a:effectLst>
                <a:latin typeface="Solomon Sans SemiBold" panose="02000000000000000000" pitchFamily="2" charset="0"/>
              </a:rPr>
              <a:t>Social Security Disability Insurance (SSDI)</a:t>
            </a:r>
            <a:br>
              <a:rPr lang="en-US" b="1" dirty="0">
                <a:effectLst>
                  <a:outerShdw blurRad="38100" dist="38100" dir="2700000" algn="tl">
                    <a:srgbClr val="000000">
                      <a:alpha val="43137"/>
                    </a:srgbClr>
                  </a:outerShdw>
                </a:effectLst>
                <a:latin typeface="Solomon Sans SemiBold" panose="02000000000000000000" pitchFamily="2" charset="0"/>
              </a:rPr>
            </a:br>
            <a:r>
              <a:rPr lang="en-US" b="1" dirty="0">
                <a:effectLst>
                  <a:outerShdw blurRad="38100" dist="38100" dir="2700000" algn="tl">
                    <a:srgbClr val="000000">
                      <a:alpha val="43137"/>
                    </a:srgbClr>
                  </a:outerShdw>
                </a:effectLst>
                <a:latin typeface="Solomon Sans SemiBold" panose="02000000000000000000" pitchFamily="2" charset="0"/>
              </a:rPr>
              <a:t>Part II</a:t>
            </a:r>
            <a:br>
              <a:rPr lang="en-US" b="1" dirty="0">
                <a:effectLst>
                  <a:outerShdw blurRad="38100" dist="38100" dir="2700000" algn="tl">
                    <a:srgbClr val="000000">
                      <a:alpha val="43137"/>
                    </a:srgbClr>
                  </a:outerShdw>
                </a:effectLst>
                <a:latin typeface="Solomon Sans SemiBold" panose="02000000000000000000" pitchFamily="2" charset="0"/>
              </a:rPr>
            </a:br>
            <a:endParaRPr lang="en-US" sz="4400" dirty="0"/>
          </a:p>
        </p:txBody>
      </p:sp>
      <p:sp>
        <p:nvSpPr>
          <p:cNvPr id="3" name="Title 1">
            <a:extLst>
              <a:ext uri="{FF2B5EF4-FFF2-40B4-BE49-F238E27FC236}">
                <a16:creationId xmlns:a16="http://schemas.microsoft.com/office/drawing/2014/main" id="{7CE855D2-B33E-457D-94D8-DECD3399423A}"/>
              </a:ext>
            </a:extLst>
          </p:cNvPr>
          <p:cNvSpPr txBox="1">
            <a:spLocks/>
          </p:cNvSpPr>
          <p:nvPr/>
        </p:nvSpPr>
        <p:spPr>
          <a:xfrm>
            <a:off x="-274320" y="3634740"/>
            <a:ext cx="7208520" cy="2743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b="0" i="0" kern="12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br>
              <a:rPr lang="en-US" b="1" dirty="0">
                <a:effectLst>
                  <a:outerShdw blurRad="38100" dist="38100" dir="2700000" algn="tl">
                    <a:srgbClr val="000000">
                      <a:alpha val="43137"/>
                    </a:srgbClr>
                  </a:outerShdw>
                </a:effectLst>
                <a:latin typeface="Solomon Sans SemiBold" panose="02000000000000000000" pitchFamily="2" charset="0"/>
              </a:rPr>
            </a:br>
            <a:r>
              <a:rPr lang="en-US" sz="4400" b="1" dirty="0">
                <a:effectLst>
                  <a:outerShdw blurRad="38100" dist="38100" dir="2700000" algn="tl">
                    <a:srgbClr val="000000">
                      <a:alpha val="43137"/>
                    </a:srgbClr>
                  </a:outerShdw>
                </a:effectLst>
                <a:latin typeface="Solomon Sans SemiBold" panose="02000000000000000000" pitchFamily="2" charset="0"/>
              </a:rPr>
              <a:t>SSDI &amp; Overpayments</a:t>
            </a:r>
            <a:br>
              <a:rPr lang="en-US" sz="4400" b="1" dirty="0">
                <a:effectLst>
                  <a:outerShdw blurRad="38100" dist="38100" dir="2700000" algn="tl">
                    <a:srgbClr val="000000">
                      <a:alpha val="43137"/>
                    </a:srgbClr>
                  </a:outerShdw>
                </a:effectLst>
                <a:latin typeface="Solomon Sans SemiBold" panose="02000000000000000000" pitchFamily="2" charset="0"/>
              </a:rPr>
            </a:br>
            <a:r>
              <a:rPr lang="en-US" sz="4400" b="1" dirty="0">
                <a:effectLst>
                  <a:outerShdw blurRad="38100" dist="38100" dir="2700000" algn="tl">
                    <a:srgbClr val="000000">
                      <a:alpha val="43137"/>
                    </a:srgbClr>
                  </a:outerShdw>
                </a:effectLst>
                <a:latin typeface="Solomon Sans SemiBold" panose="02000000000000000000" pitchFamily="2" charset="0"/>
              </a:rPr>
              <a:t>How to Handle </a:t>
            </a:r>
          </a:p>
          <a:p>
            <a:r>
              <a:rPr lang="en-US" sz="4400" b="1" dirty="0">
                <a:effectLst>
                  <a:outerShdw blurRad="38100" dist="38100" dir="2700000" algn="tl">
                    <a:srgbClr val="000000">
                      <a:alpha val="43137"/>
                    </a:srgbClr>
                  </a:outerShdw>
                </a:effectLst>
                <a:latin typeface="Solomon Sans SemiBold" panose="02000000000000000000" pitchFamily="2" charset="0"/>
              </a:rPr>
              <a:t>Overpayments</a:t>
            </a:r>
            <a:endParaRPr lang="en-US" sz="4400" dirty="0"/>
          </a:p>
        </p:txBody>
      </p:sp>
      <p:pic>
        <p:nvPicPr>
          <p:cNvPr id="5" name="Audio 4">
            <a:hlinkClick r:id="" action="ppaction://media"/>
            <a:extLst>
              <a:ext uri="{FF2B5EF4-FFF2-40B4-BE49-F238E27FC236}">
                <a16:creationId xmlns:a16="http://schemas.microsoft.com/office/drawing/2014/main" id="{790C1FEE-1476-43EA-85CC-560EC2A429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73882"/>
      </p:ext>
    </p:extLst>
  </p:cSld>
  <p:clrMapOvr>
    <a:masterClrMapping/>
  </p:clrMapOvr>
  <mc:AlternateContent xmlns:mc="http://schemas.openxmlformats.org/markup-compatibility/2006">
    <mc:Choice xmlns:p14="http://schemas.microsoft.com/office/powerpoint/2010/main" Requires="p14">
      <p:transition spd="slow" p14:dur="2000" advTm="17665"/>
    </mc:Choice>
    <mc:Fallback>
      <p:transition spd="slow" advTm="17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6C27-CF05-844C-9E6D-991EE9C1F154}"/>
              </a:ext>
            </a:extLst>
          </p:cNvPr>
          <p:cNvSpPr>
            <a:spLocks noGrp="1"/>
          </p:cNvSpPr>
          <p:nvPr>
            <p:ph type="title"/>
          </p:nvPr>
        </p:nvSpPr>
        <p:spPr>
          <a:xfrm>
            <a:off x="838200" y="498475"/>
            <a:ext cx="10515600" cy="1325563"/>
          </a:xfrm>
        </p:spPr>
        <p:txBody>
          <a:bodyPr>
            <a:normAutofit/>
          </a:bodyPr>
          <a:lstStyle/>
          <a:p>
            <a:r>
              <a:rPr lang="en-US" dirty="0">
                <a:latin typeface="Helvetica Neue Medium" panose="02000503000000020004"/>
              </a:rPr>
              <a:t>What To File For A Reconsideration?</a:t>
            </a:r>
            <a:endParaRPr lang="en-US" dirty="0"/>
          </a:p>
        </p:txBody>
      </p:sp>
      <p:sp>
        <p:nvSpPr>
          <p:cNvPr id="3" name="Content Placeholder 2">
            <a:extLst>
              <a:ext uri="{FF2B5EF4-FFF2-40B4-BE49-F238E27FC236}">
                <a16:creationId xmlns:a16="http://schemas.microsoft.com/office/drawing/2014/main" id="{B3FC1D46-DF78-A142-AD96-E589F9B4F164}"/>
              </a:ext>
            </a:extLst>
          </p:cNvPr>
          <p:cNvSpPr>
            <a:spLocks noGrp="1"/>
          </p:cNvSpPr>
          <p:nvPr>
            <p:ph idx="1"/>
          </p:nvPr>
        </p:nvSpPr>
        <p:spPr>
          <a:xfrm>
            <a:off x="838200" y="2074164"/>
            <a:ext cx="10515600" cy="4224527"/>
          </a:xfrm>
        </p:spPr>
        <p:txBody>
          <a:bodyPr>
            <a:normAutofit lnSpcReduction="10000"/>
          </a:bodyPr>
          <a:lstStyle/>
          <a:p>
            <a:pPr>
              <a:spcBef>
                <a:spcPts val="1200"/>
              </a:spcBef>
              <a:buFont typeface="Wingdings" panose="05000000000000000000" pitchFamily="2" charset="2"/>
              <a:buChar char="Ø"/>
            </a:pPr>
            <a:r>
              <a:rPr lang="en-US" sz="2800" dirty="0">
                <a:latin typeface="Helvetica Neue Medium" panose="02000503000000020004"/>
              </a:rPr>
              <a:t>Ask a family member or trusted friend to fill out this Social Security Administration Form (SSA-561): </a:t>
            </a:r>
          </a:p>
          <a:p>
            <a:pPr marL="0" indent="0">
              <a:spcBef>
                <a:spcPts val="1200"/>
              </a:spcBef>
              <a:buNone/>
            </a:pPr>
            <a:r>
              <a:rPr lang="en-US" sz="2800" dirty="0">
                <a:latin typeface="Helvetica Neue Medium" panose="02000503000000020004"/>
              </a:rPr>
              <a:t>    </a:t>
            </a:r>
            <a:r>
              <a:rPr lang="en-US" sz="2800" dirty="0">
                <a:latin typeface="Helvetica Neue Medium" panose="02000503000000020004"/>
                <a:hlinkClick r:id="rId5"/>
              </a:rPr>
              <a:t>https://www.ssa.gov/forms/ssa-561.pdf</a:t>
            </a:r>
            <a:endParaRPr lang="en-US" sz="2800" dirty="0">
              <a:latin typeface="Helvetica Neue Medium" panose="02000503000000020004"/>
            </a:endParaRPr>
          </a:p>
          <a:p>
            <a:pPr marL="0" indent="0">
              <a:spcBef>
                <a:spcPts val="1200"/>
              </a:spcBef>
              <a:buNone/>
            </a:pPr>
            <a:endParaRPr lang="en-US" sz="2800" dirty="0">
              <a:latin typeface="Helvetica Neue Medium" panose="02000503000000020004"/>
            </a:endParaRPr>
          </a:p>
          <a:p>
            <a:pPr>
              <a:spcBef>
                <a:spcPts val="1200"/>
              </a:spcBef>
              <a:buFont typeface="Wingdings" panose="05000000000000000000" pitchFamily="2" charset="2"/>
              <a:buChar char="Ø"/>
            </a:pPr>
            <a:r>
              <a:rPr lang="en-US" sz="2800" dirty="0">
                <a:latin typeface="Helvetica Neue Medium" panose="02000503000000020004"/>
              </a:rPr>
              <a:t>The government will offer you a chance for a case review of your file or a chance to meet with a representative to discuss your case. </a:t>
            </a:r>
          </a:p>
          <a:p>
            <a:pPr>
              <a:spcBef>
                <a:spcPts val="1200"/>
              </a:spcBef>
              <a:buFont typeface="Wingdings" panose="05000000000000000000" pitchFamily="2" charset="2"/>
              <a:buChar char="Ø"/>
            </a:pPr>
            <a:endParaRPr lang="en-US" dirty="0">
              <a:latin typeface="Helvetica Neue Medium" panose="02000503000000020004"/>
            </a:endParaRPr>
          </a:p>
          <a:p>
            <a:pPr>
              <a:spcBef>
                <a:spcPts val="1200"/>
              </a:spcBef>
              <a:buFont typeface="Wingdings" panose="05000000000000000000" pitchFamily="2" charset="2"/>
              <a:buChar char="Ø"/>
            </a:pPr>
            <a:r>
              <a:rPr lang="en-US" sz="2800" dirty="0">
                <a:latin typeface="Helvetica Neue Medium" panose="02000503000000020004"/>
              </a:rPr>
              <a:t>A case review is a review of paperwork in your file. </a:t>
            </a:r>
          </a:p>
        </p:txBody>
      </p:sp>
      <p:pic>
        <p:nvPicPr>
          <p:cNvPr id="5" name="Audio 4">
            <a:hlinkClick r:id="" action="ppaction://media"/>
            <a:extLst>
              <a:ext uri="{FF2B5EF4-FFF2-40B4-BE49-F238E27FC236}">
                <a16:creationId xmlns:a16="http://schemas.microsoft.com/office/drawing/2014/main" id="{4FBF118C-0857-4654-8EEA-E5A69586BA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52985207"/>
      </p:ext>
    </p:extLst>
  </p:cSld>
  <p:clrMapOvr>
    <a:masterClrMapping/>
  </p:clrMapOvr>
  <mc:AlternateContent xmlns:mc="http://schemas.openxmlformats.org/markup-compatibility/2006">
    <mc:Choice xmlns:p14="http://schemas.microsoft.com/office/powerpoint/2010/main" Requires="p14">
      <p:transition spd="slow" p14:dur="2000" advTm="33841"/>
    </mc:Choice>
    <mc:Fallback>
      <p:transition spd="slow" advTm="3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6C27-CF05-844C-9E6D-991EE9C1F154}"/>
              </a:ext>
            </a:extLst>
          </p:cNvPr>
          <p:cNvSpPr>
            <a:spLocks noGrp="1"/>
          </p:cNvSpPr>
          <p:nvPr>
            <p:ph type="title"/>
          </p:nvPr>
        </p:nvSpPr>
        <p:spPr/>
        <p:txBody>
          <a:bodyPr/>
          <a:lstStyle/>
          <a:p>
            <a:r>
              <a:rPr lang="en-US" dirty="0">
                <a:latin typeface="Helvetica Neue Medium" panose="02000503000000020004"/>
              </a:rPr>
              <a:t>What is a Waiver?</a:t>
            </a:r>
            <a:endParaRPr lang="en-US" dirty="0"/>
          </a:p>
        </p:txBody>
      </p:sp>
      <p:sp>
        <p:nvSpPr>
          <p:cNvPr id="3" name="Content Placeholder 2">
            <a:extLst>
              <a:ext uri="{FF2B5EF4-FFF2-40B4-BE49-F238E27FC236}">
                <a16:creationId xmlns:a16="http://schemas.microsoft.com/office/drawing/2014/main" id="{B3FC1D46-DF78-A142-AD96-E589F9B4F164}"/>
              </a:ext>
            </a:extLst>
          </p:cNvPr>
          <p:cNvSpPr>
            <a:spLocks noGrp="1"/>
          </p:cNvSpPr>
          <p:nvPr>
            <p:ph idx="1"/>
          </p:nvPr>
        </p:nvSpPr>
        <p:spPr/>
        <p:txBody>
          <a:bodyPr>
            <a:normAutofit/>
          </a:bodyPr>
          <a:lstStyle/>
          <a:p>
            <a:pPr marL="457200" indent="-457200">
              <a:spcBef>
                <a:spcPts val="1200"/>
              </a:spcBef>
              <a:spcAft>
                <a:spcPts val="1200"/>
              </a:spcAft>
              <a:buFont typeface="Wingdings" panose="05000000000000000000" pitchFamily="2" charset="2"/>
              <a:buChar char="Ø"/>
            </a:pPr>
            <a:r>
              <a:rPr lang="en-US" sz="3200" dirty="0">
                <a:latin typeface="Helvetica Neue Medium" panose="02000503000000020004"/>
              </a:rPr>
              <a:t>You ask the government to forgive the overpayment</a:t>
            </a:r>
          </a:p>
          <a:p>
            <a:pPr marL="457200" indent="-457200">
              <a:spcBef>
                <a:spcPts val="1200"/>
              </a:spcBef>
              <a:spcAft>
                <a:spcPts val="1200"/>
              </a:spcAft>
              <a:buFont typeface="Wingdings" panose="05000000000000000000" pitchFamily="2" charset="2"/>
              <a:buChar char="Ø"/>
            </a:pPr>
            <a:r>
              <a:rPr lang="en-US" sz="3200" dirty="0">
                <a:latin typeface="Helvetica Neue Medium" panose="02000503000000020004"/>
              </a:rPr>
              <a:t>There is NO time restrictions for when you can file a waiver</a:t>
            </a:r>
            <a:endParaRPr lang="en-US" sz="3200" dirty="0"/>
          </a:p>
        </p:txBody>
      </p:sp>
      <p:pic>
        <p:nvPicPr>
          <p:cNvPr id="5" name="Audio 4">
            <a:hlinkClick r:id="" action="ppaction://media"/>
            <a:extLst>
              <a:ext uri="{FF2B5EF4-FFF2-40B4-BE49-F238E27FC236}">
                <a16:creationId xmlns:a16="http://schemas.microsoft.com/office/drawing/2014/main" id="{99526018-3767-4DA3-B14F-7C0D0C4600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0801453"/>
      </p:ext>
    </p:extLst>
  </p:cSld>
  <p:clrMapOvr>
    <a:masterClrMapping/>
  </p:clrMapOvr>
  <mc:AlternateContent xmlns:mc="http://schemas.openxmlformats.org/markup-compatibility/2006">
    <mc:Choice xmlns:p14="http://schemas.microsoft.com/office/powerpoint/2010/main" Requires="p14">
      <p:transition spd="slow" p14:dur="2000" advTm="14094"/>
    </mc:Choice>
    <mc:Fallback>
      <p:transition spd="slow" advTm="14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6C27-CF05-844C-9E6D-991EE9C1F154}"/>
              </a:ext>
            </a:extLst>
          </p:cNvPr>
          <p:cNvSpPr>
            <a:spLocks noGrp="1"/>
          </p:cNvSpPr>
          <p:nvPr>
            <p:ph type="title"/>
          </p:nvPr>
        </p:nvSpPr>
        <p:spPr/>
        <p:txBody>
          <a:bodyPr/>
          <a:lstStyle/>
          <a:p>
            <a:r>
              <a:rPr lang="en-US" dirty="0">
                <a:latin typeface="Helvetica Neue Medium" panose="02000503000000020004"/>
              </a:rPr>
              <a:t>When To File a Waiver?</a:t>
            </a:r>
            <a:endParaRPr lang="en-US" dirty="0"/>
          </a:p>
        </p:txBody>
      </p:sp>
      <p:sp>
        <p:nvSpPr>
          <p:cNvPr id="3" name="Content Placeholder 2">
            <a:extLst>
              <a:ext uri="{FF2B5EF4-FFF2-40B4-BE49-F238E27FC236}">
                <a16:creationId xmlns:a16="http://schemas.microsoft.com/office/drawing/2014/main" id="{B3FC1D46-DF78-A142-AD96-E589F9B4F164}"/>
              </a:ext>
            </a:extLst>
          </p:cNvPr>
          <p:cNvSpPr>
            <a:spLocks noGrp="1"/>
          </p:cNvSpPr>
          <p:nvPr>
            <p:ph idx="1"/>
          </p:nvPr>
        </p:nvSpPr>
        <p:spPr>
          <a:xfrm>
            <a:off x="838200" y="1721104"/>
            <a:ext cx="10515600" cy="4415536"/>
          </a:xfrm>
        </p:spPr>
        <p:txBody>
          <a:bodyPr>
            <a:noAutofit/>
          </a:bodyPr>
          <a:lstStyle/>
          <a:p>
            <a:pPr marL="457200" indent="-457200">
              <a:spcBef>
                <a:spcPts val="1200"/>
              </a:spcBef>
              <a:spcAft>
                <a:spcPts val="1200"/>
              </a:spcAft>
              <a:buFont typeface="Wingdings" panose="05000000000000000000" pitchFamily="2" charset="2"/>
              <a:buChar char="Ø"/>
            </a:pPr>
            <a:r>
              <a:rPr lang="en-US" dirty="0">
                <a:latin typeface="Helvetica Neue Medium" panose="02000503000000020004"/>
              </a:rPr>
              <a:t>In order to get a waiver, you need to show:</a:t>
            </a:r>
          </a:p>
          <a:p>
            <a:pPr marL="457200" lvl="1" indent="0">
              <a:spcBef>
                <a:spcPts val="1200"/>
              </a:spcBef>
              <a:spcAft>
                <a:spcPts val="1200"/>
              </a:spcAft>
              <a:buNone/>
            </a:pPr>
            <a:r>
              <a:rPr lang="en-US" sz="2800" dirty="0">
                <a:latin typeface="Helvetica Neue Medium" panose="02000503000000020004"/>
              </a:rPr>
              <a:t>1.) You did not cause the overpayment, and</a:t>
            </a:r>
          </a:p>
          <a:p>
            <a:pPr marL="457200" lvl="1" indent="0">
              <a:spcBef>
                <a:spcPts val="1200"/>
              </a:spcBef>
              <a:spcAft>
                <a:spcPts val="1200"/>
              </a:spcAft>
              <a:buNone/>
            </a:pPr>
            <a:r>
              <a:rPr lang="en-US" sz="2800" dirty="0">
                <a:latin typeface="Helvetica Neue Medium" panose="02000503000000020004"/>
              </a:rPr>
              <a:t>2.) You are unable to afford paying back because you have to pay food, rent, medicine or other necessities, or</a:t>
            </a:r>
          </a:p>
          <a:p>
            <a:pPr marL="457200" lvl="1" indent="0">
              <a:spcBef>
                <a:spcPts val="1200"/>
              </a:spcBef>
              <a:spcAft>
                <a:spcPts val="1200"/>
              </a:spcAft>
              <a:buNone/>
            </a:pPr>
            <a:r>
              <a:rPr lang="en-US" sz="2800" dirty="0">
                <a:latin typeface="Helvetica Neue Medium" panose="02000503000000020004"/>
              </a:rPr>
              <a:t>3.) The government taking back your benefits from you would not be fair.</a:t>
            </a:r>
          </a:p>
          <a:p>
            <a:pPr marL="0" indent="0">
              <a:spcBef>
                <a:spcPts val="1200"/>
              </a:spcBef>
              <a:spcAft>
                <a:spcPts val="1200"/>
              </a:spcAft>
              <a:buNone/>
            </a:pPr>
            <a:r>
              <a:rPr lang="en-US" dirty="0">
                <a:latin typeface="Helvetica Neue Medium" panose="02000503000000020004"/>
              </a:rPr>
              <a:t>Examples of asking for a waiver are that you are not working, earn little income and/or cannot pay your living expenses.</a:t>
            </a:r>
          </a:p>
        </p:txBody>
      </p:sp>
      <p:pic>
        <p:nvPicPr>
          <p:cNvPr id="5" name="Audio 4">
            <a:hlinkClick r:id="" action="ppaction://media"/>
            <a:extLst>
              <a:ext uri="{FF2B5EF4-FFF2-40B4-BE49-F238E27FC236}">
                <a16:creationId xmlns:a16="http://schemas.microsoft.com/office/drawing/2014/main" id="{83E57BBA-BE08-4A3F-B333-13AFA58888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4294576"/>
      </p:ext>
    </p:extLst>
  </p:cSld>
  <p:clrMapOvr>
    <a:masterClrMapping/>
  </p:clrMapOvr>
  <mc:AlternateContent xmlns:mc="http://schemas.openxmlformats.org/markup-compatibility/2006">
    <mc:Choice xmlns:p14="http://schemas.microsoft.com/office/powerpoint/2010/main" Requires="p14">
      <p:transition spd="slow" p14:dur="2000" advTm="43026"/>
    </mc:Choice>
    <mc:Fallback>
      <p:transition spd="slow" advTm="43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6C27-CF05-844C-9E6D-991EE9C1F154}"/>
              </a:ext>
            </a:extLst>
          </p:cNvPr>
          <p:cNvSpPr>
            <a:spLocks noGrp="1"/>
          </p:cNvSpPr>
          <p:nvPr>
            <p:ph type="title"/>
          </p:nvPr>
        </p:nvSpPr>
        <p:spPr/>
        <p:txBody>
          <a:bodyPr/>
          <a:lstStyle/>
          <a:p>
            <a:r>
              <a:rPr lang="en-US" dirty="0">
                <a:latin typeface="Helvetica Neue Medium" panose="02000503000000020004"/>
              </a:rPr>
              <a:t>How To File A Waiver?</a:t>
            </a:r>
            <a:endParaRPr lang="en-US" dirty="0"/>
          </a:p>
        </p:txBody>
      </p:sp>
      <p:sp>
        <p:nvSpPr>
          <p:cNvPr id="3" name="Content Placeholder 2">
            <a:extLst>
              <a:ext uri="{FF2B5EF4-FFF2-40B4-BE49-F238E27FC236}">
                <a16:creationId xmlns:a16="http://schemas.microsoft.com/office/drawing/2014/main" id="{B3FC1D46-DF78-A142-AD96-E589F9B4F164}"/>
              </a:ext>
            </a:extLst>
          </p:cNvPr>
          <p:cNvSpPr>
            <a:spLocks noGrp="1"/>
          </p:cNvSpPr>
          <p:nvPr>
            <p:ph idx="1"/>
          </p:nvPr>
        </p:nvSpPr>
        <p:spPr/>
        <p:txBody>
          <a:bodyPr>
            <a:normAutofit/>
          </a:bodyPr>
          <a:lstStyle/>
          <a:p>
            <a:pPr marL="457200" indent="-457200">
              <a:spcBef>
                <a:spcPts val="1200"/>
              </a:spcBef>
              <a:spcAft>
                <a:spcPts val="1200"/>
              </a:spcAft>
              <a:buFont typeface="Wingdings" panose="05000000000000000000" pitchFamily="2" charset="2"/>
              <a:buChar char="Ø"/>
            </a:pPr>
            <a:r>
              <a:rPr lang="en-US" sz="3200" dirty="0">
                <a:latin typeface="Helvetica Neue Medium" panose="02000503000000020004"/>
              </a:rPr>
              <a:t>Ask a family member or trusted friend to fill out this Social Security Form SSA-632:</a:t>
            </a:r>
          </a:p>
          <a:p>
            <a:pPr marL="0" indent="0">
              <a:spcBef>
                <a:spcPts val="1200"/>
              </a:spcBef>
              <a:spcAft>
                <a:spcPts val="1200"/>
              </a:spcAft>
              <a:buNone/>
            </a:pPr>
            <a:r>
              <a:rPr lang="en-US" sz="3200" dirty="0">
                <a:latin typeface="Helvetica Neue Medium" panose="02000503000000020004"/>
              </a:rPr>
              <a:t>	</a:t>
            </a:r>
            <a:r>
              <a:rPr lang="en-US" sz="3200" dirty="0">
                <a:latin typeface="Helvetica Neue Medium" panose="02000503000000020004"/>
                <a:hlinkClick r:id="rId5"/>
              </a:rPr>
              <a:t>https://www.ssa.gov/forms/ssa-632-bk.pdf</a:t>
            </a:r>
            <a:r>
              <a:rPr lang="en-US" sz="3200" dirty="0">
                <a:latin typeface="Helvetica Neue Medium" panose="02000503000000020004"/>
              </a:rPr>
              <a:t>    </a:t>
            </a:r>
          </a:p>
          <a:p>
            <a:pPr>
              <a:spcBef>
                <a:spcPts val="1200"/>
              </a:spcBef>
              <a:spcAft>
                <a:spcPts val="1200"/>
              </a:spcAft>
              <a:buFont typeface="Wingdings" panose="05000000000000000000" pitchFamily="2" charset="2"/>
              <a:buChar char="Ø"/>
            </a:pPr>
            <a:r>
              <a:rPr lang="en-US" sz="3200" dirty="0">
                <a:latin typeface="Helvetica Neue Medium" panose="02000503000000020004"/>
              </a:rPr>
              <a:t> You must complete the entire form.  </a:t>
            </a:r>
          </a:p>
          <a:p>
            <a:pPr>
              <a:spcBef>
                <a:spcPts val="1200"/>
              </a:spcBef>
              <a:spcAft>
                <a:spcPts val="1200"/>
              </a:spcAft>
              <a:buFont typeface="Wingdings" panose="05000000000000000000" pitchFamily="2" charset="2"/>
              <a:buChar char="Ø"/>
            </a:pPr>
            <a:r>
              <a:rPr lang="en-US" sz="3200" dirty="0">
                <a:latin typeface="Helvetica Neue Medium" panose="02000503000000020004"/>
              </a:rPr>
              <a:t> If the government does not grant the waiver, a meeting with representatives must be scheduled. </a:t>
            </a:r>
          </a:p>
        </p:txBody>
      </p:sp>
      <p:pic>
        <p:nvPicPr>
          <p:cNvPr id="5" name="Audio 4">
            <a:hlinkClick r:id="" action="ppaction://media"/>
            <a:extLst>
              <a:ext uri="{FF2B5EF4-FFF2-40B4-BE49-F238E27FC236}">
                <a16:creationId xmlns:a16="http://schemas.microsoft.com/office/drawing/2014/main" id="{7E75EEE4-1C1B-4D51-A8F2-89F97560CC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0655361"/>
      </p:ext>
    </p:extLst>
  </p:cSld>
  <p:clrMapOvr>
    <a:masterClrMapping/>
  </p:clrMapOvr>
  <mc:AlternateContent xmlns:mc="http://schemas.openxmlformats.org/markup-compatibility/2006">
    <mc:Choice xmlns:p14="http://schemas.microsoft.com/office/powerpoint/2010/main" Requires="p14">
      <p:transition spd="slow" p14:dur="2000" advTm="34620"/>
    </mc:Choice>
    <mc:Fallback>
      <p:transition spd="slow" advTm="34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6C27-CF05-844C-9E6D-991EE9C1F154}"/>
              </a:ext>
            </a:extLst>
          </p:cNvPr>
          <p:cNvSpPr>
            <a:spLocks noGrp="1"/>
          </p:cNvSpPr>
          <p:nvPr>
            <p:ph type="title"/>
          </p:nvPr>
        </p:nvSpPr>
        <p:spPr/>
        <p:txBody>
          <a:bodyPr/>
          <a:lstStyle/>
          <a:p>
            <a:r>
              <a:rPr lang="en-US" dirty="0">
                <a:latin typeface="Helvetica Neue Medium" panose="02000503000000020004"/>
              </a:rPr>
              <a:t>Negotiate A Repayment Plan</a:t>
            </a:r>
            <a:endParaRPr lang="en-US" dirty="0"/>
          </a:p>
        </p:txBody>
      </p:sp>
      <p:sp>
        <p:nvSpPr>
          <p:cNvPr id="3" name="Content Placeholder 2">
            <a:extLst>
              <a:ext uri="{FF2B5EF4-FFF2-40B4-BE49-F238E27FC236}">
                <a16:creationId xmlns:a16="http://schemas.microsoft.com/office/drawing/2014/main" id="{B3FC1D46-DF78-A142-AD96-E589F9B4F164}"/>
              </a:ext>
            </a:extLst>
          </p:cNvPr>
          <p:cNvSpPr>
            <a:spLocks noGrp="1"/>
          </p:cNvSpPr>
          <p:nvPr>
            <p:ph idx="1"/>
          </p:nvPr>
        </p:nvSpPr>
        <p:spPr/>
        <p:txBody>
          <a:bodyPr>
            <a:normAutofit/>
          </a:bodyPr>
          <a:lstStyle/>
          <a:p>
            <a:pPr marL="457200" indent="-457200">
              <a:spcBef>
                <a:spcPts val="1200"/>
              </a:spcBef>
              <a:spcAft>
                <a:spcPts val="1200"/>
              </a:spcAft>
              <a:buFont typeface="Wingdings" panose="05000000000000000000" pitchFamily="2" charset="2"/>
              <a:buChar char="Ø"/>
            </a:pPr>
            <a:r>
              <a:rPr lang="en-US" sz="3200" dirty="0">
                <a:latin typeface="Helvetica Neue Medium" panose="02000503000000020004"/>
              </a:rPr>
              <a:t>You can have a family member or trusted friend negotiate a repayment plan with the government for any money the government thinks you owe them. The family member or  friend can submit this form. (SSA-634):  	</a:t>
            </a:r>
          </a:p>
          <a:p>
            <a:pPr marL="0" indent="0">
              <a:spcBef>
                <a:spcPts val="1200"/>
              </a:spcBef>
              <a:spcAft>
                <a:spcPts val="1200"/>
              </a:spcAft>
              <a:buNone/>
            </a:pPr>
            <a:r>
              <a:rPr lang="en-US" sz="3200" dirty="0">
                <a:latin typeface="Helvetica Neue Medium" panose="02000503000000020004"/>
              </a:rPr>
              <a:t>	</a:t>
            </a:r>
            <a:r>
              <a:rPr lang="en-US" sz="3200" dirty="0">
                <a:latin typeface="Helvetica Neue Medium" panose="02000503000000020004"/>
                <a:hlinkClick r:id="rId5"/>
              </a:rPr>
              <a:t>https://www.ssa.gov/forms/ssa-634.pdf</a:t>
            </a:r>
            <a:r>
              <a:rPr lang="en-US" sz="3200" dirty="0">
                <a:latin typeface="Helvetica Neue Medium" panose="02000503000000020004"/>
              </a:rPr>
              <a:t> </a:t>
            </a:r>
          </a:p>
          <a:p>
            <a:pPr>
              <a:spcBef>
                <a:spcPts val="1200"/>
              </a:spcBef>
              <a:spcAft>
                <a:spcPts val="1200"/>
              </a:spcAft>
              <a:buFont typeface="Wingdings" panose="05000000000000000000" pitchFamily="2" charset="2"/>
              <a:buChar char="Ø"/>
            </a:pPr>
            <a:r>
              <a:rPr lang="en-US" sz="3200" dirty="0">
                <a:latin typeface="Helvetica Neue Medium" panose="02000503000000020004"/>
              </a:rPr>
              <a:t>The government can hold back the entire amount of your  monthly benefit check. </a:t>
            </a:r>
          </a:p>
        </p:txBody>
      </p:sp>
      <p:pic>
        <p:nvPicPr>
          <p:cNvPr id="5" name="Audio 4">
            <a:hlinkClick r:id="" action="ppaction://media"/>
            <a:extLst>
              <a:ext uri="{FF2B5EF4-FFF2-40B4-BE49-F238E27FC236}">
                <a16:creationId xmlns:a16="http://schemas.microsoft.com/office/drawing/2014/main" id="{F20F203C-52A1-4CCA-9DCA-7BD559A17D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9240000"/>
      </p:ext>
    </p:extLst>
  </p:cSld>
  <p:clrMapOvr>
    <a:masterClrMapping/>
  </p:clrMapOvr>
  <mc:AlternateContent xmlns:mc="http://schemas.openxmlformats.org/markup-compatibility/2006">
    <mc:Choice xmlns:p14="http://schemas.microsoft.com/office/powerpoint/2010/main" Requires="p14">
      <p:transition spd="slow" p14:dur="2000" advTm="22221"/>
    </mc:Choice>
    <mc:Fallback>
      <p:transition spd="slow" advTm="22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6C27-CF05-844C-9E6D-991EE9C1F154}"/>
              </a:ext>
            </a:extLst>
          </p:cNvPr>
          <p:cNvSpPr>
            <a:spLocks noGrp="1"/>
          </p:cNvSpPr>
          <p:nvPr>
            <p:ph type="title"/>
          </p:nvPr>
        </p:nvSpPr>
        <p:spPr/>
        <p:txBody>
          <a:bodyPr/>
          <a:lstStyle/>
          <a:p>
            <a:r>
              <a:rPr lang="en-US" dirty="0">
                <a:latin typeface="Helvetica Neue Medium" panose="02000503000000020004"/>
              </a:rPr>
              <a:t>If You Choose To Do Nothing</a:t>
            </a:r>
            <a:endParaRPr lang="en-US" dirty="0"/>
          </a:p>
        </p:txBody>
      </p:sp>
      <p:sp>
        <p:nvSpPr>
          <p:cNvPr id="3" name="Content Placeholder 2">
            <a:extLst>
              <a:ext uri="{FF2B5EF4-FFF2-40B4-BE49-F238E27FC236}">
                <a16:creationId xmlns:a16="http://schemas.microsoft.com/office/drawing/2014/main" id="{B3FC1D46-DF78-A142-AD96-E589F9B4F164}"/>
              </a:ext>
            </a:extLst>
          </p:cNvPr>
          <p:cNvSpPr>
            <a:spLocks noGrp="1"/>
          </p:cNvSpPr>
          <p:nvPr>
            <p:ph idx="1"/>
          </p:nvPr>
        </p:nvSpPr>
        <p:spPr/>
        <p:txBody>
          <a:bodyPr>
            <a:normAutofit/>
          </a:bodyPr>
          <a:lstStyle/>
          <a:p>
            <a:pPr marL="457200" indent="-457200">
              <a:spcBef>
                <a:spcPts val="1200"/>
              </a:spcBef>
              <a:spcAft>
                <a:spcPts val="1200"/>
              </a:spcAft>
              <a:buFont typeface="Wingdings" panose="05000000000000000000" pitchFamily="2" charset="2"/>
              <a:buChar char="Ø"/>
            </a:pPr>
            <a:r>
              <a:rPr lang="en-US" sz="3200" dirty="0">
                <a:latin typeface="Helvetica Neue Medium" panose="02000503000000020004"/>
              </a:rPr>
              <a:t>You can accept the government’s decision about an overpayment and do nothing.</a:t>
            </a:r>
          </a:p>
          <a:p>
            <a:pPr marL="457200" indent="-457200">
              <a:spcBef>
                <a:spcPts val="1200"/>
              </a:spcBef>
              <a:spcAft>
                <a:spcPts val="1200"/>
              </a:spcAft>
              <a:buFont typeface="Wingdings" panose="05000000000000000000" pitchFamily="2" charset="2"/>
              <a:buChar char="Ø"/>
            </a:pPr>
            <a:r>
              <a:rPr lang="en-US" sz="3200" dirty="0">
                <a:latin typeface="Helvetica Neue Medium" panose="02000503000000020004"/>
              </a:rPr>
              <a:t>SSDI beneficiaries – The government will withhold the entire amount of your monthly benefit check, within 30 days of your getting the overpayment notice.</a:t>
            </a:r>
            <a:endParaRPr lang="en-US" sz="3200" dirty="0"/>
          </a:p>
        </p:txBody>
      </p:sp>
      <p:pic>
        <p:nvPicPr>
          <p:cNvPr id="5" name="Audio 4">
            <a:hlinkClick r:id="" action="ppaction://media"/>
            <a:extLst>
              <a:ext uri="{FF2B5EF4-FFF2-40B4-BE49-F238E27FC236}">
                <a16:creationId xmlns:a16="http://schemas.microsoft.com/office/drawing/2014/main" id="{75274947-7765-46AF-8BE2-70832F737E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1468759"/>
      </p:ext>
    </p:extLst>
  </p:cSld>
  <p:clrMapOvr>
    <a:masterClrMapping/>
  </p:clrMapOvr>
  <mc:AlternateContent xmlns:mc="http://schemas.openxmlformats.org/markup-compatibility/2006">
    <mc:Choice xmlns:p14="http://schemas.microsoft.com/office/powerpoint/2010/main" Requires="p14">
      <p:transition spd="slow" p14:dur="2000" advTm="16509"/>
    </mc:Choice>
    <mc:Fallback>
      <p:transition spd="slow" advTm="16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6C27-CF05-844C-9E6D-991EE9C1F154}"/>
              </a:ext>
            </a:extLst>
          </p:cNvPr>
          <p:cNvSpPr>
            <a:spLocks noGrp="1"/>
          </p:cNvSpPr>
          <p:nvPr>
            <p:ph type="title"/>
          </p:nvPr>
        </p:nvSpPr>
        <p:spPr/>
        <p:txBody>
          <a:bodyPr/>
          <a:lstStyle/>
          <a:p>
            <a:r>
              <a:rPr lang="en-US" dirty="0">
                <a:latin typeface="Helvetica Neue Medium" panose="02000503000000020004"/>
              </a:rPr>
              <a:t>Things To Remember</a:t>
            </a:r>
            <a:endParaRPr lang="en-US" dirty="0"/>
          </a:p>
        </p:txBody>
      </p:sp>
      <p:sp>
        <p:nvSpPr>
          <p:cNvPr id="3" name="Content Placeholder 2">
            <a:extLst>
              <a:ext uri="{FF2B5EF4-FFF2-40B4-BE49-F238E27FC236}">
                <a16:creationId xmlns:a16="http://schemas.microsoft.com/office/drawing/2014/main" id="{B3FC1D46-DF78-A142-AD96-E589F9B4F164}"/>
              </a:ext>
            </a:extLst>
          </p:cNvPr>
          <p:cNvSpPr>
            <a:spLocks noGrp="1"/>
          </p:cNvSpPr>
          <p:nvPr>
            <p:ph idx="1"/>
          </p:nvPr>
        </p:nvSpPr>
        <p:spPr/>
        <p:txBody>
          <a:bodyPr>
            <a:normAutofit fontScale="92500" lnSpcReduction="20000"/>
          </a:bodyPr>
          <a:lstStyle/>
          <a:p>
            <a:pPr marL="457200" indent="-457200">
              <a:spcBef>
                <a:spcPts val="1200"/>
              </a:spcBef>
              <a:spcAft>
                <a:spcPts val="1200"/>
              </a:spcAft>
              <a:buFont typeface="Wingdings" panose="05000000000000000000" pitchFamily="2" charset="2"/>
              <a:buChar char="Ø"/>
            </a:pPr>
            <a:r>
              <a:rPr lang="en-US" sz="3200" dirty="0">
                <a:latin typeface="Helvetica Neue Medium" panose="02000503000000020004"/>
              </a:rPr>
              <a:t>Keep all paperwork or letters you get from the government about your social security benefits</a:t>
            </a:r>
          </a:p>
          <a:p>
            <a:pPr marL="457200" indent="-457200">
              <a:spcBef>
                <a:spcPts val="1200"/>
              </a:spcBef>
              <a:spcAft>
                <a:spcPts val="1200"/>
              </a:spcAft>
              <a:buFont typeface="Wingdings" panose="05000000000000000000" pitchFamily="2" charset="2"/>
              <a:buChar char="Ø"/>
            </a:pPr>
            <a:r>
              <a:rPr lang="en-US" sz="3200" dirty="0">
                <a:latin typeface="Helvetica Neue Medium" panose="02000503000000020004"/>
              </a:rPr>
              <a:t>Make sure to tell a family member or person you trust about any notice you receive from the government about your SSDI.</a:t>
            </a:r>
          </a:p>
          <a:p>
            <a:pPr marL="457200" indent="-457200">
              <a:spcBef>
                <a:spcPts val="1200"/>
              </a:spcBef>
              <a:spcAft>
                <a:spcPts val="1200"/>
              </a:spcAft>
              <a:buFont typeface="Wingdings" panose="05000000000000000000" pitchFamily="2" charset="2"/>
              <a:buChar char="Ø"/>
            </a:pPr>
            <a:r>
              <a:rPr lang="en-US" sz="3200" dirty="0">
                <a:latin typeface="Helvetica Neue Medium" panose="02000503000000020004"/>
              </a:rPr>
              <a:t>There are different ways to handle overpayments.</a:t>
            </a:r>
          </a:p>
          <a:p>
            <a:pPr marL="457200" indent="-457200">
              <a:spcBef>
                <a:spcPts val="1200"/>
              </a:spcBef>
              <a:spcAft>
                <a:spcPts val="1200"/>
              </a:spcAft>
              <a:buFont typeface="Wingdings" panose="05000000000000000000" pitchFamily="2" charset="2"/>
              <a:buChar char="Ø"/>
            </a:pPr>
            <a:r>
              <a:rPr lang="en-US" sz="3200" dirty="0">
                <a:latin typeface="Helvetica Neue Medium" panose="02000503000000020004"/>
              </a:rPr>
              <a:t>Make sure a family member, support coordinator or trusted person helps you fill out any paperwork for the government to fix your overpayment problem.</a:t>
            </a:r>
            <a:endParaRPr lang="en-US" sz="3200" dirty="0"/>
          </a:p>
        </p:txBody>
      </p:sp>
      <p:pic>
        <p:nvPicPr>
          <p:cNvPr id="5" name="Audio 4">
            <a:hlinkClick r:id="" action="ppaction://media"/>
            <a:extLst>
              <a:ext uri="{FF2B5EF4-FFF2-40B4-BE49-F238E27FC236}">
                <a16:creationId xmlns:a16="http://schemas.microsoft.com/office/drawing/2014/main" id="{CD0E544A-AA1E-4CF1-B5D9-5DA61EDDC8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725394"/>
      </p:ext>
    </p:extLst>
  </p:cSld>
  <p:clrMapOvr>
    <a:masterClrMapping/>
  </p:clrMapOvr>
  <mc:AlternateContent xmlns:mc="http://schemas.openxmlformats.org/markup-compatibility/2006">
    <mc:Choice xmlns:p14="http://schemas.microsoft.com/office/powerpoint/2010/main" Requires="p14">
      <p:transition spd="slow" p14:dur="2000" advTm="42585"/>
    </mc:Choice>
    <mc:Fallback>
      <p:transition spd="slow" advTm="42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6C27-CF05-844C-9E6D-991EE9C1F154}"/>
              </a:ext>
            </a:extLst>
          </p:cNvPr>
          <p:cNvSpPr>
            <a:spLocks noGrp="1"/>
          </p:cNvSpPr>
          <p:nvPr>
            <p:ph type="title"/>
          </p:nvPr>
        </p:nvSpPr>
        <p:spPr/>
        <p:txBody>
          <a:bodyPr/>
          <a:lstStyle/>
          <a:p>
            <a:r>
              <a:rPr lang="en-US" dirty="0">
                <a:latin typeface="Helvetica Neue Medium" panose="02000503000000020004"/>
              </a:rPr>
              <a:t>Handling Your Overpayment</a:t>
            </a:r>
            <a:endParaRPr lang="en-US" dirty="0"/>
          </a:p>
        </p:txBody>
      </p:sp>
      <p:sp>
        <p:nvSpPr>
          <p:cNvPr id="3" name="Content Placeholder 2">
            <a:extLst>
              <a:ext uri="{FF2B5EF4-FFF2-40B4-BE49-F238E27FC236}">
                <a16:creationId xmlns:a16="http://schemas.microsoft.com/office/drawing/2014/main" id="{B3FC1D46-DF78-A142-AD96-E589F9B4F164}"/>
              </a:ext>
            </a:extLst>
          </p:cNvPr>
          <p:cNvSpPr>
            <a:spLocks noGrp="1"/>
          </p:cNvSpPr>
          <p:nvPr>
            <p:ph idx="1"/>
          </p:nvPr>
        </p:nvSpPr>
        <p:spPr/>
        <p:txBody>
          <a:bodyPr>
            <a:normAutofit/>
          </a:bodyPr>
          <a:lstStyle/>
          <a:p>
            <a:pPr marL="457200" indent="-457200">
              <a:spcBef>
                <a:spcPts val="1200"/>
              </a:spcBef>
              <a:spcAft>
                <a:spcPts val="1200"/>
              </a:spcAft>
              <a:buFont typeface="Wingdings" panose="05000000000000000000" pitchFamily="2" charset="2"/>
              <a:buChar char="Ø"/>
            </a:pPr>
            <a:r>
              <a:rPr lang="en-US" sz="3200" dirty="0">
                <a:latin typeface="Helvetica Neue Medium" panose="02000503000000020004"/>
              </a:rPr>
              <a:t>Regardless of what you decide to do, make sure you talk with a family member, friend, support coordinator, or other person you trust about the overpayment.</a:t>
            </a:r>
          </a:p>
          <a:p>
            <a:pPr marL="457200" indent="-457200">
              <a:spcBef>
                <a:spcPts val="1200"/>
              </a:spcBef>
              <a:spcAft>
                <a:spcPts val="1200"/>
              </a:spcAft>
              <a:buFont typeface="Wingdings" panose="05000000000000000000" pitchFamily="2" charset="2"/>
              <a:buChar char="Ø"/>
            </a:pPr>
            <a:r>
              <a:rPr lang="en-US" sz="3200" dirty="0">
                <a:latin typeface="Helvetica Neue Medium" panose="02000503000000020004"/>
              </a:rPr>
              <a:t>Handling any overpayment notices from the government about your benefits is very important.</a:t>
            </a:r>
            <a:endParaRPr lang="en-US" sz="3200" dirty="0"/>
          </a:p>
        </p:txBody>
      </p:sp>
      <p:pic>
        <p:nvPicPr>
          <p:cNvPr id="5" name="Audio 4">
            <a:hlinkClick r:id="" action="ppaction://media"/>
            <a:extLst>
              <a:ext uri="{FF2B5EF4-FFF2-40B4-BE49-F238E27FC236}">
                <a16:creationId xmlns:a16="http://schemas.microsoft.com/office/drawing/2014/main" id="{FE664E53-5F00-47C3-88B6-9544D8DE28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7246611"/>
      </p:ext>
    </p:extLst>
  </p:cSld>
  <p:clrMapOvr>
    <a:masterClrMapping/>
  </p:clrMapOvr>
  <mc:AlternateContent xmlns:mc="http://schemas.openxmlformats.org/markup-compatibility/2006">
    <mc:Choice xmlns:p14="http://schemas.microsoft.com/office/powerpoint/2010/main" Requires="p14">
      <p:transition spd="slow" p14:dur="2000" advTm="20572"/>
    </mc:Choice>
    <mc:Fallback>
      <p:transition spd="slow" advTm="20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076B-7BC1-B345-B4D8-251FB56AA83C}"/>
              </a:ext>
            </a:extLst>
          </p:cNvPr>
          <p:cNvSpPr>
            <a:spLocks noGrp="1"/>
          </p:cNvSpPr>
          <p:nvPr>
            <p:ph type="title"/>
          </p:nvPr>
        </p:nvSpPr>
        <p:spPr>
          <a:xfrm>
            <a:off x="1186754" y="655271"/>
            <a:ext cx="10167045" cy="1325563"/>
          </a:xfrm>
        </p:spPr>
        <p:txBody>
          <a:bodyPr/>
          <a:lstStyle/>
          <a:p>
            <a:r>
              <a:rPr lang="en-US"/>
              <a:t>We’re Here to Help:</a:t>
            </a:r>
          </a:p>
        </p:txBody>
      </p:sp>
      <p:pic>
        <p:nvPicPr>
          <p:cNvPr id="5" name="Content Placeholder 4" descr="A picture containing text, sign&#10;&#10;Description automatically generated">
            <a:extLst>
              <a:ext uri="{FF2B5EF4-FFF2-40B4-BE49-F238E27FC236}">
                <a16:creationId xmlns:a16="http://schemas.microsoft.com/office/drawing/2014/main" id="{8D7858EA-444E-014C-A358-00C68E200CB0}"/>
              </a:ext>
            </a:extLst>
          </p:cNvPr>
          <p:cNvPicPr>
            <a:picLocks noGrp="1" noChangeAspect="1"/>
          </p:cNvPicPr>
          <p:nvPr>
            <p:ph idx="1"/>
          </p:nvPr>
        </p:nvPicPr>
        <p:blipFill>
          <a:blip r:embed="rId5"/>
          <a:stretch>
            <a:fillRect/>
          </a:stretch>
        </p:blipFill>
        <p:spPr>
          <a:xfrm>
            <a:off x="1632320" y="2022854"/>
            <a:ext cx="3522704" cy="2703995"/>
          </a:xfrm>
        </p:spPr>
      </p:pic>
      <p:sp>
        <p:nvSpPr>
          <p:cNvPr id="6" name="TextBox 5">
            <a:extLst>
              <a:ext uri="{FF2B5EF4-FFF2-40B4-BE49-F238E27FC236}">
                <a16:creationId xmlns:a16="http://schemas.microsoft.com/office/drawing/2014/main" id="{4A1C35FA-FCB4-0245-8242-2C0EC8F4C279}"/>
              </a:ext>
            </a:extLst>
          </p:cNvPr>
          <p:cNvSpPr txBox="1"/>
          <p:nvPr/>
        </p:nvSpPr>
        <p:spPr>
          <a:xfrm>
            <a:off x="6638549" y="1835061"/>
            <a:ext cx="5307623" cy="3508653"/>
          </a:xfrm>
          <a:prstGeom prst="rect">
            <a:avLst/>
          </a:prstGeom>
          <a:noFill/>
        </p:spPr>
        <p:txBody>
          <a:bodyPr wrap="square" rtlCol="0">
            <a:spAutoFit/>
          </a:bodyPr>
          <a:lstStyle/>
          <a:p>
            <a:r>
              <a:rPr lang="en-US" sz="2200" cap="all">
                <a:latin typeface="Helvetica Neue" panose="02000503000000020004" pitchFamily="2" charset="0"/>
                <a:ea typeface="Helvetica Neue" panose="02000503000000020004" pitchFamily="2" charset="0"/>
                <a:cs typeface="Helvetica Neue" panose="02000503000000020004" pitchFamily="2" charset="0"/>
              </a:rPr>
              <a:t>210 S. BROAD STREET, 3RD FLOOR</a:t>
            </a:r>
          </a:p>
          <a:p>
            <a:r>
              <a:rPr lang="en-US" sz="2200" cap="all">
                <a:latin typeface="Helvetica Neue" panose="02000503000000020004" pitchFamily="2" charset="0"/>
                <a:ea typeface="Helvetica Neue" panose="02000503000000020004" pitchFamily="2" charset="0"/>
                <a:cs typeface="Helvetica Neue" panose="02000503000000020004" pitchFamily="2" charset="0"/>
              </a:rPr>
              <a:t>TRENTON, NEW JERSEY 08608</a:t>
            </a:r>
          </a:p>
          <a:p>
            <a:endParaRPr lang="en-US" sz="2400" cap="all">
              <a:latin typeface="Helvetica Neue" panose="02000503000000020004" pitchFamily="2" charset="0"/>
              <a:ea typeface="Helvetica Neue" panose="02000503000000020004" pitchFamily="2" charset="0"/>
              <a:cs typeface="Helvetica Neue" panose="02000503000000020004" pitchFamily="2" charset="0"/>
            </a:endParaRPr>
          </a:p>
          <a:p>
            <a:r>
              <a:rPr lang="en-US" sz="2200" cap="all">
                <a:latin typeface="Helvetica Neue" panose="02000503000000020004" pitchFamily="2" charset="0"/>
                <a:ea typeface="Helvetica Neue" panose="02000503000000020004" pitchFamily="2" charset="0"/>
                <a:cs typeface="Helvetica Neue" panose="02000503000000020004" pitchFamily="2" charset="0"/>
              </a:rPr>
              <a:t>800.922.7233 (NJ ONLY) | 609.292.9742 </a:t>
            </a:r>
          </a:p>
          <a:p>
            <a:endParaRPr lang="en-US" sz="2200">
              <a:latin typeface="Helvetica Neue" panose="02000503000000020004" pitchFamily="2" charset="0"/>
              <a:ea typeface="Helvetica Neue" panose="02000503000000020004" pitchFamily="2" charset="0"/>
              <a:cs typeface="Helvetica Neue" panose="02000503000000020004" pitchFamily="2" charset="0"/>
            </a:endParaRPr>
          </a:p>
          <a:p>
            <a:r>
              <a:rPr lang="en-US" sz="2200">
                <a:latin typeface="Helvetica Neue" panose="02000503000000020004" pitchFamily="2" charset="0"/>
                <a:ea typeface="Helvetica Neue" panose="02000503000000020004" pitchFamily="2" charset="0"/>
                <a:cs typeface="Helvetica Neue" panose="02000503000000020004" pitchFamily="2" charset="0"/>
              </a:rPr>
              <a:t>advocate@disabilityrightsnj.org</a:t>
            </a:r>
          </a:p>
          <a:p>
            <a:endParaRPr lang="en-US" sz="2200">
              <a:latin typeface="Helvetica Neue" panose="02000503000000020004" pitchFamily="2" charset="0"/>
              <a:ea typeface="Helvetica Neue" panose="02000503000000020004" pitchFamily="2" charset="0"/>
              <a:cs typeface="Helvetica Neue" panose="02000503000000020004" pitchFamily="2" charset="0"/>
            </a:endParaRPr>
          </a:p>
          <a:p>
            <a:r>
              <a:rPr lang="en-US" sz="2200">
                <a:latin typeface="Helvetica Neue" panose="02000503000000020004" pitchFamily="2" charset="0"/>
                <a:ea typeface="Helvetica Neue" panose="02000503000000020004" pitchFamily="2" charset="0"/>
                <a:cs typeface="Helvetica Neue" panose="02000503000000020004" pitchFamily="2" charset="0"/>
              </a:rPr>
              <a:t>@disabilityrightsnewjersey</a:t>
            </a:r>
          </a:p>
          <a:p>
            <a:endParaRPr lang="en-US" sz="2200">
              <a:latin typeface="Helvetica Neue" panose="02000503000000020004" pitchFamily="2" charset="0"/>
              <a:ea typeface="Helvetica Neue" panose="02000503000000020004" pitchFamily="2" charset="0"/>
              <a:cs typeface="Helvetica Neue" panose="02000503000000020004" pitchFamily="2" charset="0"/>
            </a:endParaRPr>
          </a:p>
          <a:p>
            <a:r>
              <a:rPr lang="en-US" sz="2200">
                <a:latin typeface="Helvetica Neue" panose="02000503000000020004" pitchFamily="2" charset="0"/>
                <a:ea typeface="Helvetica Neue" panose="02000503000000020004" pitchFamily="2" charset="0"/>
                <a:cs typeface="Helvetica Neue" panose="02000503000000020004" pitchFamily="2" charset="0"/>
              </a:rPr>
              <a:t>@advocateDRNJ</a:t>
            </a:r>
          </a:p>
        </p:txBody>
      </p:sp>
      <p:sp>
        <p:nvSpPr>
          <p:cNvPr id="7" name="TextBox 6">
            <a:extLst>
              <a:ext uri="{FF2B5EF4-FFF2-40B4-BE49-F238E27FC236}">
                <a16:creationId xmlns:a16="http://schemas.microsoft.com/office/drawing/2014/main" id="{2C3E34FC-E62C-AC4D-A4A4-B0451CD8559E}"/>
              </a:ext>
            </a:extLst>
          </p:cNvPr>
          <p:cNvSpPr txBox="1"/>
          <p:nvPr/>
        </p:nvSpPr>
        <p:spPr>
          <a:xfrm>
            <a:off x="3789485" y="5652531"/>
            <a:ext cx="6057900" cy="707886"/>
          </a:xfrm>
          <a:prstGeom prst="rect">
            <a:avLst/>
          </a:prstGeom>
          <a:noFill/>
        </p:spPr>
        <p:txBody>
          <a:bodyPr wrap="square" rtlCol="0">
            <a:spAutoFit/>
          </a:bodyPr>
          <a:lstStyle/>
          <a:p>
            <a:pPr algn="ctr"/>
            <a:r>
              <a:rPr lang="en-US" sz="4000" spc="200">
                <a:solidFill>
                  <a:srgbClr val="AC1C3C"/>
                </a:solidFill>
                <a:latin typeface="Helvetica Neue Medium" panose="02000503000000020004" pitchFamily="2" charset="0"/>
                <a:ea typeface="Helvetica Neue Medium" panose="02000503000000020004" pitchFamily="2" charset="0"/>
                <a:cs typeface="Helvetica Neue Medium" panose="02000503000000020004" pitchFamily="2" charset="0"/>
              </a:rPr>
              <a:t>disabilityrightsnj.org</a:t>
            </a:r>
          </a:p>
        </p:txBody>
      </p:sp>
      <p:pic>
        <p:nvPicPr>
          <p:cNvPr id="11" name="Graphic 10" descr="Marker with solid fill">
            <a:extLst>
              <a:ext uri="{FF2B5EF4-FFF2-40B4-BE49-F238E27FC236}">
                <a16:creationId xmlns:a16="http://schemas.microsoft.com/office/drawing/2014/main" id="{DBA36DAF-BE80-AB48-A8B0-4F6E78F859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08785" y="1799741"/>
            <a:ext cx="695949" cy="695949"/>
          </a:xfrm>
          <a:prstGeom prst="rect">
            <a:avLst/>
          </a:prstGeom>
        </p:spPr>
      </p:pic>
      <p:pic>
        <p:nvPicPr>
          <p:cNvPr id="17" name="Graphic 16" descr="Telephone with solid fill">
            <a:extLst>
              <a:ext uri="{FF2B5EF4-FFF2-40B4-BE49-F238E27FC236}">
                <a16:creationId xmlns:a16="http://schemas.microsoft.com/office/drawing/2014/main" id="{BB62CD44-90E9-BB4C-93BF-35C86F5253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88154" y="2760709"/>
            <a:ext cx="577426" cy="577426"/>
          </a:xfrm>
          <a:prstGeom prst="rect">
            <a:avLst/>
          </a:prstGeom>
        </p:spPr>
      </p:pic>
      <p:pic>
        <p:nvPicPr>
          <p:cNvPr id="19" name="Graphic 18" descr="Envelope with solid fill">
            <a:extLst>
              <a:ext uri="{FF2B5EF4-FFF2-40B4-BE49-F238E27FC236}">
                <a16:creationId xmlns:a16="http://schemas.microsoft.com/office/drawing/2014/main" id="{4706E58F-39A9-1240-B55B-5F934162EC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00238" y="3505509"/>
            <a:ext cx="523365" cy="523365"/>
          </a:xfrm>
          <a:prstGeom prst="rect">
            <a:avLst/>
          </a:prstGeom>
        </p:spPr>
      </p:pic>
      <p:pic>
        <p:nvPicPr>
          <p:cNvPr id="21" name="Graphic 20" descr="World with solid fill">
            <a:extLst>
              <a:ext uri="{FF2B5EF4-FFF2-40B4-BE49-F238E27FC236}">
                <a16:creationId xmlns:a16="http://schemas.microsoft.com/office/drawing/2014/main" id="{38DA6659-E68E-624B-A2D5-8562A360E2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93672" y="5714086"/>
            <a:ext cx="646331" cy="646331"/>
          </a:xfrm>
          <a:prstGeom prst="rect">
            <a:avLst/>
          </a:prstGeom>
        </p:spPr>
      </p:pic>
      <p:pic>
        <p:nvPicPr>
          <p:cNvPr id="4" name="Picture 3" descr="Icon&#10;&#10;Description automatically generated">
            <a:extLst>
              <a:ext uri="{FF2B5EF4-FFF2-40B4-BE49-F238E27FC236}">
                <a16:creationId xmlns:a16="http://schemas.microsoft.com/office/drawing/2014/main" id="{B2B4E17A-EC86-F94E-A4F8-E986625150EC}"/>
              </a:ext>
            </a:extLst>
          </p:cNvPr>
          <p:cNvPicPr>
            <a:picLocks noChangeAspect="1"/>
          </p:cNvPicPr>
          <p:nvPr/>
        </p:nvPicPr>
        <p:blipFill>
          <a:blip r:embed="rId14"/>
          <a:stretch>
            <a:fillRect/>
          </a:stretch>
        </p:blipFill>
        <p:spPr>
          <a:xfrm>
            <a:off x="6126349" y="4173231"/>
            <a:ext cx="501037" cy="501037"/>
          </a:xfrm>
          <a:prstGeom prst="rect">
            <a:avLst/>
          </a:prstGeom>
        </p:spPr>
      </p:pic>
      <p:pic>
        <p:nvPicPr>
          <p:cNvPr id="9" name="Picture 8" descr="Logo, icon&#10;&#10;Description automatically generated">
            <a:extLst>
              <a:ext uri="{FF2B5EF4-FFF2-40B4-BE49-F238E27FC236}">
                <a16:creationId xmlns:a16="http://schemas.microsoft.com/office/drawing/2014/main" id="{365C3B83-45CE-0F45-BFFB-0989FB6031C2}"/>
              </a:ext>
            </a:extLst>
          </p:cNvPr>
          <p:cNvPicPr>
            <a:picLocks noChangeAspect="1"/>
          </p:cNvPicPr>
          <p:nvPr/>
        </p:nvPicPr>
        <p:blipFill>
          <a:blip r:embed="rId15"/>
          <a:stretch>
            <a:fillRect/>
          </a:stretch>
        </p:blipFill>
        <p:spPr>
          <a:xfrm>
            <a:off x="6137513" y="4840113"/>
            <a:ext cx="486090" cy="486090"/>
          </a:xfrm>
          <a:prstGeom prst="rect">
            <a:avLst/>
          </a:prstGeom>
        </p:spPr>
      </p:pic>
      <p:sp>
        <p:nvSpPr>
          <p:cNvPr id="10" name="Rectangle 9">
            <a:extLst>
              <a:ext uri="{FF2B5EF4-FFF2-40B4-BE49-F238E27FC236}">
                <a16:creationId xmlns:a16="http://schemas.microsoft.com/office/drawing/2014/main" id="{39920FD7-0CA6-2241-BF2E-9A29571EA587}"/>
              </a:ext>
            </a:extLst>
          </p:cNvPr>
          <p:cNvSpPr/>
          <p:nvPr/>
        </p:nvSpPr>
        <p:spPr>
          <a:xfrm>
            <a:off x="1134104" y="4730011"/>
            <a:ext cx="4519135" cy="646331"/>
          </a:xfrm>
          <a:prstGeom prst="rect">
            <a:avLst/>
          </a:prstGeom>
        </p:spPr>
        <p:txBody>
          <a:bodyPr wrap="square">
            <a:spAutoFit/>
          </a:bodyPr>
          <a:lstStyle/>
          <a:p>
            <a:pPr algn="ctr"/>
            <a:r>
              <a:rPr lang="en-US" i="1">
                <a:solidFill>
                  <a:srgbClr val="0E6782"/>
                </a:solidFill>
                <a:latin typeface="Helvetica Neue Medium" panose="02000503000000020004" pitchFamily="2" charset="0"/>
                <a:ea typeface="Helvetica Neue Medium" panose="02000503000000020004" pitchFamily="2" charset="0"/>
                <a:cs typeface="Helvetica Neue Medium" panose="02000503000000020004" pitchFamily="2" charset="0"/>
              </a:rPr>
              <a:t>New Jersey’s designated Protection and Advocacy agency under federal law. </a:t>
            </a:r>
            <a:endParaRPr lang="en-US"/>
          </a:p>
        </p:txBody>
      </p:sp>
      <p:pic>
        <p:nvPicPr>
          <p:cNvPr id="8" name="Audio 7">
            <a:hlinkClick r:id="" action="ppaction://media"/>
            <a:extLst>
              <a:ext uri="{FF2B5EF4-FFF2-40B4-BE49-F238E27FC236}">
                <a16:creationId xmlns:a16="http://schemas.microsoft.com/office/drawing/2014/main" id="{C2096F74-1978-42CF-8522-B6264202232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0396"/>
      </p:ext>
    </p:extLst>
  </p:cSld>
  <p:clrMapOvr>
    <a:masterClrMapping/>
  </p:clrMapOvr>
  <mc:AlternateContent xmlns:mc="http://schemas.openxmlformats.org/markup-compatibility/2006">
    <mc:Choice xmlns:p14="http://schemas.microsoft.com/office/powerpoint/2010/main" Requires="p14">
      <p:transition spd="slow" p14:dur="2000" advTm="19226"/>
    </mc:Choice>
    <mc:Fallback>
      <p:transition spd="slow" advTm="19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076B-7BC1-B345-B4D8-251FB56AA83C}"/>
              </a:ext>
            </a:extLst>
          </p:cNvPr>
          <p:cNvSpPr>
            <a:spLocks noGrp="1"/>
          </p:cNvSpPr>
          <p:nvPr>
            <p:ph type="title"/>
          </p:nvPr>
        </p:nvSpPr>
        <p:spPr>
          <a:xfrm>
            <a:off x="1186754" y="655271"/>
            <a:ext cx="10167045" cy="1325563"/>
          </a:xfrm>
        </p:spPr>
        <p:txBody>
          <a:bodyPr/>
          <a:lstStyle/>
          <a:p>
            <a:r>
              <a:rPr lang="en-US"/>
              <a:t>We’re Here to Help:</a:t>
            </a:r>
          </a:p>
        </p:txBody>
      </p:sp>
      <p:sp>
        <p:nvSpPr>
          <p:cNvPr id="6" name="TextBox 5">
            <a:extLst>
              <a:ext uri="{FF2B5EF4-FFF2-40B4-BE49-F238E27FC236}">
                <a16:creationId xmlns:a16="http://schemas.microsoft.com/office/drawing/2014/main" id="{4A1C35FA-FCB4-0245-8242-2C0EC8F4C279}"/>
              </a:ext>
            </a:extLst>
          </p:cNvPr>
          <p:cNvSpPr txBox="1"/>
          <p:nvPr/>
        </p:nvSpPr>
        <p:spPr>
          <a:xfrm>
            <a:off x="6884376" y="1752709"/>
            <a:ext cx="5073161" cy="3477875"/>
          </a:xfrm>
          <a:prstGeom prst="rect">
            <a:avLst/>
          </a:prstGeom>
          <a:noFill/>
        </p:spPr>
        <p:txBody>
          <a:bodyPr wrap="square" rtlCol="0">
            <a:spAutoFit/>
          </a:bodyPr>
          <a:lstStyle/>
          <a:p>
            <a:r>
              <a:rPr lang="en-US" sz="2200" cap="all">
                <a:latin typeface="Helvetica Neue" panose="02000503000000020004" pitchFamily="2" charset="0"/>
                <a:ea typeface="Helvetica Neue" panose="02000503000000020004" pitchFamily="2" charset="0"/>
                <a:cs typeface="Helvetica Neue" panose="02000503000000020004" pitchFamily="2" charset="0"/>
              </a:rPr>
              <a:t>20 WEST STATE STREET, 6TH FLOOR, TRENTON, NEW JERSEY 08625-0700</a:t>
            </a:r>
          </a:p>
          <a:p>
            <a:endParaRPr lang="en-US" sz="2200" cap="all">
              <a:latin typeface="Helvetica Neue" panose="02000503000000020004" pitchFamily="2" charset="0"/>
              <a:ea typeface="Helvetica Neue" panose="02000503000000020004" pitchFamily="2" charset="0"/>
              <a:cs typeface="Helvetica Neue" panose="02000503000000020004" pitchFamily="2" charset="0"/>
            </a:endParaRPr>
          </a:p>
          <a:p>
            <a:r>
              <a:rPr lang="en-US" sz="2200" cap="all">
                <a:latin typeface="Helvetica Neue" panose="02000503000000020004" pitchFamily="2" charset="0"/>
                <a:ea typeface="Helvetica Neue" panose="02000503000000020004" pitchFamily="2" charset="0"/>
                <a:cs typeface="Helvetica Neue" panose="02000503000000020004" pitchFamily="2" charset="0"/>
              </a:rPr>
              <a:t>800.792.8858 | 609 292.3745</a:t>
            </a:r>
          </a:p>
          <a:p>
            <a:endParaRPr lang="en-US" sz="2200" cap="all">
              <a:latin typeface="Helvetica Neue" panose="02000503000000020004" pitchFamily="2" charset="0"/>
              <a:ea typeface="Helvetica Neue" panose="02000503000000020004" pitchFamily="2" charset="0"/>
              <a:cs typeface="Helvetica Neue" panose="02000503000000020004" pitchFamily="2" charset="0"/>
            </a:endParaRPr>
          </a:p>
          <a:p>
            <a:r>
              <a:rPr lang="en-US" sz="2200">
                <a:latin typeface="Helvetica Neue" panose="02000503000000020004" pitchFamily="2" charset="0"/>
                <a:ea typeface="Helvetica Neue" panose="02000503000000020004" pitchFamily="2" charset="0"/>
                <a:cs typeface="Helvetica Neue" panose="02000503000000020004" pitchFamily="2" charset="0"/>
              </a:rPr>
              <a:t>njcdd@njcdd.org</a:t>
            </a:r>
            <a:endParaRPr lang="en-US" sz="2200" cap="all">
              <a:latin typeface="Helvetica Neue" panose="02000503000000020004" pitchFamily="2" charset="0"/>
              <a:ea typeface="Helvetica Neue" panose="02000503000000020004" pitchFamily="2" charset="0"/>
              <a:cs typeface="Helvetica Neue" panose="02000503000000020004" pitchFamily="2" charset="0"/>
            </a:endParaRPr>
          </a:p>
          <a:p>
            <a:endParaRPr lang="en-US" sz="2200" cap="all">
              <a:latin typeface="Helvetica Neue" panose="02000503000000020004" pitchFamily="2" charset="0"/>
              <a:ea typeface="Helvetica Neue" panose="02000503000000020004" pitchFamily="2" charset="0"/>
              <a:cs typeface="Helvetica Neue" panose="02000503000000020004" pitchFamily="2" charset="0"/>
            </a:endParaRPr>
          </a:p>
          <a:p>
            <a:r>
              <a:rPr lang="en-US" sz="2200" cap="all">
                <a:latin typeface="Helvetica Neue" panose="02000503000000020004" pitchFamily="2" charset="0"/>
                <a:ea typeface="Helvetica Neue" panose="02000503000000020004" pitchFamily="2" charset="0"/>
                <a:cs typeface="Helvetica Neue" panose="02000503000000020004" pitchFamily="2" charset="0"/>
              </a:rPr>
              <a:t>@NJCDD</a:t>
            </a:r>
          </a:p>
          <a:p>
            <a:endParaRPr lang="en-US" sz="2200" cap="all">
              <a:latin typeface="Helvetica Neue" panose="02000503000000020004" pitchFamily="2" charset="0"/>
              <a:ea typeface="Helvetica Neue" panose="02000503000000020004" pitchFamily="2" charset="0"/>
              <a:cs typeface="Helvetica Neue" panose="02000503000000020004" pitchFamily="2" charset="0"/>
            </a:endParaRPr>
          </a:p>
          <a:p>
            <a:r>
              <a:rPr lang="en-US" sz="2200" cap="all">
                <a:latin typeface="Helvetica Neue" panose="02000503000000020004" pitchFamily="2" charset="0"/>
                <a:ea typeface="Helvetica Neue" panose="02000503000000020004" pitchFamily="2" charset="0"/>
                <a:cs typeface="Helvetica Neue" panose="02000503000000020004" pitchFamily="2" charset="0"/>
              </a:rPr>
              <a:t>@</a:t>
            </a:r>
            <a:r>
              <a:rPr lang="en-US" sz="2200" cap="all" err="1">
                <a:latin typeface="Helvetica Neue" panose="02000503000000020004" pitchFamily="2" charset="0"/>
                <a:ea typeface="Helvetica Neue" panose="02000503000000020004" pitchFamily="2" charset="0"/>
                <a:cs typeface="Helvetica Neue" panose="02000503000000020004" pitchFamily="2" charset="0"/>
              </a:rPr>
              <a:t>T</a:t>
            </a:r>
            <a:r>
              <a:rPr lang="en-US" sz="2200" err="1">
                <a:latin typeface="Helvetica Neue" panose="02000503000000020004" pitchFamily="2" charset="0"/>
                <a:ea typeface="Helvetica Neue" panose="02000503000000020004" pitchFamily="2" charset="0"/>
                <a:cs typeface="Helvetica Neue" panose="02000503000000020004" pitchFamily="2" charset="0"/>
              </a:rPr>
              <a:t>heNJCDD</a:t>
            </a:r>
            <a:r>
              <a:rPr lang="en-US" sz="2200">
                <a:latin typeface="Helvetica Neue" panose="02000503000000020004" pitchFamily="2" charset="0"/>
                <a:ea typeface="Helvetica Neue" panose="02000503000000020004" pitchFamily="2" charset="0"/>
                <a:cs typeface="Helvetica Neue" panose="02000503000000020004" pitchFamily="2" charset="0"/>
              </a:rPr>
              <a:t> </a:t>
            </a:r>
            <a:endParaRPr lang="en-US" sz="2200" cap="a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2C3E34FC-E62C-AC4D-A4A4-B0451CD8559E}"/>
              </a:ext>
            </a:extLst>
          </p:cNvPr>
          <p:cNvSpPr txBox="1"/>
          <p:nvPr/>
        </p:nvSpPr>
        <p:spPr>
          <a:xfrm>
            <a:off x="3529322" y="5600118"/>
            <a:ext cx="6057900" cy="769441"/>
          </a:xfrm>
          <a:prstGeom prst="rect">
            <a:avLst/>
          </a:prstGeom>
          <a:noFill/>
        </p:spPr>
        <p:txBody>
          <a:bodyPr wrap="square" rtlCol="0">
            <a:spAutoFit/>
          </a:bodyPr>
          <a:lstStyle/>
          <a:p>
            <a:pPr algn="ctr"/>
            <a:r>
              <a:rPr lang="en-US" sz="4400" spc="200" err="1">
                <a:latin typeface="Helvetica Neue Medium" panose="02000503000000020004" pitchFamily="2" charset="0"/>
                <a:ea typeface="Helvetica Neue Medium" panose="02000503000000020004" pitchFamily="2" charset="0"/>
                <a:cs typeface="Helvetica Neue Medium" panose="02000503000000020004" pitchFamily="2" charset="0"/>
              </a:rPr>
              <a:t>njcdd</a:t>
            </a:r>
            <a:r>
              <a:rPr lang="en-US" sz="4000" spc="200" err="1">
                <a:latin typeface="Helvetica Neue Medium" panose="02000503000000020004" pitchFamily="2" charset="0"/>
                <a:ea typeface="Helvetica Neue Medium" panose="02000503000000020004" pitchFamily="2" charset="0"/>
                <a:cs typeface="Helvetica Neue Medium" panose="02000503000000020004" pitchFamily="2" charset="0"/>
              </a:rPr>
              <a:t>.org</a:t>
            </a:r>
            <a:endParaRPr lang="en-US" sz="4000" spc="20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11" name="Graphic 10" descr="Marker with solid fill">
            <a:extLst>
              <a:ext uri="{FF2B5EF4-FFF2-40B4-BE49-F238E27FC236}">
                <a16:creationId xmlns:a16="http://schemas.microsoft.com/office/drawing/2014/main" id="{DBA36DAF-BE80-AB48-A8B0-4F6E78F859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88427" y="1731629"/>
            <a:ext cx="695949" cy="695949"/>
          </a:xfrm>
          <a:prstGeom prst="rect">
            <a:avLst/>
          </a:prstGeom>
        </p:spPr>
      </p:pic>
      <p:pic>
        <p:nvPicPr>
          <p:cNvPr id="17" name="Graphic 16" descr="Telephone with solid fill">
            <a:extLst>
              <a:ext uri="{FF2B5EF4-FFF2-40B4-BE49-F238E27FC236}">
                <a16:creationId xmlns:a16="http://schemas.microsoft.com/office/drawing/2014/main" id="{BB62CD44-90E9-BB4C-93BF-35C86F5253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6174" y="2646380"/>
            <a:ext cx="646331" cy="646331"/>
          </a:xfrm>
          <a:prstGeom prst="rect">
            <a:avLst/>
          </a:prstGeom>
        </p:spPr>
      </p:pic>
      <p:pic>
        <p:nvPicPr>
          <p:cNvPr id="21" name="Graphic 20" descr="World with solid fill">
            <a:extLst>
              <a:ext uri="{FF2B5EF4-FFF2-40B4-BE49-F238E27FC236}">
                <a16:creationId xmlns:a16="http://schemas.microsoft.com/office/drawing/2014/main" id="{38DA6659-E68E-624B-A2D5-8562A360E2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19246" y="5723228"/>
            <a:ext cx="646331" cy="646331"/>
          </a:xfrm>
          <a:prstGeom prst="rect">
            <a:avLst/>
          </a:prstGeom>
        </p:spPr>
      </p:pic>
      <p:pic>
        <p:nvPicPr>
          <p:cNvPr id="9" name="Picture 8" descr="Graphical user interface&#10;&#10;Description automatically generated with low confidence">
            <a:extLst>
              <a:ext uri="{FF2B5EF4-FFF2-40B4-BE49-F238E27FC236}">
                <a16:creationId xmlns:a16="http://schemas.microsoft.com/office/drawing/2014/main" id="{92508122-8D42-3242-8551-BB4E9D4B0B6A}"/>
              </a:ext>
            </a:extLst>
          </p:cNvPr>
          <p:cNvPicPr>
            <a:picLocks noChangeAspect="1"/>
          </p:cNvPicPr>
          <p:nvPr/>
        </p:nvPicPr>
        <p:blipFill>
          <a:blip r:embed="rId11"/>
          <a:stretch>
            <a:fillRect/>
          </a:stretch>
        </p:blipFill>
        <p:spPr>
          <a:xfrm>
            <a:off x="1129861" y="2086909"/>
            <a:ext cx="4608059" cy="1012533"/>
          </a:xfrm>
          <a:prstGeom prst="rect">
            <a:avLst/>
          </a:prstGeom>
        </p:spPr>
      </p:pic>
      <p:pic>
        <p:nvPicPr>
          <p:cNvPr id="10" name="Picture 9" descr="Icon&#10;&#10;Description automatically generated">
            <a:extLst>
              <a:ext uri="{FF2B5EF4-FFF2-40B4-BE49-F238E27FC236}">
                <a16:creationId xmlns:a16="http://schemas.microsoft.com/office/drawing/2014/main" id="{C8179886-459F-C045-89CC-6C437FF655F9}"/>
              </a:ext>
            </a:extLst>
          </p:cNvPr>
          <p:cNvPicPr>
            <a:picLocks noChangeAspect="1"/>
          </p:cNvPicPr>
          <p:nvPr/>
        </p:nvPicPr>
        <p:blipFill>
          <a:blip r:embed="rId12"/>
          <a:stretch>
            <a:fillRect/>
          </a:stretch>
        </p:blipFill>
        <p:spPr>
          <a:xfrm>
            <a:off x="6294632" y="4055393"/>
            <a:ext cx="523365" cy="523365"/>
          </a:xfrm>
          <a:prstGeom prst="rect">
            <a:avLst/>
          </a:prstGeom>
        </p:spPr>
      </p:pic>
      <p:pic>
        <p:nvPicPr>
          <p:cNvPr id="12" name="Picture 11" descr="Logo, icon&#10;&#10;Description automatically generated">
            <a:extLst>
              <a:ext uri="{FF2B5EF4-FFF2-40B4-BE49-F238E27FC236}">
                <a16:creationId xmlns:a16="http://schemas.microsoft.com/office/drawing/2014/main" id="{7C028669-953F-434E-AEB2-9B9864EFCF43}"/>
              </a:ext>
            </a:extLst>
          </p:cNvPr>
          <p:cNvPicPr>
            <a:picLocks noChangeAspect="1"/>
          </p:cNvPicPr>
          <p:nvPr/>
        </p:nvPicPr>
        <p:blipFill>
          <a:blip r:embed="rId13"/>
          <a:stretch>
            <a:fillRect/>
          </a:stretch>
        </p:blipFill>
        <p:spPr>
          <a:xfrm>
            <a:off x="6316960" y="4718383"/>
            <a:ext cx="501037" cy="501037"/>
          </a:xfrm>
          <a:prstGeom prst="rect">
            <a:avLst/>
          </a:prstGeom>
        </p:spPr>
      </p:pic>
      <p:pic>
        <p:nvPicPr>
          <p:cNvPr id="13" name="Graphic 12" descr="Envelope with solid fill">
            <a:extLst>
              <a:ext uri="{FF2B5EF4-FFF2-40B4-BE49-F238E27FC236}">
                <a16:creationId xmlns:a16="http://schemas.microsoft.com/office/drawing/2014/main" id="{E34CE1B0-497E-1A4A-8993-4A89571765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03482" y="3400562"/>
            <a:ext cx="523365" cy="523365"/>
          </a:xfrm>
          <a:prstGeom prst="rect">
            <a:avLst/>
          </a:prstGeom>
        </p:spPr>
      </p:pic>
      <p:sp>
        <p:nvSpPr>
          <p:cNvPr id="3" name="TextBox 2">
            <a:extLst>
              <a:ext uri="{FF2B5EF4-FFF2-40B4-BE49-F238E27FC236}">
                <a16:creationId xmlns:a16="http://schemas.microsoft.com/office/drawing/2014/main" id="{37E88297-819C-5A4A-ACEE-F263B5DEC85F}"/>
              </a:ext>
            </a:extLst>
          </p:cNvPr>
          <p:cNvSpPr txBox="1"/>
          <p:nvPr/>
        </p:nvSpPr>
        <p:spPr>
          <a:xfrm>
            <a:off x="861433" y="3587919"/>
            <a:ext cx="4882299" cy="1323439"/>
          </a:xfrm>
          <a:prstGeom prst="rect">
            <a:avLst/>
          </a:prstGeom>
          <a:noFill/>
        </p:spPr>
        <p:txBody>
          <a:bodyPr wrap="square" rtlCol="0">
            <a:spAutoFit/>
          </a:bodyPr>
          <a:lstStyle/>
          <a:p>
            <a:pPr algn="ctr"/>
            <a:r>
              <a:rPr lang="en-US" sz="2000" i="1">
                <a:solidFill>
                  <a:srgbClr val="0E6782"/>
                </a:solidFill>
                <a:latin typeface="Helvetica Neue Medium" panose="02000503000000020004" pitchFamily="2" charset="0"/>
                <a:ea typeface="Helvetica Neue Medium" panose="02000503000000020004" pitchFamily="2" charset="0"/>
                <a:cs typeface="Helvetica Neue Medium" panose="02000503000000020004" pitchFamily="2" charset="0"/>
              </a:rPr>
              <a:t>Authorized by the federal Developmental Disabilities Act to engage in advocacy, capacity building and systemic change activities.</a:t>
            </a:r>
          </a:p>
        </p:txBody>
      </p:sp>
      <p:pic>
        <p:nvPicPr>
          <p:cNvPr id="5" name="Audio 4">
            <a:hlinkClick r:id="" action="ppaction://media"/>
            <a:extLst>
              <a:ext uri="{FF2B5EF4-FFF2-40B4-BE49-F238E27FC236}">
                <a16:creationId xmlns:a16="http://schemas.microsoft.com/office/drawing/2014/main" id="{F2A8B7E3-6482-47EA-A0B5-8D468C134A5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8458749"/>
      </p:ext>
    </p:extLst>
  </p:cSld>
  <p:clrMapOvr>
    <a:masterClrMapping/>
  </p:clrMapOvr>
  <mc:AlternateContent xmlns:mc="http://schemas.openxmlformats.org/markup-compatibility/2006">
    <mc:Choice xmlns:p14="http://schemas.microsoft.com/office/powerpoint/2010/main" Requires="p14">
      <p:transition spd="slow" p14:dur="2000" advTm="20206"/>
    </mc:Choice>
    <mc:Fallback>
      <p:transition spd="slow" advTm="20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C1085-FB06-46DA-8187-13513EE812BE}"/>
              </a:ext>
            </a:extLst>
          </p:cNvPr>
          <p:cNvSpPr>
            <a:spLocks noGrp="1"/>
          </p:cNvSpPr>
          <p:nvPr>
            <p:ph type="title"/>
          </p:nvPr>
        </p:nvSpPr>
        <p:spPr/>
        <p:txBody>
          <a:bodyPr/>
          <a:lstStyle/>
          <a:p>
            <a:r>
              <a:rPr lang="en-US" sz="4400" dirty="0">
                <a:latin typeface="Helvetica Neue Medium" panose="02000503000000020004"/>
              </a:rPr>
              <a:t>Disability Rights New Jersey</a:t>
            </a:r>
            <a:endParaRPr lang="en-US" dirty="0"/>
          </a:p>
        </p:txBody>
      </p:sp>
      <p:sp>
        <p:nvSpPr>
          <p:cNvPr id="3" name="Content Placeholder 2">
            <a:extLst>
              <a:ext uri="{FF2B5EF4-FFF2-40B4-BE49-F238E27FC236}">
                <a16:creationId xmlns:a16="http://schemas.microsoft.com/office/drawing/2014/main" id="{3C942381-76C4-4D4B-9507-4907A0DAECB6}"/>
              </a:ext>
            </a:extLst>
          </p:cNvPr>
          <p:cNvSpPr>
            <a:spLocks noGrp="1"/>
          </p:cNvSpPr>
          <p:nvPr>
            <p:ph idx="1"/>
          </p:nvPr>
        </p:nvSpPr>
        <p:spPr/>
        <p:txBody>
          <a:bodyPr/>
          <a:lstStyle/>
          <a:p>
            <a:pPr marL="457200" indent="-457200" algn="just">
              <a:spcBef>
                <a:spcPts val="1200"/>
              </a:spcBef>
              <a:buFont typeface="Wingdings" panose="05000000000000000000" pitchFamily="2" charset="2"/>
              <a:buChar char="Ø"/>
            </a:pPr>
            <a:r>
              <a:rPr lang="en-US" sz="2800" dirty="0">
                <a:latin typeface="Helvetica Neue Medium" panose="02000503000000020004"/>
              </a:rPr>
              <a:t>Disability Rights New Jersey is the designated Protection and Advocacy agency for New Jersey</a:t>
            </a:r>
          </a:p>
          <a:p>
            <a:pPr marL="457200" indent="-457200" algn="just">
              <a:spcBef>
                <a:spcPts val="1200"/>
              </a:spcBef>
              <a:buFont typeface="Wingdings" panose="05000000000000000000" pitchFamily="2" charset="2"/>
              <a:buChar char="Ø"/>
            </a:pPr>
            <a:endParaRPr lang="en-US" sz="2800" dirty="0">
              <a:latin typeface="Helvetica Neue Medium" panose="02000503000000020004"/>
            </a:endParaRPr>
          </a:p>
          <a:p>
            <a:pPr marL="457200" indent="-457200" algn="just">
              <a:spcBef>
                <a:spcPts val="1200"/>
              </a:spcBef>
              <a:buFont typeface="Wingdings" panose="05000000000000000000" pitchFamily="2" charset="2"/>
              <a:buChar char="Ø"/>
            </a:pPr>
            <a:r>
              <a:rPr lang="en-US" sz="2800" dirty="0">
                <a:latin typeface="Helvetica Neue Medium" panose="02000503000000020004"/>
              </a:rPr>
              <a:t>We advocate for and advance the human, civil and legal rights of residents of New Jersey with disabilities</a:t>
            </a:r>
            <a:endParaRPr lang="en-US" sz="3200" dirty="0">
              <a:latin typeface="Helvetica Neue Medium" panose="02000503000000020004"/>
            </a:endParaRPr>
          </a:p>
          <a:p>
            <a:endParaRPr lang="en-US" dirty="0"/>
          </a:p>
        </p:txBody>
      </p:sp>
      <p:pic>
        <p:nvPicPr>
          <p:cNvPr id="5" name="Audio 4">
            <a:hlinkClick r:id="" action="ppaction://media"/>
            <a:extLst>
              <a:ext uri="{FF2B5EF4-FFF2-40B4-BE49-F238E27FC236}">
                <a16:creationId xmlns:a16="http://schemas.microsoft.com/office/drawing/2014/main" id="{3B6C2A56-B888-4CA2-A3BD-A445A82382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2813567"/>
      </p:ext>
    </p:extLst>
  </p:cSld>
  <p:clrMapOvr>
    <a:masterClrMapping/>
  </p:clrMapOvr>
  <mc:AlternateContent xmlns:mc="http://schemas.openxmlformats.org/markup-compatibility/2006">
    <mc:Choice xmlns:p14="http://schemas.microsoft.com/office/powerpoint/2010/main" Requires="p14">
      <p:transition spd="slow" p14:dur="2000" advTm="13328"/>
    </mc:Choice>
    <mc:Fallback>
      <p:transition spd="slow" advTm="13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1F2D5-9CAD-4B67-AF7E-326DBB803F43}"/>
              </a:ext>
            </a:extLst>
          </p:cNvPr>
          <p:cNvSpPr>
            <a:spLocks noGrp="1"/>
          </p:cNvSpPr>
          <p:nvPr>
            <p:ph type="title"/>
          </p:nvPr>
        </p:nvSpPr>
        <p:spPr/>
        <p:txBody>
          <a:bodyPr/>
          <a:lstStyle/>
          <a:p>
            <a:r>
              <a:rPr lang="en-US" sz="4400" dirty="0">
                <a:latin typeface="Helvetica Neue Medium" panose="02000503000000020004"/>
              </a:rPr>
              <a:t>NJ Council on Developmental Disabilities</a:t>
            </a:r>
            <a:endParaRPr lang="en-US" dirty="0"/>
          </a:p>
        </p:txBody>
      </p:sp>
      <p:sp>
        <p:nvSpPr>
          <p:cNvPr id="3" name="Content Placeholder 2">
            <a:extLst>
              <a:ext uri="{FF2B5EF4-FFF2-40B4-BE49-F238E27FC236}">
                <a16:creationId xmlns:a16="http://schemas.microsoft.com/office/drawing/2014/main" id="{A6A3F034-8C7F-458C-8087-BBA11D340527}"/>
              </a:ext>
            </a:extLst>
          </p:cNvPr>
          <p:cNvSpPr>
            <a:spLocks noGrp="1"/>
          </p:cNvSpPr>
          <p:nvPr>
            <p:ph idx="1"/>
          </p:nvPr>
        </p:nvSpPr>
        <p:spPr/>
        <p:txBody>
          <a:bodyPr/>
          <a:lstStyle/>
          <a:p>
            <a:r>
              <a:rPr kumimoji="0" lang="en-US" sz="2800" b="0" i="0" u="none" strike="noStrike" kern="1200" cap="none" spc="0" normalizeH="0" baseline="0" noProof="0" dirty="0">
                <a:ln>
                  <a:noFill/>
                </a:ln>
                <a:solidFill>
                  <a:prstClr val="black"/>
                </a:solidFill>
                <a:effectLst/>
                <a:uLnTx/>
                <a:uFillTx/>
                <a:latin typeface="Solomon Sans Normal" panose="02000000000000000000"/>
                <a:ea typeface="+mn-ea"/>
                <a:cs typeface="+mn-cs"/>
              </a:rPr>
              <a:t>The NJ Council on Developmental Disabilities works to assure that individuals with intellectual/developmental disabilities (I/DD) in New Jersey, and their families, participate in and have access to needed community services, individualized supports, and other forms of assistance that promote self-determination, independence and inclusion. </a:t>
            </a:r>
            <a:endParaRPr kumimoji="0" lang="en-US" sz="2800" b="0" i="0" u="none" strike="noStrike" kern="1200" cap="none" spc="0" normalizeH="0" baseline="0" noProof="0" dirty="0">
              <a:ln>
                <a:noFill/>
              </a:ln>
              <a:solidFill>
                <a:prstClr val="black">
                  <a:lumMod val="75000"/>
                  <a:lumOff val="25000"/>
                </a:prstClr>
              </a:solidFill>
              <a:effectLst/>
              <a:uLnTx/>
              <a:uFillTx/>
              <a:latin typeface="Solomon Sans Normal" panose="02000000000000000000"/>
              <a:ea typeface="+mn-ea"/>
              <a:cs typeface="+mn-cs"/>
            </a:endParaRPr>
          </a:p>
          <a:p>
            <a:endParaRPr lang="en-US" dirty="0"/>
          </a:p>
        </p:txBody>
      </p:sp>
      <p:pic>
        <p:nvPicPr>
          <p:cNvPr id="5" name="Audio 4">
            <a:hlinkClick r:id="" action="ppaction://media"/>
            <a:extLst>
              <a:ext uri="{FF2B5EF4-FFF2-40B4-BE49-F238E27FC236}">
                <a16:creationId xmlns:a16="http://schemas.microsoft.com/office/drawing/2014/main" id="{4D3B47AF-DDF6-4F6B-8E58-116056A3B2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95718464"/>
      </p:ext>
    </p:extLst>
  </p:cSld>
  <p:clrMapOvr>
    <a:masterClrMapping/>
  </p:clrMapOvr>
  <mc:AlternateContent xmlns:mc="http://schemas.openxmlformats.org/markup-compatibility/2006">
    <mc:Choice xmlns:p14="http://schemas.microsoft.com/office/powerpoint/2010/main" Requires="p14">
      <p:transition spd="slow" p14:dur="2000" advTm="19752"/>
    </mc:Choice>
    <mc:Fallback>
      <p:transition spd="slow" advTm="19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6C27-CF05-844C-9E6D-991EE9C1F154}"/>
              </a:ext>
            </a:extLst>
          </p:cNvPr>
          <p:cNvSpPr>
            <a:spLocks noGrp="1"/>
          </p:cNvSpPr>
          <p:nvPr>
            <p:ph type="title"/>
          </p:nvPr>
        </p:nvSpPr>
        <p:spPr/>
        <p:txBody>
          <a:bodyPr>
            <a:normAutofit/>
          </a:bodyPr>
          <a:lstStyle/>
          <a:p>
            <a:r>
              <a:rPr lang="en-US" sz="4400" dirty="0">
                <a:latin typeface="Helvetica Neue Medium" panose="02000503000000020004"/>
              </a:rPr>
              <a:t>Second Part About SSDI Overpayments</a:t>
            </a:r>
            <a:endParaRPr lang="en-US" dirty="0"/>
          </a:p>
        </p:txBody>
      </p:sp>
      <p:sp>
        <p:nvSpPr>
          <p:cNvPr id="3" name="Content Placeholder 2">
            <a:extLst>
              <a:ext uri="{FF2B5EF4-FFF2-40B4-BE49-F238E27FC236}">
                <a16:creationId xmlns:a16="http://schemas.microsoft.com/office/drawing/2014/main" id="{B3FC1D46-DF78-A142-AD96-E589F9B4F164}"/>
              </a:ext>
            </a:extLst>
          </p:cNvPr>
          <p:cNvSpPr>
            <a:spLocks noGrp="1"/>
          </p:cNvSpPr>
          <p:nvPr>
            <p:ph idx="1"/>
          </p:nvPr>
        </p:nvSpPr>
        <p:spPr/>
        <p:txBody>
          <a:bodyPr/>
          <a:lstStyle/>
          <a:p>
            <a:pPr marL="457200" indent="-457200">
              <a:spcBef>
                <a:spcPts val="1200"/>
              </a:spcBef>
              <a:buFont typeface="Wingdings" panose="05000000000000000000" pitchFamily="2" charset="2"/>
              <a:buChar char="Ø"/>
            </a:pPr>
            <a:r>
              <a:rPr lang="en-US" sz="2800" dirty="0">
                <a:latin typeface="Helvetica Neue Medium" panose="02000503000000020004"/>
              </a:rPr>
              <a:t>The first part of this webinar explained what overpayments are and how they might happen.</a:t>
            </a:r>
          </a:p>
          <a:p>
            <a:pPr marL="457200" indent="-457200">
              <a:spcBef>
                <a:spcPts val="1200"/>
              </a:spcBef>
              <a:buFont typeface="Wingdings" panose="05000000000000000000" pitchFamily="2" charset="2"/>
              <a:buChar char="Ø"/>
            </a:pPr>
            <a:endParaRPr lang="en-US" sz="2800" dirty="0">
              <a:latin typeface="Helvetica Neue Medium" panose="02000503000000020004"/>
            </a:endParaRPr>
          </a:p>
          <a:p>
            <a:pPr marL="457200" indent="-457200">
              <a:spcBef>
                <a:spcPts val="1200"/>
              </a:spcBef>
              <a:buFont typeface="Wingdings" panose="05000000000000000000" pitchFamily="2" charset="2"/>
              <a:buChar char="Ø"/>
            </a:pPr>
            <a:r>
              <a:rPr lang="en-US" sz="2800" dirty="0">
                <a:latin typeface="Helvetica Neue Medium" panose="02000503000000020004"/>
              </a:rPr>
              <a:t>This part of the webinar will explain what to do about an overpayment problem.</a:t>
            </a:r>
            <a:endParaRPr lang="en-US" dirty="0"/>
          </a:p>
        </p:txBody>
      </p:sp>
      <p:pic>
        <p:nvPicPr>
          <p:cNvPr id="5" name="Audio 4">
            <a:hlinkClick r:id="" action="ppaction://media"/>
            <a:extLst>
              <a:ext uri="{FF2B5EF4-FFF2-40B4-BE49-F238E27FC236}">
                <a16:creationId xmlns:a16="http://schemas.microsoft.com/office/drawing/2014/main" id="{0BD27F78-B4EE-4FB7-8029-7D5969A0FD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086946"/>
      </p:ext>
    </p:extLst>
  </p:cSld>
  <p:clrMapOvr>
    <a:masterClrMapping/>
  </p:clrMapOvr>
  <mc:AlternateContent xmlns:mc="http://schemas.openxmlformats.org/markup-compatibility/2006">
    <mc:Choice xmlns:p14="http://schemas.microsoft.com/office/powerpoint/2010/main" Requires="p14">
      <p:transition spd="slow" p14:dur="2000" advTm="18430"/>
    </mc:Choice>
    <mc:Fallback>
      <p:transition spd="slow" advTm="18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6C27-CF05-844C-9E6D-991EE9C1F154}"/>
              </a:ext>
            </a:extLst>
          </p:cNvPr>
          <p:cNvSpPr>
            <a:spLocks noGrp="1"/>
          </p:cNvSpPr>
          <p:nvPr>
            <p:ph type="title"/>
          </p:nvPr>
        </p:nvSpPr>
        <p:spPr/>
        <p:txBody>
          <a:bodyPr/>
          <a:lstStyle/>
          <a:p>
            <a:r>
              <a:rPr lang="en-US" dirty="0">
                <a:latin typeface="Helvetica Neue Medium" panose="02000503000000020004"/>
              </a:rPr>
              <a:t>What Will You Learn?</a:t>
            </a:r>
            <a:endParaRPr lang="en-US" dirty="0"/>
          </a:p>
        </p:txBody>
      </p:sp>
      <p:sp>
        <p:nvSpPr>
          <p:cNvPr id="3" name="Content Placeholder 2">
            <a:extLst>
              <a:ext uri="{FF2B5EF4-FFF2-40B4-BE49-F238E27FC236}">
                <a16:creationId xmlns:a16="http://schemas.microsoft.com/office/drawing/2014/main" id="{B3FC1D46-DF78-A142-AD96-E589F9B4F164}"/>
              </a:ext>
            </a:extLst>
          </p:cNvPr>
          <p:cNvSpPr>
            <a:spLocks noGrp="1"/>
          </p:cNvSpPr>
          <p:nvPr>
            <p:ph idx="1"/>
          </p:nvPr>
        </p:nvSpPr>
        <p:spPr/>
        <p:txBody>
          <a:bodyPr/>
          <a:lstStyle/>
          <a:p>
            <a:pPr marL="457200" indent="-457200" algn="just">
              <a:spcBef>
                <a:spcPts val="1200"/>
              </a:spcBef>
              <a:buFont typeface="Wingdings" panose="05000000000000000000" pitchFamily="2" charset="2"/>
              <a:buChar char="Ø"/>
            </a:pPr>
            <a:r>
              <a:rPr lang="en-US" sz="2800" dirty="0">
                <a:latin typeface="Helvetica Neue Medium" panose="02000503000000020004"/>
              </a:rPr>
              <a:t>What to do about overpayment notices from the government</a:t>
            </a:r>
          </a:p>
          <a:p>
            <a:pPr marL="457200" indent="-457200" algn="just">
              <a:spcBef>
                <a:spcPts val="1200"/>
              </a:spcBef>
              <a:buFont typeface="Wingdings" panose="05000000000000000000" pitchFamily="2" charset="2"/>
              <a:buChar char="Ø"/>
            </a:pPr>
            <a:endParaRPr lang="en-US" dirty="0">
              <a:latin typeface="Helvetica Neue Medium" panose="02000503000000020004"/>
            </a:endParaRPr>
          </a:p>
          <a:p>
            <a:pPr marL="457200" indent="-457200" algn="just">
              <a:spcBef>
                <a:spcPts val="1200"/>
              </a:spcBef>
              <a:buFont typeface="Wingdings" panose="05000000000000000000" pitchFamily="2" charset="2"/>
              <a:buChar char="Ø"/>
            </a:pPr>
            <a:r>
              <a:rPr lang="en-US" dirty="0">
                <a:latin typeface="Helvetica Neue Medium" panose="02000503000000020004"/>
              </a:rPr>
              <a:t>The different ways to handle and fix overpayments.</a:t>
            </a:r>
          </a:p>
          <a:p>
            <a:pPr marL="457200" indent="-457200" algn="just">
              <a:spcBef>
                <a:spcPts val="1200"/>
              </a:spcBef>
              <a:buFont typeface="Wingdings" panose="05000000000000000000" pitchFamily="2" charset="2"/>
              <a:buChar char="Ø"/>
            </a:pPr>
            <a:endParaRPr lang="en-US" sz="2800" dirty="0">
              <a:latin typeface="Helvetica Neue Medium" panose="02000503000000020004"/>
            </a:endParaRPr>
          </a:p>
          <a:p>
            <a:pPr marL="457200" indent="-457200" algn="just">
              <a:spcBef>
                <a:spcPts val="1200"/>
              </a:spcBef>
              <a:buFont typeface="Wingdings" panose="05000000000000000000" pitchFamily="2" charset="2"/>
              <a:buChar char="Ø"/>
            </a:pPr>
            <a:r>
              <a:rPr lang="en-US" sz="2800" dirty="0">
                <a:latin typeface="Helvetica Neue Medium" panose="02000503000000020004"/>
              </a:rPr>
              <a:t>An explanation of how to handle overpayments using each method</a:t>
            </a:r>
          </a:p>
          <a:p>
            <a:endParaRPr lang="en-US" dirty="0"/>
          </a:p>
        </p:txBody>
      </p:sp>
      <p:pic>
        <p:nvPicPr>
          <p:cNvPr id="5" name="Audio 4">
            <a:hlinkClick r:id="" action="ppaction://media"/>
            <a:extLst>
              <a:ext uri="{FF2B5EF4-FFF2-40B4-BE49-F238E27FC236}">
                <a16:creationId xmlns:a16="http://schemas.microsoft.com/office/drawing/2014/main" id="{236C53FB-0583-47C2-AF1B-05B5C5CC6A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8644512"/>
      </p:ext>
    </p:extLst>
  </p:cSld>
  <p:clrMapOvr>
    <a:masterClrMapping/>
  </p:clrMapOvr>
  <mc:AlternateContent xmlns:mc="http://schemas.openxmlformats.org/markup-compatibility/2006">
    <mc:Choice xmlns:p14="http://schemas.microsoft.com/office/powerpoint/2010/main" Requires="p14">
      <p:transition spd="slow" p14:dur="2000" advTm="16818"/>
    </mc:Choice>
    <mc:Fallback>
      <p:transition spd="slow" advTm="16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6C27-CF05-844C-9E6D-991EE9C1F154}"/>
              </a:ext>
            </a:extLst>
          </p:cNvPr>
          <p:cNvSpPr>
            <a:spLocks noGrp="1"/>
          </p:cNvSpPr>
          <p:nvPr>
            <p:ph type="title"/>
          </p:nvPr>
        </p:nvSpPr>
        <p:spPr/>
        <p:txBody>
          <a:bodyPr/>
          <a:lstStyle/>
          <a:p>
            <a:r>
              <a:rPr lang="en-US" dirty="0">
                <a:latin typeface="Helvetica Neue Medium" panose="02000503000000020004"/>
              </a:rPr>
              <a:t>What To Do About SSDI Overpayments </a:t>
            </a:r>
            <a:endParaRPr lang="en-US" dirty="0"/>
          </a:p>
        </p:txBody>
      </p:sp>
      <p:sp>
        <p:nvSpPr>
          <p:cNvPr id="3" name="Content Placeholder 2">
            <a:extLst>
              <a:ext uri="{FF2B5EF4-FFF2-40B4-BE49-F238E27FC236}">
                <a16:creationId xmlns:a16="http://schemas.microsoft.com/office/drawing/2014/main" id="{B3FC1D46-DF78-A142-AD96-E589F9B4F164}"/>
              </a:ext>
            </a:extLst>
          </p:cNvPr>
          <p:cNvSpPr>
            <a:spLocks noGrp="1"/>
          </p:cNvSpPr>
          <p:nvPr>
            <p:ph idx="1"/>
          </p:nvPr>
        </p:nvSpPr>
        <p:spPr/>
        <p:txBody>
          <a:bodyPr>
            <a:normAutofit/>
          </a:bodyPr>
          <a:lstStyle/>
          <a:p>
            <a:pPr marL="457200" indent="-457200">
              <a:spcBef>
                <a:spcPts val="1200"/>
              </a:spcBef>
              <a:buFont typeface="Wingdings" panose="05000000000000000000" pitchFamily="2" charset="2"/>
              <a:buChar char="Ø"/>
            </a:pPr>
            <a:r>
              <a:rPr lang="en-US" sz="2800" dirty="0">
                <a:latin typeface="Helvetica Neue Medium" panose="02000503000000020004"/>
              </a:rPr>
              <a:t>If you get a notice of overpayment, it is important that you tell a family member or other person you trust about it. </a:t>
            </a:r>
          </a:p>
          <a:p>
            <a:pPr marL="457200" indent="-457200">
              <a:spcBef>
                <a:spcPts val="1200"/>
              </a:spcBef>
              <a:buFont typeface="Wingdings" panose="05000000000000000000" pitchFamily="2" charset="2"/>
              <a:buChar char="Ø"/>
            </a:pPr>
            <a:endParaRPr lang="en-US" dirty="0">
              <a:latin typeface="Helvetica Neue Medium" panose="02000503000000020004"/>
            </a:endParaRPr>
          </a:p>
          <a:p>
            <a:pPr marL="457200" indent="-457200">
              <a:spcBef>
                <a:spcPts val="1200"/>
              </a:spcBef>
              <a:buFont typeface="Wingdings" panose="05000000000000000000" pitchFamily="2" charset="2"/>
              <a:buChar char="Ø"/>
            </a:pPr>
            <a:r>
              <a:rPr lang="en-US" sz="2800" dirty="0">
                <a:latin typeface="Helvetica Neue Medium" panose="02000503000000020004"/>
              </a:rPr>
              <a:t>Keep all paperwork or letters you get from the government about your social security benefits. </a:t>
            </a:r>
          </a:p>
          <a:p>
            <a:pPr marL="457200" indent="-457200">
              <a:spcBef>
                <a:spcPts val="1200"/>
              </a:spcBef>
              <a:buFont typeface="Wingdings" panose="05000000000000000000" pitchFamily="2" charset="2"/>
              <a:buChar char="Ø"/>
            </a:pPr>
            <a:endParaRPr lang="en-US" sz="2800" dirty="0">
              <a:latin typeface="Helvetica Neue Medium" panose="02000503000000020004"/>
            </a:endParaRPr>
          </a:p>
          <a:p>
            <a:pPr marL="457200" indent="-457200">
              <a:spcBef>
                <a:spcPts val="1200"/>
              </a:spcBef>
              <a:buFont typeface="Wingdings" panose="05000000000000000000" pitchFamily="2" charset="2"/>
              <a:buChar char="Ø"/>
            </a:pPr>
            <a:r>
              <a:rPr lang="en-US" sz="2800" dirty="0">
                <a:latin typeface="Helvetica Neue Medium" panose="02000503000000020004"/>
              </a:rPr>
              <a:t>Make sure to check your mail regularly to see if you get  letters or notices from the government about your benefits. </a:t>
            </a:r>
          </a:p>
          <a:p>
            <a:endParaRPr lang="en-US" dirty="0"/>
          </a:p>
        </p:txBody>
      </p:sp>
      <p:pic>
        <p:nvPicPr>
          <p:cNvPr id="5" name="Audio 4">
            <a:hlinkClick r:id="" action="ppaction://media"/>
            <a:extLst>
              <a:ext uri="{FF2B5EF4-FFF2-40B4-BE49-F238E27FC236}">
                <a16:creationId xmlns:a16="http://schemas.microsoft.com/office/drawing/2014/main" id="{F40B8101-0960-4DB6-9856-1474EBCA6A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92478062"/>
      </p:ext>
    </p:extLst>
  </p:cSld>
  <p:clrMapOvr>
    <a:masterClrMapping/>
  </p:clrMapOvr>
  <mc:AlternateContent xmlns:mc="http://schemas.openxmlformats.org/markup-compatibility/2006">
    <mc:Choice xmlns:p14="http://schemas.microsoft.com/office/powerpoint/2010/main" Requires="p14">
      <p:transition spd="slow" p14:dur="2000" advTm="43723"/>
    </mc:Choice>
    <mc:Fallback>
      <p:transition spd="slow" advTm="43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6C27-CF05-844C-9E6D-991EE9C1F154}"/>
              </a:ext>
            </a:extLst>
          </p:cNvPr>
          <p:cNvSpPr>
            <a:spLocks noGrp="1"/>
          </p:cNvSpPr>
          <p:nvPr>
            <p:ph type="title"/>
          </p:nvPr>
        </p:nvSpPr>
        <p:spPr/>
        <p:txBody>
          <a:bodyPr/>
          <a:lstStyle/>
          <a:p>
            <a:r>
              <a:rPr lang="en-US" dirty="0">
                <a:latin typeface="Helvetica Neue Medium" panose="02000503000000020004"/>
              </a:rPr>
              <a:t>Methods to Handle Overpayments</a:t>
            </a:r>
            <a:endParaRPr lang="en-US" dirty="0"/>
          </a:p>
        </p:txBody>
      </p:sp>
      <p:sp>
        <p:nvSpPr>
          <p:cNvPr id="3" name="Content Placeholder 2">
            <a:extLst>
              <a:ext uri="{FF2B5EF4-FFF2-40B4-BE49-F238E27FC236}">
                <a16:creationId xmlns:a16="http://schemas.microsoft.com/office/drawing/2014/main" id="{B3FC1D46-DF78-A142-AD96-E589F9B4F164}"/>
              </a:ext>
            </a:extLst>
          </p:cNvPr>
          <p:cNvSpPr>
            <a:spLocks noGrp="1"/>
          </p:cNvSpPr>
          <p:nvPr>
            <p:ph idx="1"/>
          </p:nvPr>
        </p:nvSpPr>
        <p:spPr/>
        <p:txBody>
          <a:bodyPr/>
          <a:lstStyle/>
          <a:p>
            <a:pPr marL="457200" indent="-457200" algn="just">
              <a:spcBef>
                <a:spcPts val="1200"/>
              </a:spcBef>
              <a:buFont typeface="Wingdings" panose="05000000000000000000" pitchFamily="2" charset="2"/>
              <a:buChar char="Ø"/>
            </a:pPr>
            <a:r>
              <a:rPr lang="en-US" sz="2800" dirty="0">
                <a:latin typeface="Helvetica Neue Medium" panose="02000503000000020004"/>
              </a:rPr>
              <a:t>Request for Reconsiderations</a:t>
            </a:r>
          </a:p>
          <a:p>
            <a:pPr marL="457200" indent="-457200" algn="just">
              <a:spcBef>
                <a:spcPts val="1200"/>
              </a:spcBef>
              <a:buFont typeface="Wingdings" panose="05000000000000000000" pitchFamily="2" charset="2"/>
              <a:buChar char="Ø"/>
            </a:pPr>
            <a:endParaRPr lang="en-US" dirty="0">
              <a:latin typeface="Helvetica Neue Medium" panose="02000503000000020004"/>
            </a:endParaRPr>
          </a:p>
          <a:p>
            <a:pPr marL="457200" indent="-457200" algn="just">
              <a:spcBef>
                <a:spcPts val="1200"/>
              </a:spcBef>
              <a:buFont typeface="Wingdings" panose="05000000000000000000" pitchFamily="2" charset="2"/>
              <a:buChar char="Ø"/>
            </a:pPr>
            <a:r>
              <a:rPr lang="en-US" dirty="0">
                <a:latin typeface="Helvetica Neue Medium" panose="02000503000000020004"/>
              </a:rPr>
              <a:t>Request for Waiver</a:t>
            </a:r>
          </a:p>
          <a:p>
            <a:pPr marL="457200" indent="-457200" algn="just">
              <a:spcBef>
                <a:spcPts val="1200"/>
              </a:spcBef>
              <a:buFont typeface="Wingdings" panose="05000000000000000000" pitchFamily="2" charset="2"/>
              <a:buChar char="Ø"/>
            </a:pPr>
            <a:endParaRPr lang="en-US" sz="2800" dirty="0">
              <a:latin typeface="Helvetica Neue Medium" panose="02000503000000020004"/>
            </a:endParaRPr>
          </a:p>
          <a:p>
            <a:pPr marL="457200" indent="-457200" algn="just">
              <a:spcBef>
                <a:spcPts val="1200"/>
              </a:spcBef>
              <a:buFont typeface="Wingdings" panose="05000000000000000000" pitchFamily="2" charset="2"/>
              <a:buChar char="Ø"/>
            </a:pPr>
            <a:r>
              <a:rPr lang="en-US" sz="2800" dirty="0">
                <a:latin typeface="Helvetica Neue Medium" panose="02000503000000020004"/>
              </a:rPr>
              <a:t>Negotiate Repayment</a:t>
            </a:r>
          </a:p>
          <a:p>
            <a:pPr marL="457200" indent="-457200" algn="just">
              <a:spcBef>
                <a:spcPts val="1200"/>
              </a:spcBef>
              <a:buFont typeface="Wingdings" panose="05000000000000000000" pitchFamily="2" charset="2"/>
              <a:buChar char="Ø"/>
            </a:pPr>
            <a:endParaRPr lang="en-US" dirty="0">
              <a:latin typeface="Helvetica Neue Medium" panose="02000503000000020004"/>
            </a:endParaRPr>
          </a:p>
          <a:p>
            <a:pPr marL="457200" indent="-457200" algn="just">
              <a:spcBef>
                <a:spcPts val="1200"/>
              </a:spcBef>
              <a:buFont typeface="Wingdings" panose="05000000000000000000" pitchFamily="2" charset="2"/>
              <a:buChar char="Ø"/>
            </a:pPr>
            <a:r>
              <a:rPr lang="en-US" sz="2800" dirty="0">
                <a:latin typeface="Helvetica Neue Medium" panose="02000503000000020004"/>
              </a:rPr>
              <a:t>Do Nothing</a:t>
            </a:r>
          </a:p>
          <a:p>
            <a:endParaRPr lang="en-US" dirty="0"/>
          </a:p>
        </p:txBody>
      </p:sp>
      <p:pic>
        <p:nvPicPr>
          <p:cNvPr id="5" name="Audio 4">
            <a:hlinkClick r:id="" action="ppaction://media"/>
            <a:extLst>
              <a:ext uri="{FF2B5EF4-FFF2-40B4-BE49-F238E27FC236}">
                <a16:creationId xmlns:a16="http://schemas.microsoft.com/office/drawing/2014/main" id="{A8974674-198C-448C-B317-F1416B3235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7699913"/>
      </p:ext>
    </p:extLst>
  </p:cSld>
  <p:clrMapOvr>
    <a:masterClrMapping/>
  </p:clrMapOvr>
  <mc:AlternateContent xmlns:mc="http://schemas.openxmlformats.org/markup-compatibility/2006">
    <mc:Choice xmlns:p14="http://schemas.microsoft.com/office/powerpoint/2010/main" Requires="p14">
      <p:transition spd="slow" p14:dur="2000" advTm="55542"/>
    </mc:Choice>
    <mc:Fallback>
      <p:transition spd="slow" advTm="55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6C27-CF05-844C-9E6D-991EE9C1F154}"/>
              </a:ext>
            </a:extLst>
          </p:cNvPr>
          <p:cNvSpPr>
            <a:spLocks noGrp="1"/>
          </p:cNvSpPr>
          <p:nvPr>
            <p:ph type="title"/>
          </p:nvPr>
        </p:nvSpPr>
        <p:spPr/>
        <p:txBody>
          <a:bodyPr/>
          <a:lstStyle/>
          <a:p>
            <a:r>
              <a:rPr lang="en-US" dirty="0">
                <a:latin typeface="Helvetica Neue Medium" panose="02000503000000020004"/>
              </a:rPr>
              <a:t>What is a Reconsideration?</a:t>
            </a:r>
            <a:endParaRPr lang="en-US" dirty="0"/>
          </a:p>
        </p:txBody>
      </p:sp>
      <p:sp>
        <p:nvSpPr>
          <p:cNvPr id="3" name="Content Placeholder 2">
            <a:extLst>
              <a:ext uri="{FF2B5EF4-FFF2-40B4-BE49-F238E27FC236}">
                <a16:creationId xmlns:a16="http://schemas.microsoft.com/office/drawing/2014/main" id="{B3FC1D46-DF78-A142-AD96-E589F9B4F164}"/>
              </a:ext>
            </a:extLst>
          </p:cNvPr>
          <p:cNvSpPr>
            <a:spLocks noGrp="1"/>
          </p:cNvSpPr>
          <p:nvPr>
            <p:ph idx="1"/>
          </p:nvPr>
        </p:nvSpPr>
        <p:spPr/>
        <p:txBody>
          <a:bodyPr>
            <a:normAutofit/>
          </a:bodyPr>
          <a:lstStyle/>
          <a:p>
            <a:pPr marL="457200" indent="-457200" algn="just">
              <a:spcBef>
                <a:spcPts val="1200"/>
              </a:spcBef>
              <a:buFont typeface="Wingdings" panose="05000000000000000000" pitchFamily="2" charset="2"/>
              <a:buChar char="Ø"/>
            </a:pPr>
            <a:r>
              <a:rPr lang="en-US" sz="2800" dirty="0">
                <a:latin typeface="Helvetica Neue Medium" panose="02000503000000020004"/>
              </a:rPr>
              <a:t>A formal request to have the overpayment decision reviewed by the government.</a:t>
            </a:r>
          </a:p>
          <a:p>
            <a:pPr marL="457200" indent="-457200" algn="just">
              <a:spcBef>
                <a:spcPts val="1200"/>
              </a:spcBef>
              <a:buFont typeface="Wingdings" panose="05000000000000000000" pitchFamily="2" charset="2"/>
              <a:buChar char="Ø"/>
            </a:pPr>
            <a:endParaRPr lang="en-US" dirty="0">
              <a:latin typeface="Helvetica Neue Medium" panose="02000503000000020004"/>
            </a:endParaRPr>
          </a:p>
          <a:p>
            <a:pPr marL="457200" indent="-457200" algn="just">
              <a:spcBef>
                <a:spcPts val="1200"/>
              </a:spcBef>
              <a:buFont typeface="Wingdings" panose="05000000000000000000" pitchFamily="2" charset="2"/>
              <a:buChar char="Ø"/>
            </a:pPr>
            <a:r>
              <a:rPr lang="en-US" dirty="0">
                <a:latin typeface="Helvetica Neue Medium" panose="02000503000000020004"/>
              </a:rPr>
              <a:t>For a reconsideration you must show that:</a:t>
            </a:r>
          </a:p>
          <a:p>
            <a:pPr marL="457200" indent="-457200" algn="just">
              <a:spcBef>
                <a:spcPts val="1200"/>
              </a:spcBef>
              <a:buFont typeface="Wingdings" panose="05000000000000000000" pitchFamily="2" charset="2"/>
              <a:buChar char="Ø"/>
            </a:pPr>
            <a:endParaRPr lang="en-US" dirty="0">
              <a:latin typeface="Helvetica Neue Medium" panose="02000503000000020004"/>
            </a:endParaRPr>
          </a:p>
          <a:p>
            <a:pPr marL="0" indent="0" algn="just">
              <a:spcBef>
                <a:spcPts val="1200"/>
              </a:spcBef>
              <a:buNone/>
            </a:pPr>
            <a:r>
              <a:rPr lang="en-US" dirty="0">
                <a:latin typeface="Helvetica Neue Medium" panose="02000503000000020004"/>
              </a:rPr>
              <a:t>	1) The different ways to handle and fix overpayments.</a:t>
            </a:r>
          </a:p>
          <a:p>
            <a:pPr marL="0" indent="0" algn="just">
              <a:spcBef>
                <a:spcPts val="1200"/>
              </a:spcBef>
              <a:buNone/>
            </a:pPr>
            <a:r>
              <a:rPr lang="en-US" sz="2800" dirty="0">
                <a:latin typeface="Helvetica Neue Medium" panose="02000503000000020004"/>
              </a:rPr>
              <a:t>	2) That the actual amount of overpayment is wrong</a:t>
            </a:r>
            <a:endParaRPr lang="en-US" dirty="0"/>
          </a:p>
        </p:txBody>
      </p:sp>
      <p:pic>
        <p:nvPicPr>
          <p:cNvPr id="5" name="Audio 4">
            <a:hlinkClick r:id="" action="ppaction://media"/>
            <a:extLst>
              <a:ext uri="{FF2B5EF4-FFF2-40B4-BE49-F238E27FC236}">
                <a16:creationId xmlns:a16="http://schemas.microsoft.com/office/drawing/2014/main" id="{92FAEEA1-6049-4C76-B390-EFEB39845D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413504"/>
      </p:ext>
    </p:extLst>
  </p:cSld>
  <p:clrMapOvr>
    <a:masterClrMapping/>
  </p:clrMapOvr>
  <mc:AlternateContent xmlns:mc="http://schemas.openxmlformats.org/markup-compatibility/2006">
    <mc:Choice xmlns:p14="http://schemas.microsoft.com/office/powerpoint/2010/main" Requires="p14">
      <p:transition spd="slow" p14:dur="2000" advTm="15232"/>
    </mc:Choice>
    <mc:Fallback>
      <p:transition spd="slow" advTm="15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6C27-CF05-844C-9E6D-991EE9C1F154}"/>
              </a:ext>
            </a:extLst>
          </p:cNvPr>
          <p:cNvSpPr>
            <a:spLocks noGrp="1"/>
          </p:cNvSpPr>
          <p:nvPr>
            <p:ph type="title"/>
          </p:nvPr>
        </p:nvSpPr>
        <p:spPr/>
        <p:txBody>
          <a:bodyPr>
            <a:normAutofit/>
          </a:bodyPr>
          <a:lstStyle/>
          <a:p>
            <a:r>
              <a:rPr lang="en-US" sz="4400" dirty="0">
                <a:latin typeface="Helvetica Neue Medium" panose="02000503000000020004"/>
              </a:rPr>
              <a:t>When </a:t>
            </a:r>
            <a:r>
              <a:rPr lang="en-US" dirty="0">
                <a:latin typeface="Helvetica Neue Medium" panose="02000503000000020004"/>
              </a:rPr>
              <a:t>To File For A Reconsideration</a:t>
            </a:r>
            <a:endParaRPr lang="en-US" dirty="0"/>
          </a:p>
        </p:txBody>
      </p:sp>
      <p:sp>
        <p:nvSpPr>
          <p:cNvPr id="3" name="Content Placeholder 2">
            <a:extLst>
              <a:ext uri="{FF2B5EF4-FFF2-40B4-BE49-F238E27FC236}">
                <a16:creationId xmlns:a16="http://schemas.microsoft.com/office/drawing/2014/main" id="{B3FC1D46-DF78-A142-AD96-E589F9B4F164}"/>
              </a:ext>
            </a:extLst>
          </p:cNvPr>
          <p:cNvSpPr>
            <a:spLocks noGrp="1"/>
          </p:cNvSpPr>
          <p:nvPr>
            <p:ph idx="1"/>
          </p:nvPr>
        </p:nvSpPr>
        <p:spPr/>
        <p:txBody>
          <a:bodyPr>
            <a:normAutofit lnSpcReduction="10000"/>
          </a:bodyPr>
          <a:lstStyle/>
          <a:p>
            <a:pPr>
              <a:spcBef>
                <a:spcPts val="1200"/>
              </a:spcBef>
              <a:buFont typeface="Wingdings" panose="05000000000000000000" pitchFamily="2" charset="2"/>
              <a:buChar char="Ø"/>
            </a:pPr>
            <a:r>
              <a:rPr lang="en-US" sz="3200" dirty="0">
                <a:latin typeface="Helvetica Neue Medium" panose="02000503000000020004"/>
              </a:rPr>
              <a:t> A reconsideration has to be filed within 60 days of getting the notice of overpayment. </a:t>
            </a:r>
          </a:p>
          <a:p>
            <a:pPr>
              <a:spcBef>
                <a:spcPts val="1200"/>
              </a:spcBef>
              <a:buFont typeface="Wingdings" panose="05000000000000000000" pitchFamily="2" charset="2"/>
              <a:buChar char="Ø"/>
            </a:pPr>
            <a:endParaRPr lang="en-US" sz="3200" dirty="0">
              <a:latin typeface="Helvetica Neue Medium" panose="02000503000000020004"/>
            </a:endParaRPr>
          </a:p>
          <a:p>
            <a:pPr>
              <a:spcBef>
                <a:spcPts val="1200"/>
              </a:spcBef>
              <a:buFont typeface="Wingdings" panose="05000000000000000000" pitchFamily="2" charset="2"/>
              <a:buChar char="Ø"/>
            </a:pPr>
            <a:r>
              <a:rPr lang="en-US" sz="3200" dirty="0">
                <a:latin typeface="Helvetica Neue Medium" panose="02000503000000020004"/>
              </a:rPr>
              <a:t>It is important to file paperwork on time or your monthly benefit may stop. </a:t>
            </a:r>
          </a:p>
          <a:p>
            <a:pPr>
              <a:spcBef>
                <a:spcPts val="1200"/>
              </a:spcBef>
              <a:buFont typeface="Wingdings" panose="05000000000000000000" pitchFamily="2" charset="2"/>
              <a:buChar char="Ø"/>
            </a:pPr>
            <a:endParaRPr lang="en-US" sz="3200" dirty="0">
              <a:latin typeface="Helvetica Neue Medium" panose="02000503000000020004"/>
            </a:endParaRPr>
          </a:p>
          <a:p>
            <a:pPr>
              <a:spcBef>
                <a:spcPts val="1200"/>
              </a:spcBef>
              <a:buFont typeface="Wingdings" panose="05000000000000000000" pitchFamily="2" charset="2"/>
              <a:buChar char="Ø"/>
            </a:pPr>
            <a:r>
              <a:rPr lang="en-US" sz="3200" dirty="0">
                <a:latin typeface="Helvetica Neue Medium" panose="02000503000000020004"/>
              </a:rPr>
              <a:t>If the reconsideration paperwork is filed within 30 days of notice, no money will be taken back by the government, while your appeal is decided. </a:t>
            </a:r>
          </a:p>
          <a:p>
            <a:endParaRPr lang="en-US" dirty="0"/>
          </a:p>
        </p:txBody>
      </p:sp>
      <p:pic>
        <p:nvPicPr>
          <p:cNvPr id="5" name="Audio 4">
            <a:hlinkClick r:id="" action="ppaction://media"/>
            <a:extLst>
              <a:ext uri="{FF2B5EF4-FFF2-40B4-BE49-F238E27FC236}">
                <a16:creationId xmlns:a16="http://schemas.microsoft.com/office/drawing/2014/main" id="{DCBC815D-98AF-448D-BE7D-540D4F42F2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3664065"/>
      </p:ext>
    </p:extLst>
  </p:cSld>
  <p:clrMapOvr>
    <a:masterClrMapping/>
  </p:clrMapOvr>
  <mc:AlternateContent xmlns:mc="http://schemas.openxmlformats.org/markup-compatibility/2006">
    <mc:Choice xmlns:p14="http://schemas.microsoft.com/office/powerpoint/2010/main" Requires="p14">
      <p:transition spd="slow" p14:dur="2000" advTm="39605"/>
    </mc:Choice>
    <mc:Fallback>
      <p:transition spd="slow" advTm="39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4F41DC0C47A24D97625F939443E70F" ma:contentTypeVersion="11" ma:contentTypeDescription="Create a new document." ma:contentTypeScope="" ma:versionID="dfb435836a5e0dc5e1e59b917476c648">
  <xsd:schema xmlns:xsd="http://www.w3.org/2001/XMLSchema" xmlns:xs="http://www.w3.org/2001/XMLSchema" xmlns:p="http://schemas.microsoft.com/office/2006/metadata/properties" xmlns:ns2="e13d5aff-f326-47fc-98e9-b6b2e3a1ccd2" xmlns:ns3="801459e8-b86a-4f32-a2e6-6408c1a7abf0" targetNamespace="http://schemas.microsoft.com/office/2006/metadata/properties" ma:root="true" ma:fieldsID="c0dee03bd60504ff84d2544cd5f0e347" ns2:_="" ns3:_="">
    <xsd:import namespace="e13d5aff-f326-47fc-98e9-b6b2e3a1ccd2"/>
    <xsd:import namespace="801459e8-b86a-4f32-a2e6-6408c1a7abf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d5aff-f326-47fc-98e9-b6b2e3a1cc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01459e8-b86a-4f32-a2e6-6408c1a7abf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AB55CA-80E5-4A52-8798-479C02236B7B}">
  <ds:schemaRefs>
    <ds:schemaRef ds:uri="http://schemas.microsoft.com/sharepoint/v3/contenttype/forms"/>
  </ds:schemaRefs>
</ds:datastoreItem>
</file>

<file path=customXml/itemProps2.xml><?xml version="1.0" encoding="utf-8"?>
<ds:datastoreItem xmlns:ds="http://schemas.openxmlformats.org/officeDocument/2006/customXml" ds:itemID="{03C06C15-FA32-49B9-ABD2-5AE47F61EBDF}">
  <ds:schemaRefs>
    <ds:schemaRef ds:uri="801459e8-b86a-4f32-a2e6-6408c1a7abf0"/>
    <ds:schemaRef ds:uri="e13d5aff-f326-47fc-98e9-b6b2e3a1cc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6824022-F0CD-4AE8-AF9C-AF7986A22980}">
  <ds:schemaRefs>
    <ds:schemaRef ds:uri="http://schemas.microsoft.com/office/2006/documentManagement/types"/>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 ds:uri="801459e8-b86a-4f32-a2e6-6408c1a7abf0"/>
    <ds:schemaRef ds:uri="e13d5aff-f326-47fc-98e9-b6b2e3a1ccd2"/>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753</TotalTime>
  <Words>2074</Words>
  <Application>Microsoft Office PowerPoint</Application>
  <PresentationFormat>Widescreen</PresentationFormat>
  <Paragraphs>211</Paragraphs>
  <Slides>19</Slides>
  <Notes>19</Notes>
  <HiddenSlides>0</HiddenSlides>
  <MMClips>19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Calibri</vt:lpstr>
      <vt:lpstr>Calibri Light</vt:lpstr>
      <vt:lpstr>Courier New</vt:lpstr>
      <vt:lpstr>Helvetica Neue</vt:lpstr>
      <vt:lpstr>Helvetica Neue Medium</vt:lpstr>
      <vt:lpstr>Solomon Sans Normal</vt:lpstr>
      <vt:lpstr>Solomon Sans SemiBold</vt:lpstr>
      <vt:lpstr>Wingdings</vt:lpstr>
      <vt:lpstr>Office Theme</vt:lpstr>
      <vt:lpstr>Social Security Disability Insurance (SSDI) Part II </vt:lpstr>
      <vt:lpstr>Disability Rights New Jersey</vt:lpstr>
      <vt:lpstr>NJ Council on Developmental Disabilities</vt:lpstr>
      <vt:lpstr>Second Part About SSDI Overpayments</vt:lpstr>
      <vt:lpstr>What Will You Learn?</vt:lpstr>
      <vt:lpstr>What To Do About SSDI Overpayments </vt:lpstr>
      <vt:lpstr>Methods to Handle Overpayments</vt:lpstr>
      <vt:lpstr>What is a Reconsideration?</vt:lpstr>
      <vt:lpstr>When To File For A Reconsideration</vt:lpstr>
      <vt:lpstr>What To File For A Reconsideration?</vt:lpstr>
      <vt:lpstr>What is a Waiver?</vt:lpstr>
      <vt:lpstr>When To File a Waiver?</vt:lpstr>
      <vt:lpstr>How To File A Waiver?</vt:lpstr>
      <vt:lpstr>Negotiate A Repayment Plan</vt:lpstr>
      <vt:lpstr>If You Choose To Do Nothing</vt:lpstr>
      <vt:lpstr>Things To Remember</vt:lpstr>
      <vt:lpstr>Handling Your Overpayment</vt:lpstr>
      <vt:lpstr>We’re Here to Help:</vt:lpstr>
      <vt:lpstr>We’re Here to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Susan Head</cp:lastModifiedBy>
  <cp:revision>104</cp:revision>
  <cp:lastPrinted>2021-08-10T16:02:20Z</cp:lastPrinted>
  <dcterms:created xsi:type="dcterms:W3CDTF">2021-07-29T13:34:57Z</dcterms:created>
  <dcterms:modified xsi:type="dcterms:W3CDTF">2021-09-10T18:34:17Z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0x010100DD4F41DC0C47A24D97625F939443E70F</vt:lpwstr>
  </property>
</Properties>
</file>