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1" r:id="rId4"/>
  </p:sldMasterIdLst>
  <p:notesMasterIdLst>
    <p:notesMasterId r:id="rId17"/>
  </p:notesMasterIdLst>
  <p:sldIdLst>
    <p:sldId id="259" r:id="rId5"/>
    <p:sldId id="264" r:id="rId6"/>
    <p:sldId id="310" r:id="rId7"/>
    <p:sldId id="265" r:id="rId8"/>
    <p:sldId id="300" r:id="rId9"/>
    <p:sldId id="301" r:id="rId10"/>
    <p:sldId id="302" r:id="rId11"/>
    <p:sldId id="311" r:id="rId12"/>
    <p:sldId id="312" r:id="rId13"/>
    <p:sldId id="307" r:id="rId14"/>
    <p:sldId id="262" r:id="rId15"/>
    <p:sldId id="263"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782"/>
    <a:srgbClr val="AC1C3C"/>
    <a:srgbClr val="000000"/>
    <a:srgbClr val="3B9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1614" autoAdjust="0"/>
  </p:normalViewPr>
  <p:slideViewPr>
    <p:cSldViewPr snapToGrid="0">
      <p:cViewPr varScale="1">
        <p:scale>
          <a:sx n="68" d="100"/>
          <a:sy n="68"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75" tIns="46587" rIns="93175" bIns="46587" rtlCol="0"/>
          <a:lstStyle>
            <a:lvl1pPr algn="r">
              <a:defRPr sz="1200"/>
            </a:lvl1pPr>
          </a:lstStyle>
          <a:p>
            <a:fld id="{58EFB535-07AD-C441-BCE1-78867D22E787}" type="datetimeFigureOut">
              <a:rPr lang="en-US" smtClean="0"/>
              <a:t>9/10/2021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3175" tIns="46587" rIns="93175" bIns="46587" rtlCol="0" anchor="b"/>
          <a:lstStyle>
            <a:lvl1pPr algn="r">
              <a:defRPr sz="1200"/>
            </a:lvl1pPr>
          </a:lstStyle>
          <a:p>
            <a:fld id="{025D7BCD-228F-0142-89C7-4724EEAEE53A}" type="slidenum">
              <a:rPr lang="en-US" smtClean="0"/>
              <a:t>‹#›</a:t>
            </a:fld>
            <a:endParaRPr lang="en-US"/>
          </a:p>
        </p:txBody>
      </p:sp>
    </p:spTree>
    <p:extLst>
      <p:ext uri="{BB962C8B-B14F-4D97-AF65-F5344CB8AC3E}">
        <p14:creationId xmlns:p14="http://schemas.microsoft.com/office/powerpoint/2010/main" val="197352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Day and welcome to this brief presentation on SSI overpayments. This presentation will explain what overpayment are and how they occur. </a:t>
            </a:r>
          </a:p>
          <a:p>
            <a:endParaRPr lang="en-US" dirty="0"/>
          </a:p>
          <a:p>
            <a:r>
              <a:rPr lang="en-US" dirty="0"/>
              <a:t>Welcome to today’s presentation on Supplemental Security Income and overpayments. This is part I of a two part series on what overpayments are and how to address them. This presentation is being jointly sponsored by Disability Rights New Jersey and the New Jersey Council on Developmental Disabilities.    </a:t>
            </a:r>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1</a:t>
            </a:fld>
            <a:endParaRPr lang="en-US"/>
          </a:p>
        </p:txBody>
      </p:sp>
    </p:spTree>
    <p:extLst>
      <p:ext uri="{BB962C8B-B14F-4D97-AF65-F5344CB8AC3E}">
        <p14:creationId xmlns:p14="http://schemas.microsoft.com/office/powerpoint/2010/main" val="428110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re several important take </a:t>
            </a:r>
            <a:r>
              <a:rPr lang="en-US" dirty="0" err="1"/>
              <a:t>aways</a:t>
            </a:r>
            <a:r>
              <a:rPr lang="en-US" dirty="0"/>
              <a:t> from this presentation – </a:t>
            </a:r>
          </a:p>
          <a:p>
            <a:endParaRPr lang="en-US" dirty="0"/>
          </a:p>
          <a:p>
            <a:pPr marL="225125" indent="-225125">
              <a:buAutoNum type="arabicPeriod"/>
            </a:pPr>
            <a:r>
              <a:rPr lang="en-US" dirty="0"/>
              <a:t>Overpayments are social security benefits the government claims you received but were not entitled to get.  </a:t>
            </a:r>
          </a:p>
          <a:p>
            <a:pPr marL="225125" indent="-225125">
              <a:buAutoNum type="arabicPeriod"/>
            </a:pPr>
            <a:endParaRPr lang="en-US" dirty="0"/>
          </a:p>
          <a:p>
            <a:pPr marL="225125" indent="-225125">
              <a:buAutoNum type="arabicPeriod" startAt="2"/>
            </a:pPr>
            <a:r>
              <a:rPr lang="en-US" dirty="0"/>
              <a:t>Any overpayment notice or document you receive from social security should be shared with a family member or trusted friend. </a:t>
            </a:r>
          </a:p>
          <a:p>
            <a:pPr marL="225125" indent="-225125">
              <a:buAutoNum type="arabicPeriod" startAt="2"/>
            </a:pPr>
            <a:endParaRPr lang="en-US" dirty="0"/>
          </a:p>
          <a:p>
            <a:pPr marL="225125" indent="-225125">
              <a:buAutoNum type="arabicPeriod" startAt="2"/>
            </a:pPr>
            <a:r>
              <a:rPr lang="en-US" dirty="0"/>
              <a:t> Overpayment can happen to you because you earned too much income, or received help with food, shelter or other living expenses. </a:t>
            </a:r>
          </a:p>
          <a:p>
            <a:endParaRPr lang="en-US" dirty="0"/>
          </a:p>
          <a:p>
            <a:r>
              <a:rPr lang="en-US" dirty="0"/>
              <a:t>Always report your income or a change in your household or living arrangements to social security. </a:t>
            </a:r>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10</a:t>
            </a:fld>
            <a:endParaRPr lang="en-US"/>
          </a:p>
        </p:txBody>
      </p:sp>
    </p:spTree>
    <p:extLst>
      <p:ext uri="{BB962C8B-B14F-4D97-AF65-F5344CB8AC3E}">
        <p14:creationId xmlns:p14="http://schemas.microsoft.com/office/powerpoint/2010/main" val="110111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 we are here to help you. If you have received any overpayment notices from the Social Security Administration or just have questions, please feel free to contact Disability Rights New Jersey.  </a:t>
            </a:r>
          </a:p>
        </p:txBody>
      </p:sp>
      <p:sp>
        <p:nvSpPr>
          <p:cNvPr id="4" name="Slide Number Placeholder 3"/>
          <p:cNvSpPr>
            <a:spLocks noGrp="1"/>
          </p:cNvSpPr>
          <p:nvPr>
            <p:ph type="sldNum" sz="quarter" idx="5"/>
          </p:nvPr>
        </p:nvSpPr>
        <p:spPr/>
        <p:txBody>
          <a:bodyPr/>
          <a:lstStyle/>
          <a:p>
            <a:fld id="{025D7BCD-228F-0142-89C7-4724EEAEE53A}" type="slidenum">
              <a:rPr lang="en-US" smtClean="0"/>
              <a:t>11</a:t>
            </a:fld>
            <a:endParaRPr lang="en-US"/>
          </a:p>
        </p:txBody>
      </p:sp>
    </p:spTree>
    <p:extLst>
      <p:ext uri="{BB962C8B-B14F-4D97-AF65-F5344CB8AC3E}">
        <p14:creationId xmlns:p14="http://schemas.microsoft.com/office/powerpoint/2010/main" val="100174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this presentation was jointly sponsored by both Disability Rights New Jersey and the New Jersey Council on Developmental Disabilities. Both organizations can be found on the internet and on social media. Thank you.  </a:t>
            </a:r>
          </a:p>
        </p:txBody>
      </p:sp>
      <p:sp>
        <p:nvSpPr>
          <p:cNvPr id="4" name="Slide Number Placeholder 3"/>
          <p:cNvSpPr>
            <a:spLocks noGrp="1"/>
          </p:cNvSpPr>
          <p:nvPr>
            <p:ph type="sldNum" sz="quarter" idx="5"/>
          </p:nvPr>
        </p:nvSpPr>
        <p:spPr/>
        <p:txBody>
          <a:bodyPr/>
          <a:lstStyle/>
          <a:p>
            <a:fld id="{025D7BCD-228F-0142-89C7-4724EEAEE53A}" type="slidenum">
              <a:rPr lang="en-US" smtClean="0"/>
              <a:t>12</a:t>
            </a:fld>
            <a:endParaRPr lang="en-US"/>
          </a:p>
        </p:txBody>
      </p:sp>
    </p:spTree>
    <p:extLst>
      <p:ext uri="{BB962C8B-B14F-4D97-AF65-F5344CB8AC3E}">
        <p14:creationId xmlns:p14="http://schemas.microsoft.com/office/powerpoint/2010/main" val="151873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Rights New Jersey is a private, non-profit organization that advocates for the legal and civil rights of persons who are disabled.   </a:t>
            </a:r>
          </a:p>
        </p:txBody>
      </p:sp>
      <p:sp>
        <p:nvSpPr>
          <p:cNvPr id="4" name="Slide Number Placeholder 3"/>
          <p:cNvSpPr>
            <a:spLocks noGrp="1"/>
          </p:cNvSpPr>
          <p:nvPr>
            <p:ph type="sldNum" sz="quarter" idx="5"/>
          </p:nvPr>
        </p:nvSpPr>
        <p:spPr/>
        <p:txBody>
          <a:bodyPr/>
          <a:lstStyle/>
          <a:p>
            <a:fld id="{025D7BCD-228F-0142-89C7-4724EEAEE53A}" type="slidenum">
              <a:rPr lang="en-US" smtClean="0"/>
              <a:t>2</a:t>
            </a:fld>
            <a:endParaRPr lang="en-US"/>
          </a:p>
        </p:txBody>
      </p:sp>
    </p:spTree>
    <p:extLst>
      <p:ext uri="{BB962C8B-B14F-4D97-AF65-F5344CB8AC3E}">
        <p14:creationId xmlns:p14="http://schemas.microsoft.com/office/powerpoint/2010/main" val="256919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Jersey Council On Developmental Disabilities also works to ensure that persons with intellectual or developmental disabilities have the support and resources to lead self-determined lives and independent in the community.   </a:t>
            </a:r>
          </a:p>
        </p:txBody>
      </p:sp>
      <p:sp>
        <p:nvSpPr>
          <p:cNvPr id="4" name="Slide Number Placeholder 3"/>
          <p:cNvSpPr>
            <a:spLocks noGrp="1"/>
          </p:cNvSpPr>
          <p:nvPr>
            <p:ph type="sldNum" sz="quarter" idx="5"/>
          </p:nvPr>
        </p:nvSpPr>
        <p:spPr/>
        <p:txBody>
          <a:bodyPr/>
          <a:lstStyle/>
          <a:p>
            <a:fld id="{025D7BCD-228F-0142-89C7-4724EEAEE53A}" type="slidenum">
              <a:rPr lang="en-US" smtClean="0"/>
              <a:t>3</a:t>
            </a:fld>
            <a:endParaRPr lang="en-US"/>
          </a:p>
        </p:txBody>
      </p:sp>
    </p:spTree>
    <p:extLst>
      <p:ext uri="{BB962C8B-B14F-4D97-AF65-F5344CB8AC3E}">
        <p14:creationId xmlns:p14="http://schemas.microsoft.com/office/powerpoint/2010/main" val="20065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brief presentation will explain what an overpayment is, when overpayments can occur and what one can do when an overpayment happens.  </a:t>
            </a:r>
          </a:p>
        </p:txBody>
      </p:sp>
      <p:sp>
        <p:nvSpPr>
          <p:cNvPr id="4" name="Slide Number Placeholder 3"/>
          <p:cNvSpPr>
            <a:spLocks noGrp="1"/>
          </p:cNvSpPr>
          <p:nvPr>
            <p:ph type="sldNum" sz="quarter" idx="5"/>
          </p:nvPr>
        </p:nvSpPr>
        <p:spPr/>
        <p:txBody>
          <a:bodyPr/>
          <a:lstStyle/>
          <a:p>
            <a:fld id="{025D7BCD-228F-0142-89C7-4724EEAEE53A}" type="slidenum">
              <a:rPr lang="en-US" smtClean="0"/>
              <a:t>4</a:t>
            </a:fld>
            <a:endParaRPr lang="en-US"/>
          </a:p>
        </p:txBody>
      </p:sp>
    </p:spTree>
    <p:extLst>
      <p:ext uri="{BB962C8B-B14F-4D97-AF65-F5344CB8AC3E}">
        <p14:creationId xmlns:p14="http://schemas.microsoft.com/office/powerpoint/2010/main" val="104741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 you to receive Supplemental Security Income (SSI) benefits, you must be at least 65 years old, blind or disabled. You also must have very little or no income. </a:t>
            </a:r>
          </a:p>
          <a:p>
            <a:endParaRPr lang="en-US" dirty="0"/>
          </a:p>
          <a:p>
            <a:r>
              <a:rPr lang="en-US" dirty="0"/>
              <a:t>The government provides you with money because you do not work or earn too little to support yourself, because of your disability.  </a:t>
            </a:r>
          </a:p>
        </p:txBody>
      </p:sp>
      <p:sp>
        <p:nvSpPr>
          <p:cNvPr id="4" name="Slide Number Placeholder 3"/>
          <p:cNvSpPr>
            <a:spLocks noGrp="1"/>
          </p:cNvSpPr>
          <p:nvPr>
            <p:ph type="sldNum" sz="quarter" idx="5"/>
          </p:nvPr>
        </p:nvSpPr>
        <p:spPr/>
        <p:txBody>
          <a:bodyPr/>
          <a:lstStyle/>
          <a:p>
            <a:fld id="{025D7BCD-228F-0142-89C7-4724EEAEE53A}" type="slidenum">
              <a:rPr lang="en-US" smtClean="0"/>
              <a:t>5</a:t>
            </a:fld>
            <a:endParaRPr lang="en-US"/>
          </a:p>
        </p:txBody>
      </p:sp>
    </p:spTree>
    <p:extLst>
      <p:ext uri="{BB962C8B-B14F-4D97-AF65-F5344CB8AC3E}">
        <p14:creationId xmlns:p14="http://schemas.microsoft.com/office/powerpoint/2010/main" val="134869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currently receiving SSI benefits, an overpayment is when you receive benefits that you were not supposed to get. </a:t>
            </a:r>
          </a:p>
        </p:txBody>
      </p:sp>
      <p:sp>
        <p:nvSpPr>
          <p:cNvPr id="4" name="Slide Number Placeholder 3"/>
          <p:cNvSpPr>
            <a:spLocks noGrp="1"/>
          </p:cNvSpPr>
          <p:nvPr>
            <p:ph type="sldNum" sz="quarter" idx="5"/>
          </p:nvPr>
        </p:nvSpPr>
        <p:spPr/>
        <p:txBody>
          <a:bodyPr/>
          <a:lstStyle/>
          <a:p>
            <a:fld id="{025D7BCD-228F-0142-89C7-4724EEAEE53A}" type="slidenum">
              <a:rPr lang="en-US" smtClean="0"/>
              <a:t>6</a:t>
            </a:fld>
            <a:endParaRPr lang="en-US"/>
          </a:p>
        </p:txBody>
      </p:sp>
    </p:spTree>
    <p:extLst>
      <p:ext uri="{BB962C8B-B14F-4D97-AF65-F5344CB8AC3E}">
        <p14:creationId xmlns:p14="http://schemas.microsoft.com/office/powerpoint/2010/main" val="307466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receive support, money, food or shelter from others, this may cause an overpayment, because this aid was not reported to the Social Security Administration. Anytime you receive money, food, shelter or support from others, it may affect your eligibility for SSI benefits or the amount you should receive from the government. </a:t>
            </a:r>
          </a:p>
        </p:txBody>
      </p:sp>
      <p:sp>
        <p:nvSpPr>
          <p:cNvPr id="4" name="Slide Number Placeholder 3"/>
          <p:cNvSpPr>
            <a:spLocks noGrp="1"/>
          </p:cNvSpPr>
          <p:nvPr>
            <p:ph type="sldNum" sz="quarter" idx="5"/>
          </p:nvPr>
        </p:nvSpPr>
        <p:spPr/>
        <p:txBody>
          <a:bodyPr/>
          <a:lstStyle/>
          <a:p>
            <a:fld id="{025D7BCD-228F-0142-89C7-4724EEAEE53A}" type="slidenum">
              <a:rPr lang="en-US" smtClean="0"/>
              <a:t>7</a:t>
            </a:fld>
            <a:endParaRPr lang="en-US"/>
          </a:p>
        </p:txBody>
      </p:sp>
    </p:spTree>
    <p:extLst>
      <p:ext uri="{BB962C8B-B14F-4D97-AF65-F5344CB8AC3E}">
        <p14:creationId xmlns:p14="http://schemas.microsoft.com/office/powerpoint/2010/main" val="4181800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Anytime you work, you must report your earning to social security. If you receive money or support from others, such as food or shelter, you must also report that to social security. Regular reporting of income or support can prevent an overpayment.  </a:t>
            </a:r>
          </a:p>
        </p:txBody>
      </p:sp>
      <p:sp>
        <p:nvSpPr>
          <p:cNvPr id="4" name="Slide Number Placeholder 3"/>
          <p:cNvSpPr>
            <a:spLocks noGrp="1"/>
          </p:cNvSpPr>
          <p:nvPr>
            <p:ph type="sldNum" sz="quarter" idx="5"/>
          </p:nvPr>
        </p:nvSpPr>
        <p:spPr/>
        <p:txBody>
          <a:bodyPr/>
          <a:lstStyle/>
          <a:p>
            <a:fld id="{025D7BCD-228F-0142-89C7-4724EEAEE53A}" type="slidenum">
              <a:rPr lang="en-US" smtClean="0"/>
              <a:t>8</a:t>
            </a:fld>
            <a:endParaRPr lang="en-US"/>
          </a:p>
        </p:txBody>
      </p:sp>
    </p:spTree>
    <p:extLst>
      <p:ext uri="{BB962C8B-B14F-4D97-AF65-F5344CB8AC3E}">
        <p14:creationId xmlns:p14="http://schemas.microsoft.com/office/powerpoint/2010/main" val="356732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overpayment happens when you receive written notice from social security. The notice will explain the reason for the claimed overpayment, the amount of the overpayment and tell you which month(s) the overpayment relates to - how much in benefits you received each month that you should NOT have received. </a:t>
            </a:r>
          </a:p>
          <a:p>
            <a:endParaRPr lang="en-US" dirty="0"/>
          </a:p>
          <a:p>
            <a:r>
              <a:rPr lang="en-US" dirty="0"/>
              <a:t>Without a written notice sent from social security, including this information, you do not yet have an overpayment.  It is important you regularly check your mail for notices or correspondence from social security and have a family member or trusted friend review them with you.  </a:t>
            </a:r>
          </a:p>
          <a:p>
            <a:endParaRPr lang="en-US" dirty="0"/>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9</a:t>
            </a:fld>
            <a:endParaRPr lang="en-US"/>
          </a:p>
        </p:txBody>
      </p:sp>
    </p:spTree>
    <p:extLst>
      <p:ext uri="{BB962C8B-B14F-4D97-AF65-F5344CB8AC3E}">
        <p14:creationId xmlns:p14="http://schemas.microsoft.com/office/powerpoint/2010/main" val="3386871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Content Placeholder 4" descr="Icon&#10;&#10;Description automatically generated">
            <a:extLst>
              <a:ext uri="{FF2B5EF4-FFF2-40B4-BE49-F238E27FC236}">
                <a16:creationId xmlns:a16="http://schemas.microsoft.com/office/drawing/2014/main" id="{CF9728A1-2909-5F49-B9D4-FF651326E33D}"/>
              </a:ext>
            </a:extLst>
          </p:cNvPr>
          <p:cNvPicPr>
            <a:picLocks noChangeAspect="1"/>
          </p:cNvPicPr>
          <p:nvPr userDrawn="1"/>
        </p:nvPicPr>
        <p:blipFill>
          <a:blip r:embed="rId2"/>
          <a:stretch>
            <a:fillRect/>
          </a:stretch>
        </p:blipFill>
        <p:spPr>
          <a:xfrm>
            <a:off x="0" y="0"/>
            <a:ext cx="12865608" cy="6858000"/>
          </a:xfrm>
          <a:prstGeom prst="rect">
            <a:avLst/>
          </a:prstGeom>
        </p:spPr>
      </p:pic>
      <p:sp>
        <p:nvSpPr>
          <p:cNvPr id="2" name="Title 1">
            <a:extLst>
              <a:ext uri="{FF2B5EF4-FFF2-40B4-BE49-F238E27FC236}">
                <a16:creationId xmlns:a16="http://schemas.microsoft.com/office/drawing/2014/main" id="{49D4F2F8-E829-7D4A-B0BA-387C044CFF31}"/>
              </a:ext>
            </a:extLst>
          </p:cNvPr>
          <p:cNvSpPr>
            <a:spLocks noGrp="1"/>
          </p:cNvSpPr>
          <p:nvPr>
            <p:ph type="ctrTitle"/>
          </p:nvPr>
        </p:nvSpPr>
        <p:spPr>
          <a:xfrm>
            <a:off x="1005840" y="475488"/>
            <a:ext cx="4369970" cy="4224528"/>
          </a:xfrm>
        </p:spPr>
        <p:txBody>
          <a:bodyPr anchor="b">
            <a:normAutofit/>
          </a:bodyPr>
          <a:lstStyle>
            <a:lvl1pPr algn="ctr">
              <a:defRPr sz="4800"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42298BD8-A198-D348-BE89-3CAD9E10FF46}"/>
              </a:ext>
            </a:extLst>
          </p:cNvPr>
          <p:cNvSpPr>
            <a:spLocks noGrp="1"/>
          </p:cNvSpPr>
          <p:nvPr>
            <p:ph type="subTitle" idx="1"/>
          </p:nvPr>
        </p:nvSpPr>
        <p:spPr>
          <a:xfrm>
            <a:off x="1005840" y="4892040"/>
            <a:ext cx="4369970" cy="1005840"/>
          </a:xfrm>
        </p:spPr>
        <p:txBody>
          <a:bodyPr/>
          <a:lstStyle>
            <a:lvl1pPr marL="0" indent="0" algn="ctr">
              <a:buNone/>
              <a:defRPr sz="2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Text&#10;&#10;Description automatically generated with medium confidence">
            <a:extLst>
              <a:ext uri="{FF2B5EF4-FFF2-40B4-BE49-F238E27FC236}">
                <a16:creationId xmlns:a16="http://schemas.microsoft.com/office/drawing/2014/main" id="{7074B614-9261-174B-8177-E6B9BD128CB7}"/>
              </a:ext>
            </a:extLst>
          </p:cNvPr>
          <p:cNvPicPr>
            <a:picLocks noChangeAspect="1"/>
          </p:cNvPicPr>
          <p:nvPr userDrawn="1"/>
        </p:nvPicPr>
        <p:blipFill rotWithShape="1">
          <a:blip r:embed="rId3"/>
          <a:srcRect t="13499" b="19270"/>
          <a:stretch/>
        </p:blipFill>
        <p:spPr>
          <a:xfrm>
            <a:off x="6912117" y="3371576"/>
            <a:ext cx="4762500" cy="3201823"/>
          </a:xfrm>
          <a:prstGeom prst="rect">
            <a:avLst/>
          </a:prstGeom>
        </p:spPr>
      </p:pic>
      <p:sp>
        <p:nvSpPr>
          <p:cNvPr id="9" name="TextBox 8">
            <a:extLst>
              <a:ext uri="{FF2B5EF4-FFF2-40B4-BE49-F238E27FC236}">
                <a16:creationId xmlns:a16="http://schemas.microsoft.com/office/drawing/2014/main" id="{6CDCF7D6-13B0-BA46-9EFA-2125DCA50BC1}"/>
              </a:ext>
            </a:extLst>
          </p:cNvPr>
          <p:cNvSpPr txBox="1"/>
          <p:nvPr userDrawn="1"/>
        </p:nvSpPr>
        <p:spPr>
          <a:xfrm>
            <a:off x="5902961" y="3021627"/>
            <a:ext cx="4144447" cy="276999"/>
          </a:xfrm>
          <a:prstGeom prst="rect">
            <a:avLst/>
          </a:prstGeom>
          <a:noFill/>
        </p:spPr>
        <p:txBody>
          <a:bodyPr wrap="square" rtlCol="0">
            <a:spAutoFit/>
          </a:bodyPr>
          <a:lstStyle/>
          <a:p>
            <a:pPr algn="ctr"/>
            <a:r>
              <a:rPr lang="en-US" sz="1200">
                <a:latin typeface="Helvetica Neue" panose="02000503000000020004" pitchFamily="2" charset="0"/>
                <a:ea typeface="Helvetica Neue" panose="02000503000000020004" pitchFamily="2" charset="0"/>
                <a:cs typeface="Helvetica Neue" panose="02000503000000020004" pitchFamily="2" charset="0"/>
              </a:rPr>
              <a:t>Created in collaboration by:</a:t>
            </a:r>
          </a:p>
        </p:txBody>
      </p:sp>
    </p:spTree>
    <p:extLst>
      <p:ext uri="{BB962C8B-B14F-4D97-AF65-F5344CB8AC3E}">
        <p14:creationId xmlns:p14="http://schemas.microsoft.com/office/powerpoint/2010/main" val="45666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CEFA-6F46-324A-9A3D-E2512D2B92DA}"/>
              </a:ext>
            </a:extLst>
          </p:cNvPr>
          <p:cNvSpPr>
            <a:spLocks noGrp="1"/>
          </p:cNvSpPr>
          <p:nvPr>
            <p:ph type="title"/>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0CCE327-3187-6C49-8FBE-9308E91701C7}"/>
              </a:ext>
            </a:extLst>
          </p:cNvPr>
          <p:cNvSpPr>
            <a:spLocks noGrp="1"/>
          </p:cNvSpPr>
          <p:nvPr>
            <p:ph idx="1"/>
          </p:nvPr>
        </p:nvSpPr>
        <p:spPr>
          <a:xfrm>
            <a:off x="838200" y="1883664"/>
            <a:ext cx="10515600" cy="4224527"/>
          </a:xfrm>
        </p:spPr>
        <p:txBody>
          <a:bodyPr/>
          <a:lstStyle>
            <a:lvl1pPr marL="228600" indent="-228600">
              <a:buClr>
                <a:srgbClr val="0E6782"/>
              </a:buClr>
              <a:buFont typeface="Arial" panose="020B0604020202020204" pitchFamily="34" charset="0"/>
              <a:buChar char="•"/>
              <a:defRPr b="0" i="0">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buFont typeface="Arial" panose="020B0604020202020204" pitchFamily="34" charset="0"/>
              <a:buChar char="•"/>
              <a:defRPr b="0" i="0">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buSzPct val="68000"/>
              <a:buFont typeface="Courier New" panose="02070309020205020404" pitchFamily="49" charset="0"/>
              <a:buChar char="o"/>
              <a:defRPr b="0" i="0">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buSzPct val="68000"/>
              <a:buFont typeface="Courier New" panose="02070309020205020404" pitchFamily="49" charset="0"/>
              <a:buChar char="o"/>
              <a:defRPr b="0" i="0">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buSzPct val="68000"/>
              <a:buFont typeface="Courier New" panose="02070309020205020404" pitchFamily="49" charset="0"/>
              <a:buChar char="o"/>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09905-80A0-B447-84EA-5224BD94E96B}"/>
              </a:ext>
            </a:extLst>
          </p:cNvPr>
          <p:cNvSpPr>
            <a:spLocks noGrp="1"/>
          </p:cNvSpPr>
          <p:nvPr>
            <p:ph type="dt" sz="half" idx="10"/>
          </p:nvPr>
        </p:nvSpPr>
        <p:spPr>
          <a:xfrm>
            <a:off x="838200" y="6356350"/>
            <a:ext cx="3044952" cy="365125"/>
          </a:xfrm>
        </p:spPr>
        <p:txBody>
          <a:bodyPr/>
          <a:lstStyle>
            <a:lvl1pPr algn="ctr">
              <a:defRPr/>
            </a:lvl1pPr>
          </a:lstStyle>
          <a:p>
            <a:fld id="{53BEF823-48A5-43FC-BE03-E79964288B41}" type="datetimeFigureOut">
              <a:rPr lang="en-US" smtClean="0"/>
              <a:pPr/>
              <a:t>9/10/2021</a:t>
            </a:fld>
            <a:endParaRPr lang="en-US"/>
          </a:p>
        </p:txBody>
      </p:sp>
      <p:sp>
        <p:nvSpPr>
          <p:cNvPr id="5" name="Footer Placeholder 4">
            <a:extLst>
              <a:ext uri="{FF2B5EF4-FFF2-40B4-BE49-F238E27FC236}">
                <a16:creationId xmlns:a16="http://schemas.microsoft.com/office/drawing/2014/main" id="{5C7A2469-B623-B94B-A036-C7BE1185180C}"/>
              </a:ext>
            </a:extLst>
          </p:cNvPr>
          <p:cNvSpPr>
            <a:spLocks noGrp="1"/>
          </p:cNvSpPr>
          <p:nvPr>
            <p:ph type="ftr" sz="quarter" idx="11"/>
          </p:nvPr>
        </p:nvSpPr>
        <p:spPr/>
        <p:txBody>
          <a:bodyPr/>
          <a:lstStyle>
            <a:lvl1pPr algn="ctr">
              <a:defRPr/>
            </a:lvl1pPr>
          </a:lstStyle>
          <a:p>
            <a:endParaRPr lang="en-US"/>
          </a:p>
        </p:txBody>
      </p:sp>
      <p:sp>
        <p:nvSpPr>
          <p:cNvPr id="6" name="Slide Number Placeholder 5">
            <a:extLst>
              <a:ext uri="{FF2B5EF4-FFF2-40B4-BE49-F238E27FC236}">
                <a16:creationId xmlns:a16="http://schemas.microsoft.com/office/drawing/2014/main" id="{A1C3E9FC-9513-3242-BD6B-38029A585B2B}"/>
              </a:ext>
            </a:extLst>
          </p:cNvPr>
          <p:cNvSpPr>
            <a:spLocks noGrp="1"/>
          </p:cNvSpPr>
          <p:nvPr>
            <p:ph type="sldNum" sz="quarter" idx="12"/>
          </p:nvPr>
        </p:nvSpPr>
        <p:spPr>
          <a:xfrm>
            <a:off x="8308848" y="6356350"/>
            <a:ext cx="2362200" cy="365125"/>
          </a:xfrm>
        </p:spPr>
        <p:txBody>
          <a:bodyPr/>
          <a:lstStyle/>
          <a:p>
            <a:pPr algn="ctr"/>
            <a:fld id="{D79E6812-DF0E-4B88-AFAA-EAC7168F54C0}" type="slidenum">
              <a:rPr lang="en-US" smtClean="0"/>
              <a:pPr algn="ctr"/>
              <a:t>‹#›</a:t>
            </a:fld>
            <a:endParaRPr lang="en-US"/>
          </a:p>
        </p:txBody>
      </p:sp>
      <p:sp>
        <p:nvSpPr>
          <p:cNvPr id="7" name="Rectangle 6">
            <a:extLst>
              <a:ext uri="{FF2B5EF4-FFF2-40B4-BE49-F238E27FC236}">
                <a16:creationId xmlns:a16="http://schemas.microsoft.com/office/drawing/2014/main" id="{CA588655-5D78-1243-8B82-05E1605DF4B2}"/>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background pattern&#10;&#10;Description automatically generated">
            <a:extLst>
              <a:ext uri="{FF2B5EF4-FFF2-40B4-BE49-F238E27FC236}">
                <a16:creationId xmlns:a16="http://schemas.microsoft.com/office/drawing/2014/main" id="{1DD64943-5E7C-E541-8276-84758EF74785}"/>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11" name="Rectangle 10">
            <a:extLst>
              <a:ext uri="{FF2B5EF4-FFF2-40B4-BE49-F238E27FC236}">
                <a16:creationId xmlns:a16="http://schemas.microsoft.com/office/drawing/2014/main" id="{FB773468-0164-ED41-B23C-D52F8E468001}"/>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81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5CAD-A913-554D-AF4B-1469FD4B977A}"/>
              </a:ext>
            </a:extLst>
          </p:cNvPr>
          <p:cNvSpPr>
            <a:spLocks noGrp="1"/>
          </p:cNvSpPr>
          <p:nvPr>
            <p:ph type="title"/>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BF5D52F-20D0-1B4C-8843-1D4D1422896F}"/>
              </a:ext>
            </a:extLst>
          </p:cNvPr>
          <p:cNvSpPr>
            <a:spLocks noGrp="1"/>
          </p:cNvSpPr>
          <p:nvPr>
            <p:ph sz="half" idx="1"/>
          </p:nvPr>
        </p:nvSpPr>
        <p:spPr>
          <a:xfrm>
            <a:off x="838200" y="1825625"/>
            <a:ext cx="5181600" cy="4351338"/>
          </a:xfrm>
        </p:spPr>
        <p:txBody>
          <a:bodyPr/>
          <a:lstStyle>
            <a:lvl1pPr>
              <a:buClr>
                <a:srgbClr val="0E6782"/>
              </a:buClr>
              <a:defRPr b="0" i="0">
                <a:latin typeface="Helvetica Neue" panose="02000503000000020004" pitchFamily="2" charset="0"/>
                <a:ea typeface="Helvetica Neue" panose="02000503000000020004" pitchFamily="2" charset="0"/>
                <a:cs typeface="Helvetica Neue" panose="02000503000000020004" pitchFamily="2" charset="0"/>
              </a:defRPr>
            </a:lvl1pPr>
            <a:lvl2pPr>
              <a:defRPr b="0" i="0">
                <a:latin typeface="Helvetica Neue" panose="02000503000000020004" pitchFamily="2" charset="0"/>
                <a:ea typeface="Helvetica Neue" panose="02000503000000020004" pitchFamily="2" charset="0"/>
                <a:cs typeface="Helvetica Neue" panose="02000503000000020004" pitchFamily="2" charset="0"/>
              </a:defRPr>
            </a:lvl2pPr>
            <a:lvl3pPr>
              <a:defRPr b="0" i="0">
                <a:latin typeface="Helvetica Neue" panose="02000503000000020004" pitchFamily="2" charset="0"/>
                <a:ea typeface="Helvetica Neue" panose="02000503000000020004" pitchFamily="2" charset="0"/>
                <a:cs typeface="Helvetica Neue" panose="02000503000000020004" pitchFamily="2" charset="0"/>
              </a:defRPr>
            </a:lvl3pPr>
            <a:lvl4pPr>
              <a:defRPr b="0" i="0">
                <a:latin typeface="Helvetica Neue" panose="02000503000000020004" pitchFamily="2" charset="0"/>
                <a:ea typeface="Helvetica Neue" panose="02000503000000020004" pitchFamily="2" charset="0"/>
                <a:cs typeface="Helvetica Neue" panose="02000503000000020004" pitchFamily="2" charset="0"/>
              </a:defRPr>
            </a:lvl4pPr>
            <a:lvl5pPr>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E2D92D-3828-824D-9F73-C185D29350A3}"/>
              </a:ext>
            </a:extLst>
          </p:cNvPr>
          <p:cNvSpPr>
            <a:spLocks noGrp="1"/>
          </p:cNvSpPr>
          <p:nvPr>
            <p:ph sz="half" idx="2"/>
          </p:nvPr>
        </p:nvSpPr>
        <p:spPr>
          <a:xfrm>
            <a:off x="6172200" y="1825625"/>
            <a:ext cx="5181600" cy="4351338"/>
          </a:xfrm>
        </p:spPr>
        <p:txBody>
          <a:bodyPr/>
          <a:lstStyle>
            <a:lvl1pPr>
              <a:buClr>
                <a:srgbClr val="0E6782"/>
              </a:buClr>
              <a:defRPr b="0" i="0">
                <a:latin typeface="Helvetica Neue" panose="02000503000000020004" pitchFamily="2" charset="0"/>
                <a:ea typeface="Helvetica Neue" panose="02000503000000020004" pitchFamily="2" charset="0"/>
                <a:cs typeface="Helvetica Neue" panose="02000503000000020004" pitchFamily="2" charset="0"/>
              </a:defRPr>
            </a:lvl1pPr>
            <a:lvl2pPr>
              <a:defRPr b="0" i="0">
                <a:latin typeface="Helvetica Neue" panose="02000503000000020004" pitchFamily="2" charset="0"/>
                <a:ea typeface="Helvetica Neue" panose="02000503000000020004" pitchFamily="2" charset="0"/>
                <a:cs typeface="Helvetica Neue" panose="02000503000000020004" pitchFamily="2" charset="0"/>
              </a:defRPr>
            </a:lvl2pPr>
            <a:lvl3pPr>
              <a:defRPr b="0" i="0">
                <a:latin typeface="Helvetica Neue" panose="02000503000000020004" pitchFamily="2" charset="0"/>
                <a:ea typeface="Helvetica Neue" panose="02000503000000020004" pitchFamily="2" charset="0"/>
                <a:cs typeface="Helvetica Neue" panose="02000503000000020004" pitchFamily="2" charset="0"/>
              </a:defRPr>
            </a:lvl3pPr>
            <a:lvl4pPr>
              <a:defRPr b="0" i="0">
                <a:latin typeface="Helvetica Neue" panose="02000503000000020004" pitchFamily="2" charset="0"/>
                <a:ea typeface="Helvetica Neue" panose="02000503000000020004" pitchFamily="2" charset="0"/>
                <a:cs typeface="Helvetica Neue" panose="02000503000000020004" pitchFamily="2" charset="0"/>
              </a:defRPr>
            </a:lvl4pPr>
            <a:lvl5pPr>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6B43B1-C176-2A43-9DA5-C2C461853A62}"/>
              </a:ext>
            </a:extLst>
          </p:cNvPr>
          <p:cNvSpPr>
            <a:spLocks noGrp="1"/>
          </p:cNvSpPr>
          <p:nvPr>
            <p:ph type="dt" sz="half" idx="10"/>
          </p:nvPr>
        </p:nvSpPr>
        <p:spPr/>
        <p:txBody>
          <a:bodyPr/>
          <a:lstStyle/>
          <a:p>
            <a:pPr algn="r"/>
            <a:fld id="{53BEF823-48A5-43FC-BE03-E79964288B41}" type="datetimeFigureOut">
              <a:rPr lang="en-US" smtClean="0"/>
              <a:pPr algn="r"/>
              <a:t>9/10/2021</a:t>
            </a:fld>
            <a:endParaRPr lang="en-US"/>
          </a:p>
        </p:txBody>
      </p:sp>
      <p:sp>
        <p:nvSpPr>
          <p:cNvPr id="6" name="Footer Placeholder 5">
            <a:extLst>
              <a:ext uri="{FF2B5EF4-FFF2-40B4-BE49-F238E27FC236}">
                <a16:creationId xmlns:a16="http://schemas.microsoft.com/office/drawing/2014/main" id="{AA6CAE66-CCC4-B747-9D9D-69970559099E}"/>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09557FD7-1D30-1948-95A6-3AA07E52D88B}"/>
              </a:ext>
            </a:extLst>
          </p:cNvPr>
          <p:cNvSpPr>
            <a:spLocks noGrp="1"/>
          </p:cNvSpPr>
          <p:nvPr>
            <p:ph type="sldNum" sz="quarter" idx="12"/>
          </p:nvPr>
        </p:nvSpPr>
        <p:spPr>
          <a:xfrm>
            <a:off x="8610600" y="6356350"/>
            <a:ext cx="2097024" cy="365125"/>
          </a:xfrm>
        </p:spPr>
        <p:txBody>
          <a:bodyPr/>
          <a:lstStyle/>
          <a:p>
            <a:pPr algn="ctr"/>
            <a:fld id="{D79E6812-DF0E-4B88-AFAA-EAC7168F54C0}" type="slidenum">
              <a:rPr lang="en-US" smtClean="0"/>
              <a:pPr algn="ctr"/>
              <a:t>‹#›</a:t>
            </a:fld>
            <a:endParaRPr lang="en-US"/>
          </a:p>
        </p:txBody>
      </p:sp>
      <p:sp>
        <p:nvSpPr>
          <p:cNvPr id="8" name="Rectangle 7">
            <a:extLst>
              <a:ext uri="{FF2B5EF4-FFF2-40B4-BE49-F238E27FC236}">
                <a16:creationId xmlns:a16="http://schemas.microsoft.com/office/drawing/2014/main" id="{64174635-C1B4-9447-9AE4-F426C2F55776}"/>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15B0FB-CF1C-D640-B8C7-417B84845184}"/>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ackground pattern&#10;&#10;Description automatically generated">
            <a:extLst>
              <a:ext uri="{FF2B5EF4-FFF2-40B4-BE49-F238E27FC236}">
                <a16:creationId xmlns:a16="http://schemas.microsoft.com/office/drawing/2014/main" id="{EF9384D3-28E6-5649-9941-9659BD88290D}"/>
              </a:ext>
            </a:extLst>
          </p:cNvPr>
          <p:cNvPicPr>
            <a:picLocks noChangeAspect="1"/>
          </p:cNvPicPr>
          <p:nvPr userDrawn="1"/>
        </p:nvPicPr>
        <p:blipFill>
          <a:blip r:embed="rId2"/>
          <a:stretch>
            <a:fillRect/>
          </a:stretch>
        </p:blipFill>
        <p:spPr>
          <a:xfrm>
            <a:off x="10826496" y="6108191"/>
            <a:ext cx="682752" cy="682752"/>
          </a:xfrm>
          <a:prstGeom prst="rect">
            <a:avLst/>
          </a:prstGeom>
        </p:spPr>
      </p:pic>
    </p:spTree>
    <p:extLst>
      <p:ext uri="{BB962C8B-B14F-4D97-AF65-F5344CB8AC3E}">
        <p14:creationId xmlns:p14="http://schemas.microsoft.com/office/powerpoint/2010/main" val="146859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6C288-CD07-3B47-B8BB-3A89CF02801B}"/>
              </a:ext>
            </a:extLst>
          </p:cNvPr>
          <p:cNvSpPr>
            <a:spLocks noGrp="1"/>
          </p:cNvSpPr>
          <p:nvPr>
            <p:ph type="title"/>
          </p:nvPr>
        </p:nvSpPr>
        <p:spPr>
          <a:xfrm>
            <a:off x="839788" y="365125"/>
            <a:ext cx="10515600" cy="1325563"/>
          </a:xfrm>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3267E413-945D-AB4B-B718-6887C92BC116}"/>
              </a:ext>
            </a:extLst>
          </p:cNvPr>
          <p:cNvSpPr>
            <a:spLocks noGrp="1"/>
          </p:cNvSpPr>
          <p:nvPr>
            <p:ph type="body" idx="1"/>
          </p:nvPr>
        </p:nvSpPr>
        <p:spPr>
          <a:xfrm>
            <a:off x="839788" y="1681163"/>
            <a:ext cx="5157787" cy="823912"/>
          </a:xfrm>
        </p:spPr>
        <p:txBody>
          <a:bodyPr anchor="b"/>
          <a:lstStyle>
            <a:lvl1pPr marL="0" indent="0">
              <a:buNone/>
              <a:defRPr sz="24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804870-BDB3-3F4A-8238-C6E79B3C108A}"/>
              </a:ext>
            </a:extLst>
          </p:cNvPr>
          <p:cNvSpPr>
            <a:spLocks noGrp="1"/>
          </p:cNvSpPr>
          <p:nvPr>
            <p:ph sz="half" idx="2"/>
          </p:nvPr>
        </p:nvSpPr>
        <p:spPr>
          <a:xfrm>
            <a:off x="839788" y="2505075"/>
            <a:ext cx="5157787" cy="3684588"/>
          </a:xfrm>
        </p:spPr>
        <p:txBody>
          <a:bodyPr/>
          <a:lstStyle>
            <a:lvl1pPr>
              <a:buClr>
                <a:srgbClr val="0E6782"/>
              </a:buClr>
              <a:defRPr b="0" i="0">
                <a:latin typeface="Helvetica Neue" panose="02000503000000020004" pitchFamily="2" charset="0"/>
                <a:ea typeface="Helvetica Neue" panose="02000503000000020004" pitchFamily="2" charset="0"/>
                <a:cs typeface="Helvetica Neue" panose="02000503000000020004" pitchFamily="2" charset="0"/>
              </a:defRPr>
            </a:lvl1pPr>
            <a:lvl2pPr>
              <a:defRPr b="0" i="0">
                <a:latin typeface="Helvetica Neue" panose="02000503000000020004" pitchFamily="2" charset="0"/>
                <a:ea typeface="Helvetica Neue" panose="02000503000000020004" pitchFamily="2" charset="0"/>
                <a:cs typeface="Helvetica Neue" panose="02000503000000020004" pitchFamily="2" charset="0"/>
              </a:defRPr>
            </a:lvl2pPr>
            <a:lvl3pPr>
              <a:defRPr b="0" i="0">
                <a:latin typeface="Helvetica Neue" panose="02000503000000020004" pitchFamily="2" charset="0"/>
                <a:ea typeface="Helvetica Neue" panose="02000503000000020004" pitchFamily="2" charset="0"/>
                <a:cs typeface="Helvetica Neue" panose="02000503000000020004" pitchFamily="2" charset="0"/>
              </a:defRPr>
            </a:lvl3pPr>
            <a:lvl4pPr>
              <a:defRPr b="0" i="0">
                <a:latin typeface="Helvetica Neue" panose="02000503000000020004" pitchFamily="2" charset="0"/>
                <a:ea typeface="Helvetica Neue" panose="02000503000000020004" pitchFamily="2" charset="0"/>
                <a:cs typeface="Helvetica Neue" panose="02000503000000020004" pitchFamily="2" charset="0"/>
              </a:defRPr>
            </a:lvl4pPr>
            <a:lvl5pPr>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314DFC-36C7-1A49-86D2-564B9E00910F}"/>
              </a:ext>
            </a:extLst>
          </p:cNvPr>
          <p:cNvSpPr>
            <a:spLocks noGrp="1"/>
          </p:cNvSpPr>
          <p:nvPr>
            <p:ph type="body" sz="quarter" idx="3"/>
          </p:nvPr>
        </p:nvSpPr>
        <p:spPr>
          <a:xfrm>
            <a:off x="6172200" y="1681163"/>
            <a:ext cx="5183188" cy="823912"/>
          </a:xfrm>
        </p:spPr>
        <p:txBody>
          <a:bodyPr anchor="b"/>
          <a:lstStyle>
            <a:lvl1pPr marL="0" indent="0">
              <a:buNone/>
              <a:defRPr sz="24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F6DC4-817A-054F-A21A-DBA3606A43B2}"/>
              </a:ext>
            </a:extLst>
          </p:cNvPr>
          <p:cNvSpPr>
            <a:spLocks noGrp="1"/>
          </p:cNvSpPr>
          <p:nvPr>
            <p:ph sz="quarter" idx="4"/>
          </p:nvPr>
        </p:nvSpPr>
        <p:spPr>
          <a:xfrm>
            <a:off x="6172200" y="2505075"/>
            <a:ext cx="5183188" cy="3684588"/>
          </a:xfrm>
        </p:spPr>
        <p:txBody>
          <a:bodyPr/>
          <a:lstStyle>
            <a:lvl1pPr>
              <a:buClr>
                <a:srgbClr val="0E6782"/>
              </a:buClr>
              <a:defRPr b="0" i="0">
                <a:latin typeface="Helvetica Neue" panose="02000503000000020004" pitchFamily="2" charset="0"/>
                <a:ea typeface="Helvetica Neue" panose="02000503000000020004" pitchFamily="2" charset="0"/>
                <a:cs typeface="Helvetica Neue" panose="02000503000000020004" pitchFamily="2" charset="0"/>
              </a:defRPr>
            </a:lvl1pPr>
            <a:lvl2pPr>
              <a:defRPr b="0" i="0">
                <a:latin typeface="Helvetica Neue" panose="02000503000000020004" pitchFamily="2" charset="0"/>
                <a:ea typeface="Helvetica Neue" panose="02000503000000020004" pitchFamily="2" charset="0"/>
                <a:cs typeface="Helvetica Neue" panose="02000503000000020004" pitchFamily="2" charset="0"/>
              </a:defRPr>
            </a:lvl2pPr>
            <a:lvl3pPr>
              <a:defRPr b="0" i="0">
                <a:latin typeface="Helvetica Neue" panose="02000503000000020004" pitchFamily="2" charset="0"/>
                <a:ea typeface="Helvetica Neue" panose="02000503000000020004" pitchFamily="2" charset="0"/>
                <a:cs typeface="Helvetica Neue" panose="02000503000000020004" pitchFamily="2" charset="0"/>
              </a:defRPr>
            </a:lvl3pPr>
            <a:lvl4pPr>
              <a:defRPr b="0" i="0">
                <a:latin typeface="Helvetica Neue" panose="02000503000000020004" pitchFamily="2" charset="0"/>
                <a:ea typeface="Helvetica Neue" panose="02000503000000020004" pitchFamily="2" charset="0"/>
                <a:cs typeface="Helvetica Neue" panose="02000503000000020004" pitchFamily="2" charset="0"/>
              </a:defRPr>
            </a:lvl4pPr>
            <a:lvl5pPr>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178AF7-2EA6-DD44-B207-2B93B2D8971B}"/>
              </a:ext>
            </a:extLst>
          </p:cNvPr>
          <p:cNvSpPr>
            <a:spLocks noGrp="1"/>
          </p:cNvSpPr>
          <p:nvPr>
            <p:ph type="dt" sz="half" idx="10"/>
          </p:nvPr>
        </p:nvSpPr>
        <p:spPr/>
        <p:txBody>
          <a:bodyPr/>
          <a:lstStyle/>
          <a:p>
            <a:pPr algn="ctr"/>
            <a:fld id="{53BEF823-48A5-43FC-BE03-E79964288B41}" type="datetimeFigureOut">
              <a:rPr lang="en-US" smtClean="0"/>
              <a:pPr algn="ctr"/>
              <a:t>9/10/2021</a:t>
            </a:fld>
            <a:endParaRPr lang="en-US"/>
          </a:p>
        </p:txBody>
      </p:sp>
      <p:sp>
        <p:nvSpPr>
          <p:cNvPr id="8" name="Footer Placeholder 7">
            <a:extLst>
              <a:ext uri="{FF2B5EF4-FFF2-40B4-BE49-F238E27FC236}">
                <a16:creationId xmlns:a16="http://schemas.microsoft.com/office/drawing/2014/main" id="{F3625E9B-FC7D-9942-AC24-D8ECE715547F}"/>
              </a:ext>
            </a:extLst>
          </p:cNvPr>
          <p:cNvSpPr>
            <a:spLocks noGrp="1"/>
          </p:cNvSpPr>
          <p:nvPr>
            <p:ph type="ftr" sz="quarter" idx="11"/>
          </p:nvPr>
        </p:nvSpPr>
        <p:spPr/>
        <p:txBody>
          <a:bodyPr/>
          <a:lstStyle>
            <a:lvl1pPr algn="ctr">
              <a:defRPr/>
            </a:lvl1pPr>
          </a:lstStyle>
          <a:p>
            <a:endParaRPr lang="en-US"/>
          </a:p>
        </p:txBody>
      </p:sp>
      <p:sp>
        <p:nvSpPr>
          <p:cNvPr id="9" name="Slide Number Placeholder 8">
            <a:extLst>
              <a:ext uri="{FF2B5EF4-FFF2-40B4-BE49-F238E27FC236}">
                <a16:creationId xmlns:a16="http://schemas.microsoft.com/office/drawing/2014/main" id="{0F4E9880-C568-074A-BE28-DBABF51E3B91}"/>
              </a:ext>
            </a:extLst>
          </p:cNvPr>
          <p:cNvSpPr>
            <a:spLocks noGrp="1"/>
          </p:cNvSpPr>
          <p:nvPr>
            <p:ph type="sldNum" sz="quarter" idx="12"/>
          </p:nvPr>
        </p:nvSpPr>
        <p:spPr>
          <a:xfrm>
            <a:off x="8610600" y="6356350"/>
            <a:ext cx="1822704" cy="365125"/>
          </a:xfrm>
        </p:spPr>
        <p:txBody>
          <a:bodyPr/>
          <a:lstStyle/>
          <a:p>
            <a:pPr algn="ctr"/>
            <a:fld id="{D79E6812-DF0E-4B88-AFAA-EAC7168F54C0}" type="slidenum">
              <a:rPr lang="en-US" smtClean="0"/>
              <a:pPr algn="ctr"/>
              <a:t>‹#›</a:t>
            </a:fld>
            <a:endParaRPr lang="en-US"/>
          </a:p>
        </p:txBody>
      </p:sp>
      <p:pic>
        <p:nvPicPr>
          <p:cNvPr id="10" name="Picture 9" descr="A picture containing background pattern&#10;&#10;Description automatically generated">
            <a:extLst>
              <a:ext uri="{FF2B5EF4-FFF2-40B4-BE49-F238E27FC236}">
                <a16:creationId xmlns:a16="http://schemas.microsoft.com/office/drawing/2014/main" id="{88774449-A546-A346-878D-FBDD9093E1BB}"/>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11" name="Rectangle 10">
            <a:extLst>
              <a:ext uri="{FF2B5EF4-FFF2-40B4-BE49-F238E27FC236}">
                <a16:creationId xmlns:a16="http://schemas.microsoft.com/office/drawing/2014/main" id="{BF467F6D-EA4F-474E-98F7-0909973D7669}"/>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5CA509-EFA5-5B4C-AA9E-884992A3F06A}"/>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66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DB1D-C0DE-2C44-A82E-89F2D83F948D}"/>
              </a:ext>
            </a:extLst>
          </p:cNvPr>
          <p:cNvSpPr>
            <a:spLocks noGrp="1"/>
          </p:cNvSpPr>
          <p:nvPr>
            <p:ph type="title"/>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Date Placeholder 2">
            <a:extLst>
              <a:ext uri="{FF2B5EF4-FFF2-40B4-BE49-F238E27FC236}">
                <a16:creationId xmlns:a16="http://schemas.microsoft.com/office/drawing/2014/main" id="{36AD1108-412B-6647-8AC3-299899F69670}"/>
              </a:ext>
            </a:extLst>
          </p:cNvPr>
          <p:cNvSpPr>
            <a:spLocks noGrp="1"/>
          </p:cNvSpPr>
          <p:nvPr>
            <p:ph type="dt" sz="half" idx="10"/>
          </p:nvPr>
        </p:nvSpPr>
        <p:spPr/>
        <p:txBody>
          <a:bodyPr/>
          <a:lstStyle>
            <a:lvl1pPr algn="ctr">
              <a:defRPr/>
            </a:lvl1pPr>
          </a:lstStyle>
          <a:p>
            <a:fld id="{53BEF823-48A5-43FC-BE03-E79964288B41}" type="datetimeFigureOut">
              <a:rPr lang="en-US" smtClean="0"/>
              <a:pPr/>
              <a:t>9/10/2021</a:t>
            </a:fld>
            <a:endParaRPr lang="en-US"/>
          </a:p>
        </p:txBody>
      </p:sp>
      <p:sp>
        <p:nvSpPr>
          <p:cNvPr id="4" name="Footer Placeholder 3">
            <a:extLst>
              <a:ext uri="{FF2B5EF4-FFF2-40B4-BE49-F238E27FC236}">
                <a16:creationId xmlns:a16="http://schemas.microsoft.com/office/drawing/2014/main" id="{2A6A61C4-EB45-084E-8899-42EC6CCFA8D9}"/>
              </a:ext>
            </a:extLst>
          </p:cNvPr>
          <p:cNvSpPr>
            <a:spLocks noGrp="1"/>
          </p:cNvSpPr>
          <p:nvPr>
            <p:ph type="ftr" sz="quarter" idx="11"/>
          </p:nvPr>
        </p:nvSpPr>
        <p:spPr/>
        <p:txBody>
          <a:bodyPr/>
          <a:lstStyle>
            <a:lvl1pPr algn="ctr">
              <a:defRPr/>
            </a:lvl1pPr>
          </a:lstStyle>
          <a:p>
            <a:endParaRPr lang="en-US"/>
          </a:p>
        </p:txBody>
      </p:sp>
      <p:sp>
        <p:nvSpPr>
          <p:cNvPr id="5" name="Slide Number Placeholder 4">
            <a:extLst>
              <a:ext uri="{FF2B5EF4-FFF2-40B4-BE49-F238E27FC236}">
                <a16:creationId xmlns:a16="http://schemas.microsoft.com/office/drawing/2014/main" id="{332566E0-9641-B343-AA11-128DA0A4418C}"/>
              </a:ext>
            </a:extLst>
          </p:cNvPr>
          <p:cNvSpPr>
            <a:spLocks noGrp="1"/>
          </p:cNvSpPr>
          <p:nvPr>
            <p:ph type="sldNum" sz="quarter" idx="12"/>
          </p:nvPr>
        </p:nvSpPr>
        <p:spPr>
          <a:xfrm>
            <a:off x="8610600" y="6356350"/>
            <a:ext cx="2005584" cy="365125"/>
          </a:xfrm>
        </p:spPr>
        <p:txBody>
          <a:bodyPr/>
          <a:lstStyle/>
          <a:p>
            <a:pPr algn="ctr"/>
            <a:fld id="{D79E6812-DF0E-4B88-AFAA-EAC7168F54C0}" type="slidenum">
              <a:rPr lang="en-US" smtClean="0"/>
              <a:pPr algn="ctr"/>
              <a:t>‹#›</a:t>
            </a:fld>
            <a:endParaRPr lang="en-US"/>
          </a:p>
        </p:txBody>
      </p:sp>
      <p:pic>
        <p:nvPicPr>
          <p:cNvPr id="6" name="Picture 5" descr="A picture containing background pattern&#10;&#10;Description automatically generated">
            <a:extLst>
              <a:ext uri="{FF2B5EF4-FFF2-40B4-BE49-F238E27FC236}">
                <a16:creationId xmlns:a16="http://schemas.microsoft.com/office/drawing/2014/main" id="{ACF6A3D5-773B-B24C-A2CA-CF609BB21AC2}"/>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7" name="Rectangle 6">
            <a:extLst>
              <a:ext uri="{FF2B5EF4-FFF2-40B4-BE49-F238E27FC236}">
                <a16:creationId xmlns:a16="http://schemas.microsoft.com/office/drawing/2014/main" id="{19496BF2-6C7C-9A4A-BB35-9C22FFF22776}"/>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0482AE-9379-C647-AA9D-2ABFE8612552}"/>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95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6D83E-757B-174D-A648-1D7B69EF5EA4}"/>
              </a:ext>
            </a:extLst>
          </p:cNvPr>
          <p:cNvSpPr>
            <a:spLocks noGrp="1"/>
          </p:cNvSpPr>
          <p:nvPr>
            <p:ph type="dt" sz="half" idx="10"/>
          </p:nvPr>
        </p:nvSpPr>
        <p:spPr/>
        <p:txBody>
          <a:bodyPr/>
          <a:lstStyle/>
          <a:p>
            <a:pPr algn="ctr"/>
            <a:fld id="{53BEF823-48A5-43FC-BE03-E79964288B41}" type="datetimeFigureOut">
              <a:rPr lang="en-US" smtClean="0"/>
              <a:pPr algn="ctr"/>
              <a:t>9/10/2021</a:t>
            </a:fld>
            <a:endParaRPr lang="en-US"/>
          </a:p>
        </p:txBody>
      </p:sp>
      <p:sp>
        <p:nvSpPr>
          <p:cNvPr id="3" name="Footer Placeholder 2">
            <a:extLst>
              <a:ext uri="{FF2B5EF4-FFF2-40B4-BE49-F238E27FC236}">
                <a16:creationId xmlns:a16="http://schemas.microsoft.com/office/drawing/2014/main" id="{429ED25B-8B10-D345-872A-8D8234EA4823}"/>
              </a:ext>
            </a:extLst>
          </p:cNvPr>
          <p:cNvSpPr>
            <a:spLocks noGrp="1"/>
          </p:cNvSpPr>
          <p:nvPr>
            <p:ph type="ftr" sz="quarter" idx="11"/>
          </p:nvPr>
        </p:nvSpPr>
        <p:spPr/>
        <p:txBody>
          <a:bodyPr/>
          <a:lstStyle>
            <a:lvl1pPr algn="ctr">
              <a:defRPr/>
            </a:lvl1pPr>
          </a:lstStyle>
          <a:p>
            <a:endParaRPr lang="en-US"/>
          </a:p>
        </p:txBody>
      </p:sp>
      <p:sp>
        <p:nvSpPr>
          <p:cNvPr id="4" name="Slide Number Placeholder 3">
            <a:extLst>
              <a:ext uri="{FF2B5EF4-FFF2-40B4-BE49-F238E27FC236}">
                <a16:creationId xmlns:a16="http://schemas.microsoft.com/office/drawing/2014/main" id="{948D6C6E-5EF5-A448-8541-3C7F2D1EE399}"/>
              </a:ext>
            </a:extLst>
          </p:cNvPr>
          <p:cNvSpPr>
            <a:spLocks noGrp="1"/>
          </p:cNvSpPr>
          <p:nvPr>
            <p:ph type="sldNum" sz="quarter" idx="12"/>
          </p:nvPr>
        </p:nvSpPr>
        <p:spPr>
          <a:xfrm>
            <a:off x="8610600" y="6356350"/>
            <a:ext cx="1923288" cy="365125"/>
          </a:xfrm>
        </p:spPr>
        <p:txBody>
          <a:bodyPr/>
          <a:lstStyle/>
          <a:p>
            <a:pPr algn="ctr"/>
            <a:fld id="{D79E6812-DF0E-4B88-AFAA-EAC7168F54C0}" type="slidenum">
              <a:rPr lang="en-US" smtClean="0"/>
              <a:pPr algn="ctr"/>
              <a:t>‹#›</a:t>
            </a:fld>
            <a:endParaRPr lang="en-US"/>
          </a:p>
        </p:txBody>
      </p:sp>
      <p:pic>
        <p:nvPicPr>
          <p:cNvPr id="5" name="Picture 4" descr="A picture containing background pattern&#10;&#10;Description automatically generated">
            <a:extLst>
              <a:ext uri="{FF2B5EF4-FFF2-40B4-BE49-F238E27FC236}">
                <a16:creationId xmlns:a16="http://schemas.microsoft.com/office/drawing/2014/main" id="{6B315A90-7CB6-E24B-9D18-1665A6472AA7}"/>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6" name="Rectangle 5">
            <a:extLst>
              <a:ext uri="{FF2B5EF4-FFF2-40B4-BE49-F238E27FC236}">
                <a16:creationId xmlns:a16="http://schemas.microsoft.com/office/drawing/2014/main" id="{00FD60E3-FA25-8848-B37A-9BFE4C32871C}"/>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9330BAB-D438-374D-9B55-BACF3878ADBA}"/>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1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A46B-7712-CD40-8DD3-19FD051C5B67}"/>
              </a:ext>
            </a:extLst>
          </p:cNvPr>
          <p:cNvSpPr>
            <a:spLocks noGrp="1"/>
          </p:cNvSpPr>
          <p:nvPr>
            <p:ph type="title"/>
          </p:nvPr>
        </p:nvSpPr>
        <p:spPr>
          <a:xfrm>
            <a:off x="839788" y="457200"/>
            <a:ext cx="3932237" cy="1600200"/>
          </a:xfrm>
        </p:spPr>
        <p:txBody>
          <a:bodyPr anchor="b"/>
          <a:lstStyle>
            <a:lvl1pPr>
              <a:defRPr sz="32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91FD045-11DC-074E-B256-86D1ED21A679}"/>
              </a:ext>
            </a:extLst>
          </p:cNvPr>
          <p:cNvSpPr>
            <a:spLocks noGrp="1"/>
          </p:cNvSpPr>
          <p:nvPr>
            <p:ph idx="1"/>
          </p:nvPr>
        </p:nvSpPr>
        <p:spPr>
          <a:xfrm>
            <a:off x="5183188" y="987425"/>
            <a:ext cx="6172200" cy="4873625"/>
          </a:xfrm>
        </p:spPr>
        <p:txBody>
          <a:bodyPr/>
          <a:lstStyle>
            <a:lvl1pPr>
              <a:buClr>
                <a:srgbClr val="0E6782"/>
              </a:buClr>
              <a:defRPr sz="32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a:defRPr sz="2800" b="0" i="0">
                <a:latin typeface="Helvetica Neue" panose="02000503000000020004" pitchFamily="2" charset="0"/>
                <a:ea typeface="Helvetica Neue" panose="02000503000000020004" pitchFamily="2" charset="0"/>
                <a:cs typeface="Helvetica Neue" panose="02000503000000020004" pitchFamily="2" charset="0"/>
              </a:defRPr>
            </a:lvl2pPr>
            <a:lvl3pPr>
              <a:defRPr sz="2400" b="0" i="0">
                <a:latin typeface="Helvetica Neue" panose="02000503000000020004" pitchFamily="2" charset="0"/>
                <a:ea typeface="Helvetica Neue" panose="02000503000000020004" pitchFamily="2" charset="0"/>
                <a:cs typeface="Helvetica Neue" panose="02000503000000020004" pitchFamily="2" charset="0"/>
              </a:defRPr>
            </a:lvl3pPr>
            <a:lvl4pPr>
              <a:defRPr sz="2000" b="0" i="0">
                <a:latin typeface="Helvetica Neue" panose="02000503000000020004" pitchFamily="2" charset="0"/>
                <a:ea typeface="Helvetica Neue" panose="02000503000000020004" pitchFamily="2" charset="0"/>
                <a:cs typeface="Helvetica Neue" panose="02000503000000020004" pitchFamily="2" charset="0"/>
              </a:defRPr>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06C6F-E061-4C4F-9647-4EE34F8AC934}"/>
              </a:ext>
            </a:extLst>
          </p:cNvPr>
          <p:cNvSpPr>
            <a:spLocks noGrp="1"/>
          </p:cNvSpPr>
          <p:nvPr>
            <p:ph type="body" sz="half" idx="2"/>
          </p:nvPr>
        </p:nvSpPr>
        <p:spPr>
          <a:xfrm>
            <a:off x="839788" y="2057400"/>
            <a:ext cx="3932237" cy="3811588"/>
          </a:xfrm>
        </p:spPr>
        <p:txBody>
          <a:bodyPr/>
          <a:lstStyle>
            <a:lvl1pPr marL="0" indent="0">
              <a:buNone/>
              <a:defRPr sz="16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81F535-0C8D-CB41-BBBB-EC485A9CDDB1}"/>
              </a:ext>
            </a:extLst>
          </p:cNvPr>
          <p:cNvSpPr>
            <a:spLocks noGrp="1"/>
          </p:cNvSpPr>
          <p:nvPr>
            <p:ph type="dt" sz="half" idx="10"/>
          </p:nvPr>
        </p:nvSpPr>
        <p:spPr/>
        <p:txBody>
          <a:bodyPr/>
          <a:lstStyle>
            <a:lvl1pPr algn="ctr">
              <a:defRPr/>
            </a:lvl1pPr>
          </a:lstStyle>
          <a:p>
            <a:fld id="{53BEF823-48A5-43FC-BE03-E79964288B41}" type="datetimeFigureOut">
              <a:rPr lang="en-US" smtClean="0"/>
              <a:pPr/>
              <a:t>9/10/2021</a:t>
            </a:fld>
            <a:endParaRPr lang="en-US"/>
          </a:p>
        </p:txBody>
      </p:sp>
      <p:sp>
        <p:nvSpPr>
          <p:cNvPr id="6" name="Footer Placeholder 5">
            <a:extLst>
              <a:ext uri="{FF2B5EF4-FFF2-40B4-BE49-F238E27FC236}">
                <a16:creationId xmlns:a16="http://schemas.microsoft.com/office/drawing/2014/main" id="{07319073-E683-E34B-9910-36A9722CEBB6}"/>
              </a:ext>
            </a:extLst>
          </p:cNvPr>
          <p:cNvSpPr>
            <a:spLocks noGrp="1"/>
          </p:cNvSpPr>
          <p:nvPr>
            <p:ph type="ftr" sz="quarter" idx="11"/>
          </p:nvPr>
        </p:nvSpPr>
        <p:spPr/>
        <p:txBody>
          <a:bodyPr/>
          <a:lstStyle>
            <a:lvl1pPr algn="ctr">
              <a:defRPr/>
            </a:lvl1pPr>
          </a:lstStyle>
          <a:p>
            <a:endParaRPr lang="en-US"/>
          </a:p>
        </p:txBody>
      </p:sp>
      <p:sp>
        <p:nvSpPr>
          <p:cNvPr id="7" name="Slide Number Placeholder 6">
            <a:extLst>
              <a:ext uri="{FF2B5EF4-FFF2-40B4-BE49-F238E27FC236}">
                <a16:creationId xmlns:a16="http://schemas.microsoft.com/office/drawing/2014/main" id="{535DED41-8E94-5B43-AEAE-37AA67D24860}"/>
              </a:ext>
            </a:extLst>
          </p:cNvPr>
          <p:cNvSpPr>
            <a:spLocks noGrp="1"/>
          </p:cNvSpPr>
          <p:nvPr>
            <p:ph type="sldNum" sz="quarter" idx="12"/>
          </p:nvPr>
        </p:nvSpPr>
        <p:spPr>
          <a:xfrm>
            <a:off x="8610600" y="6356350"/>
            <a:ext cx="1895856" cy="365125"/>
          </a:xfrm>
        </p:spPr>
        <p:txBody>
          <a:bodyPr/>
          <a:lstStyle/>
          <a:p>
            <a:pPr algn="ctr"/>
            <a:fld id="{D79E6812-DF0E-4B88-AFAA-EAC7168F54C0}" type="slidenum">
              <a:rPr lang="en-US" smtClean="0"/>
              <a:pPr algn="ctr"/>
              <a:t>‹#›</a:t>
            </a:fld>
            <a:endParaRPr lang="en-US"/>
          </a:p>
        </p:txBody>
      </p:sp>
      <p:pic>
        <p:nvPicPr>
          <p:cNvPr id="8" name="Picture 7" descr="A picture containing background pattern&#10;&#10;Description automatically generated">
            <a:extLst>
              <a:ext uri="{FF2B5EF4-FFF2-40B4-BE49-F238E27FC236}">
                <a16:creationId xmlns:a16="http://schemas.microsoft.com/office/drawing/2014/main" id="{615978D7-3B72-5B42-A03F-0324247FF7B7}"/>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9" name="Rectangle 8">
            <a:extLst>
              <a:ext uri="{FF2B5EF4-FFF2-40B4-BE49-F238E27FC236}">
                <a16:creationId xmlns:a16="http://schemas.microsoft.com/office/drawing/2014/main" id="{9054F4DF-46DA-1C4B-A445-12F846FC5703}"/>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307F23-0D25-3F47-8F91-30C5382DB6BF}"/>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533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9487-8A17-774A-89EC-350014F87630}"/>
              </a:ext>
            </a:extLst>
          </p:cNvPr>
          <p:cNvSpPr>
            <a:spLocks noGrp="1"/>
          </p:cNvSpPr>
          <p:nvPr>
            <p:ph type="title"/>
          </p:nvPr>
        </p:nvSpPr>
        <p:spPr>
          <a:xfrm>
            <a:off x="839788" y="457200"/>
            <a:ext cx="3932237" cy="1600200"/>
          </a:xfrm>
        </p:spPr>
        <p:txBody>
          <a:bodyPr anchor="b"/>
          <a:lstStyle>
            <a:lvl1pPr>
              <a:defRPr sz="3200" b="0"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5C90D90-2ABE-414C-A774-FCDF6A6DB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51C6F8-35E0-8649-A302-BFB113E6D015}"/>
              </a:ext>
            </a:extLst>
          </p:cNvPr>
          <p:cNvSpPr>
            <a:spLocks noGrp="1"/>
          </p:cNvSpPr>
          <p:nvPr>
            <p:ph type="body" sz="half" idx="2"/>
          </p:nvPr>
        </p:nvSpPr>
        <p:spPr>
          <a:xfrm>
            <a:off x="839788" y="2057400"/>
            <a:ext cx="3932237" cy="3811588"/>
          </a:xfrm>
        </p:spPr>
        <p:txBody>
          <a:bodyPr/>
          <a:lstStyle>
            <a:lvl1pPr marL="0" indent="0">
              <a:buNone/>
              <a:defRPr sz="16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C96BE-8C49-DA46-98BF-7792787BF27E}"/>
              </a:ext>
            </a:extLst>
          </p:cNvPr>
          <p:cNvSpPr>
            <a:spLocks noGrp="1"/>
          </p:cNvSpPr>
          <p:nvPr>
            <p:ph type="dt" sz="half" idx="10"/>
          </p:nvPr>
        </p:nvSpPr>
        <p:spPr/>
        <p:txBody>
          <a:bodyPr/>
          <a:lstStyle/>
          <a:p>
            <a:pPr algn="ctr"/>
            <a:fld id="{53BEF823-48A5-43FC-BE03-E79964288B41}" type="datetimeFigureOut">
              <a:rPr lang="en-US" smtClean="0"/>
              <a:pPr algn="ctr"/>
              <a:t>9/10/2021</a:t>
            </a:fld>
            <a:endParaRPr lang="en-US"/>
          </a:p>
        </p:txBody>
      </p:sp>
      <p:sp>
        <p:nvSpPr>
          <p:cNvPr id="6" name="Footer Placeholder 5">
            <a:extLst>
              <a:ext uri="{FF2B5EF4-FFF2-40B4-BE49-F238E27FC236}">
                <a16:creationId xmlns:a16="http://schemas.microsoft.com/office/drawing/2014/main" id="{E3792FE7-CDB0-164C-A756-35605CA7E7C1}"/>
              </a:ext>
            </a:extLst>
          </p:cNvPr>
          <p:cNvSpPr>
            <a:spLocks noGrp="1"/>
          </p:cNvSpPr>
          <p:nvPr>
            <p:ph type="ftr" sz="quarter" idx="11"/>
          </p:nvPr>
        </p:nvSpPr>
        <p:spPr/>
        <p:txBody>
          <a:bodyPr/>
          <a:lstStyle>
            <a:lvl1pPr algn="ctr">
              <a:defRPr/>
            </a:lvl1pPr>
          </a:lstStyle>
          <a:p>
            <a:endParaRPr lang="en-US"/>
          </a:p>
        </p:txBody>
      </p:sp>
      <p:sp>
        <p:nvSpPr>
          <p:cNvPr id="7" name="Slide Number Placeholder 6">
            <a:extLst>
              <a:ext uri="{FF2B5EF4-FFF2-40B4-BE49-F238E27FC236}">
                <a16:creationId xmlns:a16="http://schemas.microsoft.com/office/drawing/2014/main" id="{B38B3040-171F-5549-8262-7EA282852CE3}"/>
              </a:ext>
            </a:extLst>
          </p:cNvPr>
          <p:cNvSpPr>
            <a:spLocks noGrp="1"/>
          </p:cNvSpPr>
          <p:nvPr>
            <p:ph type="sldNum" sz="quarter" idx="12"/>
          </p:nvPr>
        </p:nvSpPr>
        <p:spPr>
          <a:xfrm>
            <a:off x="8610600" y="6356350"/>
            <a:ext cx="1996440" cy="365125"/>
          </a:xfrm>
        </p:spPr>
        <p:txBody>
          <a:bodyPr/>
          <a:lstStyle/>
          <a:p>
            <a:pPr algn="ctr"/>
            <a:fld id="{D79E6812-DF0E-4B88-AFAA-EAC7168F54C0}" type="slidenum">
              <a:rPr lang="en-US" smtClean="0"/>
              <a:pPr algn="ctr"/>
              <a:t>‹#›</a:t>
            </a:fld>
            <a:endParaRPr lang="en-US"/>
          </a:p>
        </p:txBody>
      </p:sp>
      <p:pic>
        <p:nvPicPr>
          <p:cNvPr id="8" name="Picture 7" descr="A picture containing background pattern&#10;&#10;Description automatically generated">
            <a:extLst>
              <a:ext uri="{FF2B5EF4-FFF2-40B4-BE49-F238E27FC236}">
                <a16:creationId xmlns:a16="http://schemas.microsoft.com/office/drawing/2014/main" id="{1C230E94-38F8-C444-9CA7-0FCAE1584E23}"/>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9" name="Rectangle 8">
            <a:extLst>
              <a:ext uri="{FF2B5EF4-FFF2-40B4-BE49-F238E27FC236}">
                <a16:creationId xmlns:a16="http://schemas.microsoft.com/office/drawing/2014/main" id="{354C3270-AABB-9C43-86B9-19E006CCF803}"/>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950A09-D5C9-2741-8A30-C5296363B15D}"/>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1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F91DE-A88B-2646-8E36-C32B64C8F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4DFC11-C3AA-304C-A24F-5986E649C8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038B6-A78D-DA4A-9213-5182518D3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53BEF823-48A5-43FC-BE03-E79964288B41}" type="datetimeFigureOut">
              <a:rPr lang="en-US" smtClean="0"/>
              <a:pPr algn="r"/>
              <a:t>9/10/2021</a:t>
            </a:fld>
            <a:endParaRPr lang="en-US"/>
          </a:p>
        </p:txBody>
      </p:sp>
      <p:sp>
        <p:nvSpPr>
          <p:cNvPr id="5" name="Footer Placeholder 4">
            <a:extLst>
              <a:ext uri="{FF2B5EF4-FFF2-40B4-BE49-F238E27FC236}">
                <a16:creationId xmlns:a16="http://schemas.microsoft.com/office/drawing/2014/main" id="{D9082855-24CB-0245-A3FE-5C7592A2D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a:p>
        </p:txBody>
      </p:sp>
      <p:sp>
        <p:nvSpPr>
          <p:cNvPr id="6" name="Slide Number Placeholder 5">
            <a:extLst>
              <a:ext uri="{FF2B5EF4-FFF2-40B4-BE49-F238E27FC236}">
                <a16:creationId xmlns:a16="http://schemas.microsoft.com/office/drawing/2014/main" id="{98C18064-9604-7F41-9FB1-60490919A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3715629627"/>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5" r:id="rId3"/>
    <p:sldLayoutId id="2147483926" r:id="rId4"/>
    <p:sldLayoutId id="2147483927" r:id="rId5"/>
    <p:sldLayoutId id="2147483928" r:id="rId6"/>
    <p:sldLayoutId id="2147483929" r:id="rId7"/>
    <p:sldLayoutId id="214748393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slideLayout" Target="../slideLayouts/slideLayout2.xml"/><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audio" Target="../media/media11.m4a"/><Relationship Id="rId16" Type="http://schemas.openxmlformats.org/officeDocument/2006/relationships/image" Target="../media/image4.png"/><Relationship Id="rId1" Type="http://schemas.microsoft.com/office/2007/relationships/media" Target="../media/media11.m4a"/><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notesSlide" Target="../notesSlides/notesSlide11.xml"/><Relationship Id="rId9" Type="http://schemas.openxmlformats.org/officeDocument/2006/relationships/image" Target="../media/image9.sv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audio" Target="../media/media12.m4a"/><Relationship Id="rId16" Type="http://schemas.openxmlformats.org/officeDocument/2006/relationships/image" Target="../media/image4.png"/><Relationship Id="rId1" Type="http://schemas.microsoft.com/office/2007/relationships/media" Target="../media/media12.m4a"/><Relationship Id="rId6" Type="http://schemas.openxmlformats.org/officeDocument/2006/relationships/image" Target="../media/image7.svg"/><Relationship Id="rId11" Type="http://schemas.openxmlformats.org/officeDocument/2006/relationships/image" Target="../media/image16.png"/><Relationship Id="rId5" Type="http://schemas.openxmlformats.org/officeDocument/2006/relationships/image" Target="../media/image6.png"/><Relationship Id="rId15" Type="http://schemas.openxmlformats.org/officeDocument/2006/relationships/image" Target="../media/image11.svg"/><Relationship Id="rId10" Type="http://schemas.openxmlformats.org/officeDocument/2006/relationships/image" Target="../media/image13.svg"/><Relationship Id="rId4" Type="http://schemas.openxmlformats.org/officeDocument/2006/relationships/notesSlide" Target="../notesSlides/notesSlide12.xml"/><Relationship Id="rId9" Type="http://schemas.openxmlformats.org/officeDocument/2006/relationships/image" Target="../media/image12.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BDC3-13DA-9644-B3A2-1F4EC0070D6F}"/>
              </a:ext>
            </a:extLst>
          </p:cNvPr>
          <p:cNvSpPr>
            <a:spLocks noGrp="1"/>
          </p:cNvSpPr>
          <p:nvPr>
            <p:ph type="ctrTitle"/>
          </p:nvPr>
        </p:nvSpPr>
        <p:spPr>
          <a:xfrm>
            <a:off x="220980" y="297180"/>
            <a:ext cx="7208520" cy="3177540"/>
          </a:xfrm>
        </p:spPr>
        <p:txBody>
          <a:bodyPr>
            <a:normAutofit/>
          </a:bodyPr>
          <a:lstStyle/>
          <a:p>
            <a:r>
              <a:rPr lang="en-US" b="1" dirty="0">
                <a:effectLst>
                  <a:outerShdw blurRad="38100" dist="38100" dir="2700000" algn="tl">
                    <a:srgbClr val="000000">
                      <a:alpha val="43137"/>
                    </a:srgbClr>
                  </a:outerShdw>
                </a:effectLst>
                <a:latin typeface="Solomon Sans SemiBold" panose="02000000000000000000" pitchFamily="2" charset="0"/>
              </a:rPr>
              <a:t>Supplemental Security Income (SSI)</a:t>
            </a:r>
            <a:br>
              <a:rPr lang="en-US" b="1" dirty="0">
                <a:effectLst>
                  <a:outerShdw blurRad="38100" dist="38100" dir="2700000" algn="tl">
                    <a:srgbClr val="000000">
                      <a:alpha val="43137"/>
                    </a:srgbClr>
                  </a:outerShdw>
                </a:effectLst>
                <a:latin typeface="Solomon Sans SemiBold" panose="02000000000000000000" pitchFamily="2" charset="0"/>
              </a:rPr>
            </a:br>
            <a:r>
              <a:rPr lang="en-US" b="1" dirty="0">
                <a:effectLst>
                  <a:outerShdw blurRad="38100" dist="38100" dir="2700000" algn="tl">
                    <a:srgbClr val="000000">
                      <a:alpha val="43137"/>
                    </a:srgbClr>
                  </a:outerShdw>
                </a:effectLst>
                <a:latin typeface="Solomon Sans SemiBold" panose="02000000000000000000" pitchFamily="2" charset="0"/>
              </a:rPr>
              <a:t>Part I</a:t>
            </a:r>
            <a:br>
              <a:rPr lang="en-US" b="1" dirty="0">
                <a:effectLst>
                  <a:outerShdw blurRad="38100" dist="38100" dir="2700000" algn="tl">
                    <a:srgbClr val="000000">
                      <a:alpha val="43137"/>
                    </a:srgbClr>
                  </a:outerShdw>
                </a:effectLst>
                <a:latin typeface="Solomon Sans SemiBold" panose="02000000000000000000" pitchFamily="2" charset="0"/>
              </a:rPr>
            </a:br>
            <a:endParaRPr lang="en-US" sz="4400" dirty="0"/>
          </a:p>
        </p:txBody>
      </p:sp>
      <p:sp>
        <p:nvSpPr>
          <p:cNvPr id="3" name="Title 1">
            <a:extLst>
              <a:ext uri="{FF2B5EF4-FFF2-40B4-BE49-F238E27FC236}">
                <a16:creationId xmlns:a16="http://schemas.microsoft.com/office/drawing/2014/main" id="{7CE855D2-B33E-457D-94D8-DECD3399423A}"/>
              </a:ext>
            </a:extLst>
          </p:cNvPr>
          <p:cNvSpPr txBox="1">
            <a:spLocks/>
          </p:cNvSpPr>
          <p:nvPr/>
        </p:nvSpPr>
        <p:spPr>
          <a:xfrm>
            <a:off x="-276045" y="3474720"/>
            <a:ext cx="7208520" cy="1713637"/>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4800" b="0" i="0" kern="120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nSpc>
                <a:spcPct val="110000"/>
              </a:lnSpc>
            </a:pPr>
            <a:r>
              <a:rPr lang="en-US" sz="4400" b="1" dirty="0">
                <a:effectLst>
                  <a:outerShdw blurRad="38100" dist="38100" dir="2700000" algn="tl">
                    <a:srgbClr val="000000">
                      <a:alpha val="43137"/>
                    </a:srgbClr>
                  </a:outerShdw>
                </a:effectLst>
                <a:latin typeface="Solomon Sans SemiBold" panose="02000000000000000000" pitchFamily="2" charset="0"/>
              </a:rPr>
              <a:t>SSI &amp; Overpayments</a:t>
            </a:r>
          </a:p>
          <a:p>
            <a:pPr>
              <a:lnSpc>
                <a:spcPct val="110000"/>
              </a:lnSpc>
            </a:pPr>
            <a:r>
              <a:rPr lang="en-US" sz="4400" b="1" dirty="0">
                <a:effectLst>
                  <a:outerShdw blurRad="38100" dist="38100" dir="2700000" algn="tl">
                    <a:srgbClr val="000000">
                      <a:alpha val="43137"/>
                    </a:srgbClr>
                  </a:outerShdw>
                </a:effectLst>
                <a:latin typeface="Solomon Sans SemiBold" panose="02000000000000000000" pitchFamily="2" charset="0"/>
              </a:rPr>
              <a:t>What Are </a:t>
            </a:r>
          </a:p>
          <a:p>
            <a:pPr>
              <a:lnSpc>
                <a:spcPct val="110000"/>
              </a:lnSpc>
            </a:pPr>
            <a:r>
              <a:rPr lang="en-US" sz="4400" b="1" dirty="0">
                <a:effectLst>
                  <a:outerShdw blurRad="38100" dist="38100" dir="2700000" algn="tl">
                    <a:srgbClr val="000000">
                      <a:alpha val="43137"/>
                    </a:srgbClr>
                  </a:outerShdw>
                </a:effectLst>
                <a:latin typeface="Solomon Sans SemiBold" panose="02000000000000000000" pitchFamily="2" charset="0"/>
              </a:rPr>
              <a:t>Overpayments</a:t>
            </a:r>
          </a:p>
        </p:txBody>
      </p:sp>
      <p:pic>
        <p:nvPicPr>
          <p:cNvPr id="5" name="Audio 4">
            <a:hlinkClick r:id="" action="ppaction://media"/>
            <a:extLst>
              <a:ext uri="{FF2B5EF4-FFF2-40B4-BE49-F238E27FC236}">
                <a16:creationId xmlns:a16="http://schemas.microsoft.com/office/drawing/2014/main" id="{A9946621-39D7-4AD4-A119-089086B6F60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073882"/>
      </p:ext>
    </p:extLst>
  </p:cSld>
  <p:clrMapOvr>
    <a:masterClrMapping/>
  </p:clrMapOvr>
  <mc:AlternateContent xmlns:mc="http://schemas.openxmlformats.org/markup-compatibility/2006" xmlns:p14="http://schemas.microsoft.com/office/powerpoint/2010/main">
    <mc:Choice Requires="p14">
      <p:transition spd="slow" p14:dur="2000" advTm="34216"/>
    </mc:Choice>
    <mc:Fallback xmlns="">
      <p:transition spd="slow" advTm="342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Things To Remember</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fontScale="85000" lnSpcReduction="10000"/>
          </a:bodyPr>
          <a:lstStyle/>
          <a:p>
            <a:pPr marL="457200" indent="-457200">
              <a:lnSpc>
                <a:spcPct val="120000"/>
              </a:lnSpc>
              <a:spcBef>
                <a:spcPts val="1200"/>
              </a:spcBef>
              <a:spcAft>
                <a:spcPts val="1200"/>
              </a:spcAft>
              <a:buFont typeface="Wingdings" panose="05000000000000000000" pitchFamily="2" charset="2"/>
              <a:buChar char="Ø"/>
            </a:pPr>
            <a:r>
              <a:rPr lang="en-US" sz="3200" dirty="0">
                <a:latin typeface="Helvetica Neue Medium" panose="02000503000000020004"/>
              </a:rPr>
              <a:t>Overpayments can happen if the government claims you received SSI benefits you were not entitled to receive.</a:t>
            </a:r>
          </a:p>
          <a:p>
            <a:pPr marL="457200" indent="-457200">
              <a:lnSpc>
                <a:spcPct val="120000"/>
              </a:lnSpc>
              <a:spcBef>
                <a:spcPts val="1200"/>
              </a:spcBef>
              <a:spcAft>
                <a:spcPts val="1200"/>
              </a:spcAft>
              <a:buFont typeface="Wingdings" panose="05000000000000000000" pitchFamily="2" charset="2"/>
              <a:buChar char="Ø"/>
            </a:pPr>
            <a:r>
              <a:rPr lang="en-US" sz="3200" dirty="0">
                <a:latin typeface="Helvetica Neue Medium" panose="02000503000000020004"/>
              </a:rPr>
              <a:t>An overpayment notice from the government must be shared with a family member, support coordinator or trusted friend.</a:t>
            </a:r>
          </a:p>
          <a:p>
            <a:pPr marL="457200" indent="-457200">
              <a:lnSpc>
                <a:spcPct val="120000"/>
              </a:lnSpc>
              <a:spcBef>
                <a:spcPts val="1200"/>
              </a:spcBef>
              <a:spcAft>
                <a:spcPts val="1200"/>
              </a:spcAft>
              <a:buFont typeface="Wingdings" panose="05000000000000000000" pitchFamily="2" charset="2"/>
              <a:buChar char="Ø"/>
            </a:pPr>
            <a:r>
              <a:rPr lang="en-US" sz="3200" dirty="0">
                <a:latin typeface="Helvetica Neue Medium" panose="02000503000000020004"/>
              </a:rPr>
              <a:t>Overpayments can happen because you receive help with food or shelter, your income changes or you have resources (cash or things) over a certain amount.</a:t>
            </a:r>
            <a:endParaRPr lang="en-US" sz="3200" dirty="0"/>
          </a:p>
        </p:txBody>
      </p:sp>
      <p:pic>
        <p:nvPicPr>
          <p:cNvPr id="4" name="Audio 3">
            <a:hlinkClick r:id="" action="ppaction://media"/>
            <a:extLst>
              <a:ext uri="{FF2B5EF4-FFF2-40B4-BE49-F238E27FC236}">
                <a16:creationId xmlns:a16="http://schemas.microsoft.com/office/drawing/2014/main" id="{0F6E4B2C-CAFA-4C78-975B-DC04A41C35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3725394"/>
      </p:ext>
    </p:extLst>
  </p:cSld>
  <p:clrMapOvr>
    <a:masterClrMapping/>
  </p:clrMapOvr>
  <mc:AlternateContent xmlns:mc="http://schemas.openxmlformats.org/markup-compatibility/2006" xmlns:p14="http://schemas.microsoft.com/office/powerpoint/2010/main">
    <mc:Choice Requires="p14">
      <p:transition spd="slow" p14:dur="2000" advTm="41730"/>
    </mc:Choice>
    <mc:Fallback xmlns="">
      <p:transition spd="slow" advTm="41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076B-7BC1-B345-B4D8-251FB56AA83C}"/>
              </a:ext>
            </a:extLst>
          </p:cNvPr>
          <p:cNvSpPr>
            <a:spLocks noGrp="1"/>
          </p:cNvSpPr>
          <p:nvPr>
            <p:ph type="title"/>
          </p:nvPr>
        </p:nvSpPr>
        <p:spPr>
          <a:xfrm>
            <a:off x="1186754" y="655271"/>
            <a:ext cx="10167045" cy="1325563"/>
          </a:xfrm>
        </p:spPr>
        <p:txBody>
          <a:bodyPr/>
          <a:lstStyle/>
          <a:p>
            <a:r>
              <a:rPr lang="en-US"/>
              <a:t>We’re Here to Help:</a:t>
            </a:r>
          </a:p>
        </p:txBody>
      </p:sp>
      <p:pic>
        <p:nvPicPr>
          <p:cNvPr id="5" name="Content Placeholder 4" descr="A picture containing text, sign&#10;&#10;Description automatically generated">
            <a:extLst>
              <a:ext uri="{FF2B5EF4-FFF2-40B4-BE49-F238E27FC236}">
                <a16:creationId xmlns:a16="http://schemas.microsoft.com/office/drawing/2014/main" id="{8D7858EA-444E-014C-A358-00C68E200CB0}"/>
              </a:ext>
            </a:extLst>
          </p:cNvPr>
          <p:cNvPicPr>
            <a:picLocks noGrp="1" noChangeAspect="1"/>
          </p:cNvPicPr>
          <p:nvPr>
            <p:ph idx="1"/>
          </p:nvPr>
        </p:nvPicPr>
        <p:blipFill>
          <a:blip r:embed="rId5"/>
          <a:stretch>
            <a:fillRect/>
          </a:stretch>
        </p:blipFill>
        <p:spPr>
          <a:xfrm>
            <a:off x="1632320" y="2022854"/>
            <a:ext cx="3522704" cy="2703995"/>
          </a:xfrm>
        </p:spPr>
      </p:pic>
      <p:sp>
        <p:nvSpPr>
          <p:cNvPr id="6" name="TextBox 5">
            <a:extLst>
              <a:ext uri="{FF2B5EF4-FFF2-40B4-BE49-F238E27FC236}">
                <a16:creationId xmlns:a16="http://schemas.microsoft.com/office/drawing/2014/main" id="{4A1C35FA-FCB4-0245-8242-2C0EC8F4C279}"/>
              </a:ext>
            </a:extLst>
          </p:cNvPr>
          <p:cNvSpPr txBox="1"/>
          <p:nvPr/>
        </p:nvSpPr>
        <p:spPr>
          <a:xfrm>
            <a:off x="6638549" y="1835061"/>
            <a:ext cx="5307623" cy="3508653"/>
          </a:xfrm>
          <a:prstGeom prst="rect">
            <a:avLst/>
          </a:prstGeom>
          <a:noFill/>
        </p:spPr>
        <p:txBody>
          <a:bodyPr wrap="square" rtlCol="0">
            <a:spAutoFit/>
          </a:bodyPr>
          <a:lstStyle/>
          <a:p>
            <a:r>
              <a:rPr lang="en-US" sz="2200" cap="all">
                <a:latin typeface="Helvetica Neue" panose="02000503000000020004" pitchFamily="2" charset="0"/>
                <a:ea typeface="Helvetica Neue" panose="02000503000000020004" pitchFamily="2" charset="0"/>
                <a:cs typeface="Helvetica Neue" panose="02000503000000020004" pitchFamily="2" charset="0"/>
              </a:rPr>
              <a:t>210 S. BROAD STREET, 3RD FLOOR</a:t>
            </a:r>
          </a:p>
          <a:p>
            <a:r>
              <a:rPr lang="en-US" sz="2200" cap="all">
                <a:latin typeface="Helvetica Neue" panose="02000503000000020004" pitchFamily="2" charset="0"/>
                <a:ea typeface="Helvetica Neue" panose="02000503000000020004" pitchFamily="2" charset="0"/>
                <a:cs typeface="Helvetica Neue" panose="02000503000000020004" pitchFamily="2" charset="0"/>
              </a:rPr>
              <a:t>TRENTON, NEW JERSEY 08608</a:t>
            </a:r>
          </a:p>
          <a:p>
            <a:endParaRPr lang="en-US" sz="24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cap="all">
                <a:latin typeface="Helvetica Neue" panose="02000503000000020004" pitchFamily="2" charset="0"/>
                <a:ea typeface="Helvetica Neue" panose="02000503000000020004" pitchFamily="2" charset="0"/>
                <a:cs typeface="Helvetica Neue" panose="02000503000000020004" pitchFamily="2" charset="0"/>
              </a:rPr>
              <a:t>800.922.7233 (NJ ONLY) | 609.292.9742 </a:t>
            </a:r>
          </a:p>
          <a:p>
            <a:endParaRPr lang="en-US" sz="2200">
              <a:latin typeface="Helvetica Neue" panose="02000503000000020004" pitchFamily="2" charset="0"/>
              <a:ea typeface="Helvetica Neue" panose="02000503000000020004" pitchFamily="2" charset="0"/>
              <a:cs typeface="Helvetica Neue" panose="02000503000000020004" pitchFamily="2" charset="0"/>
            </a:endParaRPr>
          </a:p>
          <a:p>
            <a:r>
              <a:rPr lang="en-US" sz="2200">
                <a:latin typeface="Helvetica Neue" panose="02000503000000020004" pitchFamily="2" charset="0"/>
                <a:ea typeface="Helvetica Neue" panose="02000503000000020004" pitchFamily="2" charset="0"/>
                <a:cs typeface="Helvetica Neue" panose="02000503000000020004" pitchFamily="2" charset="0"/>
              </a:rPr>
              <a:t>advocate@disabilityrightsnj.org</a:t>
            </a:r>
          </a:p>
          <a:p>
            <a:endParaRPr lang="en-US" sz="2200">
              <a:latin typeface="Helvetica Neue" panose="02000503000000020004" pitchFamily="2" charset="0"/>
              <a:ea typeface="Helvetica Neue" panose="02000503000000020004" pitchFamily="2" charset="0"/>
              <a:cs typeface="Helvetica Neue" panose="02000503000000020004" pitchFamily="2" charset="0"/>
            </a:endParaRPr>
          </a:p>
          <a:p>
            <a:r>
              <a:rPr lang="en-US" sz="2200">
                <a:latin typeface="Helvetica Neue" panose="02000503000000020004" pitchFamily="2" charset="0"/>
                <a:ea typeface="Helvetica Neue" panose="02000503000000020004" pitchFamily="2" charset="0"/>
                <a:cs typeface="Helvetica Neue" panose="02000503000000020004" pitchFamily="2" charset="0"/>
              </a:rPr>
              <a:t>@disabilityrightsnewjersey</a:t>
            </a:r>
          </a:p>
          <a:p>
            <a:endParaRPr lang="en-US" sz="2200">
              <a:latin typeface="Helvetica Neue" panose="02000503000000020004" pitchFamily="2" charset="0"/>
              <a:ea typeface="Helvetica Neue" panose="02000503000000020004" pitchFamily="2" charset="0"/>
              <a:cs typeface="Helvetica Neue" panose="02000503000000020004" pitchFamily="2" charset="0"/>
            </a:endParaRPr>
          </a:p>
          <a:p>
            <a:r>
              <a:rPr lang="en-US" sz="2200">
                <a:latin typeface="Helvetica Neue" panose="02000503000000020004" pitchFamily="2" charset="0"/>
                <a:ea typeface="Helvetica Neue" panose="02000503000000020004" pitchFamily="2" charset="0"/>
                <a:cs typeface="Helvetica Neue" panose="02000503000000020004" pitchFamily="2" charset="0"/>
              </a:rPr>
              <a:t>@advocateDRNJ</a:t>
            </a:r>
          </a:p>
        </p:txBody>
      </p:sp>
      <p:sp>
        <p:nvSpPr>
          <p:cNvPr id="7" name="TextBox 6">
            <a:extLst>
              <a:ext uri="{FF2B5EF4-FFF2-40B4-BE49-F238E27FC236}">
                <a16:creationId xmlns:a16="http://schemas.microsoft.com/office/drawing/2014/main" id="{2C3E34FC-E62C-AC4D-A4A4-B0451CD8559E}"/>
              </a:ext>
            </a:extLst>
          </p:cNvPr>
          <p:cNvSpPr txBox="1"/>
          <p:nvPr/>
        </p:nvSpPr>
        <p:spPr>
          <a:xfrm>
            <a:off x="3789485" y="5652531"/>
            <a:ext cx="6057900" cy="707886"/>
          </a:xfrm>
          <a:prstGeom prst="rect">
            <a:avLst/>
          </a:prstGeom>
          <a:noFill/>
        </p:spPr>
        <p:txBody>
          <a:bodyPr wrap="square" rtlCol="0">
            <a:spAutoFit/>
          </a:bodyPr>
          <a:lstStyle/>
          <a:p>
            <a:pPr algn="ctr"/>
            <a:r>
              <a:rPr lang="en-US" sz="4000" spc="200">
                <a:solidFill>
                  <a:srgbClr val="AC1C3C"/>
                </a:solidFill>
                <a:latin typeface="Helvetica Neue Medium" panose="02000503000000020004" pitchFamily="2" charset="0"/>
                <a:ea typeface="Helvetica Neue Medium" panose="02000503000000020004" pitchFamily="2" charset="0"/>
                <a:cs typeface="Helvetica Neue Medium" panose="02000503000000020004" pitchFamily="2" charset="0"/>
              </a:rPr>
              <a:t>disabilityrightsnj.org</a:t>
            </a:r>
          </a:p>
        </p:txBody>
      </p:sp>
      <p:pic>
        <p:nvPicPr>
          <p:cNvPr id="11" name="Graphic 10" descr="Marker with solid fill">
            <a:extLst>
              <a:ext uri="{FF2B5EF4-FFF2-40B4-BE49-F238E27FC236}">
                <a16:creationId xmlns:a16="http://schemas.microsoft.com/office/drawing/2014/main" id="{DBA36DAF-BE80-AB48-A8B0-4F6E78F859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08785" y="1799741"/>
            <a:ext cx="695949" cy="695949"/>
          </a:xfrm>
          <a:prstGeom prst="rect">
            <a:avLst/>
          </a:prstGeom>
        </p:spPr>
      </p:pic>
      <p:pic>
        <p:nvPicPr>
          <p:cNvPr id="17" name="Graphic 16" descr="Telephone with solid fill">
            <a:extLst>
              <a:ext uri="{FF2B5EF4-FFF2-40B4-BE49-F238E27FC236}">
                <a16:creationId xmlns:a16="http://schemas.microsoft.com/office/drawing/2014/main" id="{BB62CD44-90E9-BB4C-93BF-35C86F5253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88154" y="2760709"/>
            <a:ext cx="577426" cy="577426"/>
          </a:xfrm>
          <a:prstGeom prst="rect">
            <a:avLst/>
          </a:prstGeom>
        </p:spPr>
      </p:pic>
      <p:pic>
        <p:nvPicPr>
          <p:cNvPr id="19" name="Graphic 18" descr="Envelope with solid fill">
            <a:extLst>
              <a:ext uri="{FF2B5EF4-FFF2-40B4-BE49-F238E27FC236}">
                <a16:creationId xmlns:a16="http://schemas.microsoft.com/office/drawing/2014/main" id="{4706E58F-39A9-1240-B55B-5F934162EC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00238" y="3505509"/>
            <a:ext cx="523365" cy="523365"/>
          </a:xfrm>
          <a:prstGeom prst="rect">
            <a:avLst/>
          </a:prstGeom>
        </p:spPr>
      </p:pic>
      <p:pic>
        <p:nvPicPr>
          <p:cNvPr id="21" name="Graphic 20" descr="World with solid fill">
            <a:extLst>
              <a:ext uri="{FF2B5EF4-FFF2-40B4-BE49-F238E27FC236}">
                <a16:creationId xmlns:a16="http://schemas.microsoft.com/office/drawing/2014/main" id="{38DA6659-E68E-624B-A2D5-8562A360E23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93672" y="5714086"/>
            <a:ext cx="646331" cy="646331"/>
          </a:xfrm>
          <a:prstGeom prst="rect">
            <a:avLst/>
          </a:prstGeom>
        </p:spPr>
      </p:pic>
      <p:pic>
        <p:nvPicPr>
          <p:cNvPr id="4" name="Picture 3" descr="Icon&#10;&#10;Description automatically generated">
            <a:extLst>
              <a:ext uri="{FF2B5EF4-FFF2-40B4-BE49-F238E27FC236}">
                <a16:creationId xmlns:a16="http://schemas.microsoft.com/office/drawing/2014/main" id="{B2B4E17A-EC86-F94E-A4F8-E986625150EC}"/>
              </a:ext>
            </a:extLst>
          </p:cNvPr>
          <p:cNvPicPr>
            <a:picLocks noChangeAspect="1"/>
          </p:cNvPicPr>
          <p:nvPr/>
        </p:nvPicPr>
        <p:blipFill>
          <a:blip r:embed="rId14"/>
          <a:stretch>
            <a:fillRect/>
          </a:stretch>
        </p:blipFill>
        <p:spPr>
          <a:xfrm>
            <a:off x="6126349" y="4173231"/>
            <a:ext cx="501037" cy="501037"/>
          </a:xfrm>
          <a:prstGeom prst="rect">
            <a:avLst/>
          </a:prstGeom>
        </p:spPr>
      </p:pic>
      <p:pic>
        <p:nvPicPr>
          <p:cNvPr id="9" name="Picture 8" descr="Logo, icon&#10;&#10;Description automatically generated">
            <a:extLst>
              <a:ext uri="{FF2B5EF4-FFF2-40B4-BE49-F238E27FC236}">
                <a16:creationId xmlns:a16="http://schemas.microsoft.com/office/drawing/2014/main" id="{365C3B83-45CE-0F45-BFFB-0989FB6031C2}"/>
              </a:ext>
            </a:extLst>
          </p:cNvPr>
          <p:cNvPicPr>
            <a:picLocks noChangeAspect="1"/>
          </p:cNvPicPr>
          <p:nvPr/>
        </p:nvPicPr>
        <p:blipFill>
          <a:blip r:embed="rId15"/>
          <a:stretch>
            <a:fillRect/>
          </a:stretch>
        </p:blipFill>
        <p:spPr>
          <a:xfrm>
            <a:off x="6137513" y="4840113"/>
            <a:ext cx="486090" cy="486090"/>
          </a:xfrm>
          <a:prstGeom prst="rect">
            <a:avLst/>
          </a:prstGeom>
        </p:spPr>
      </p:pic>
      <p:sp>
        <p:nvSpPr>
          <p:cNvPr id="10" name="Rectangle 9">
            <a:extLst>
              <a:ext uri="{FF2B5EF4-FFF2-40B4-BE49-F238E27FC236}">
                <a16:creationId xmlns:a16="http://schemas.microsoft.com/office/drawing/2014/main" id="{39920FD7-0CA6-2241-BF2E-9A29571EA587}"/>
              </a:ext>
            </a:extLst>
          </p:cNvPr>
          <p:cNvSpPr/>
          <p:nvPr/>
        </p:nvSpPr>
        <p:spPr>
          <a:xfrm>
            <a:off x="1134104" y="4730011"/>
            <a:ext cx="4519135" cy="646331"/>
          </a:xfrm>
          <a:prstGeom prst="rect">
            <a:avLst/>
          </a:prstGeom>
        </p:spPr>
        <p:txBody>
          <a:bodyPr wrap="square">
            <a:spAutoFit/>
          </a:bodyPr>
          <a:lstStyle/>
          <a:p>
            <a:pPr algn="ctr"/>
            <a:r>
              <a:rPr lang="en-US" i="1">
                <a:solidFill>
                  <a:srgbClr val="0E6782"/>
                </a:solidFill>
                <a:latin typeface="Helvetica Neue Medium" panose="02000503000000020004" pitchFamily="2" charset="0"/>
                <a:ea typeface="Helvetica Neue Medium" panose="02000503000000020004" pitchFamily="2" charset="0"/>
                <a:cs typeface="Helvetica Neue Medium" panose="02000503000000020004" pitchFamily="2" charset="0"/>
              </a:rPr>
              <a:t>New Jersey’s designated Protection and Advocacy agency under federal law. </a:t>
            </a:r>
            <a:endParaRPr lang="en-US"/>
          </a:p>
        </p:txBody>
      </p:sp>
      <p:pic>
        <p:nvPicPr>
          <p:cNvPr id="3" name="Audio 2">
            <a:hlinkClick r:id="" action="ppaction://media"/>
            <a:extLst>
              <a:ext uri="{FF2B5EF4-FFF2-40B4-BE49-F238E27FC236}">
                <a16:creationId xmlns:a16="http://schemas.microsoft.com/office/drawing/2014/main" id="{1291ACF0-7BBB-4239-9253-07A823C3E43E}"/>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10396"/>
      </p:ext>
    </p:extLst>
  </p:cSld>
  <p:clrMapOvr>
    <a:masterClrMapping/>
  </p:clrMapOvr>
  <mc:AlternateContent xmlns:mc="http://schemas.openxmlformats.org/markup-compatibility/2006" xmlns:p14="http://schemas.microsoft.com/office/powerpoint/2010/main">
    <mc:Choice Requires="p14">
      <p:transition spd="slow" p14:dur="2000" advTm="16330"/>
    </mc:Choice>
    <mc:Fallback xmlns="">
      <p:transition spd="slow" advTm="16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076B-7BC1-B345-B4D8-251FB56AA83C}"/>
              </a:ext>
            </a:extLst>
          </p:cNvPr>
          <p:cNvSpPr>
            <a:spLocks noGrp="1"/>
          </p:cNvSpPr>
          <p:nvPr>
            <p:ph type="title"/>
          </p:nvPr>
        </p:nvSpPr>
        <p:spPr>
          <a:xfrm>
            <a:off x="1186754" y="655271"/>
            <a:ext cx="10167045" cy="1325563"/>
          </a:xfrm>
        </p:spPr>
        <p:txBody>
          <a:bodyPr/>
          <a:lstStyle/>
          <a:p>
            <a:r>
              <a:rPr lang="en-US"/>
              <a:t>We’re Here to Help:</a:t>
            </a:r>
          </a:p>
        </p:txBody>
      </p:sp>
      <p:sp>
        <p:nvSpPr>
          <p:cNvPr id="6" name="TextBox 5">
            <a:extLst>
              <a:ext uri="{FF2B5EF4-FFF2-40B4-BE49-F238E27FC236}">
                <a16:creationId xmlns:a16="http://schemas.microsoft.com/office/drawing/2014/main" id="{4A1C35FA-FCB4-0245-8242-2C0EC8F4C279}"/>
              </a:ext>
            </a:extLst>
          </p:cNvPr>
          <p:cNvSpPr txBox="1"/>
          <p:nvPr/>
        </p:nvSpPr>
        <p:spPr>
          <a:xfrm>
            <a:off x="6884376" y="1752709"/>
            <a:ext cx="5073161" cy="3477875"/>
          </a:xfrm>
          <a:prstGeom prst="rect">
            <a:avLst/>
          </a:prstGeom>
          <a:noFill/>
        </p:spPr>
        <p:txBody>
          <a:bodyPr wrap="square" rtlCol="0">
            <a:spAutoFit/>
          </a:bodyPr>
          <a:lstStyle/>
          <a:p>
            <a:r>
              <a:rPr lang="en-US" sz="2200" cap="all">
                <a:latin typeface="Helvetica Neue" panose="02000503000000020004" pitchFamily="2" charset="0"/>
                <a:ea typeface="Helvetica Neue" panose="02000503000000020004" pitchFamily="2" charset="0"/>
                <a:cs typeface="Helvetica Neue" panose="02000503000000020004" pitchFamily="2" charset="0"/>
              </a:rPr>
              <a:t>20 WEST STATE STREET, 6TH FLOOR, TRENTON, NEW JERSEY 08625-0700</a:t>
            </a:r>
          </a:p>
          <a:p>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cap="all">
                <a:latin typeface="Helvetica Neue" panose="02000503000000020004" pitchFamily="2" charset="0"/>
                <a:ea typeface="Helvetica Neue" panose="02000503000000020004" pitchFamily="2" charset="0"/>
                <a:cs typeface="Helvetica Neue" panose="02000503000000020004" pitchFamily="2" charset="0"/>
              </a:rPr>
              <a:t>800.792.8858 | 609 292.3745</a:t>
            </a:r>
          </a:p>
          <a:p>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a:latin typeface="Helvetica Neue" panose="02000503000000020004" pitchFamily="2" charset="0"/>
                <a:ea typeface="Helvetica Neue" panose="02000503000000020004" pitchFamily="2" charset="0"/>
                <a:cs typeface="Helvetica Neue" panose="02000503000000020004" pitchFamily="2" charset="0"/>
              </a:rPr>
              <a:t>njcdd@njcdd.org</a:t>
            </a:r>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cap="all">
                <a:latin typeface="Helvetica Neue" panose="02000503000000020004" pitchFamily="2" charset="0"/>
                <a:ea typeface="Helvetica Neue" panose="02000503000000020004" pitchFamily="2" charset="0"/>
                <a:cs typeface="Helvetica Neue" panose="02000503000000020004" pitchFamily="2" charset="0"/>
              </a:rPr>
              <a:t>@NJCDD</a:t>
            </a:r>
          </a:p>
          <a:p>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cap="all">
                <a:latin typeface="Helvetica Neue" panose="02000503000000020004" pitchFamily="2" charset="0"/>
                <a:ea typeface="Helvetica Neue" panose="02000503000000020004" pitchFamily="2" charset="0"/>
                <a:cs typeface="Helvetica Neue" panose="02000503000000020004" pitchFamily="2" charset="0"/>
              </a:rPr>
              <a:t>@</a:t>
            </a:r>
            <a:r>
              <a:rPr lang="en-US" sz="2200" cap="all" err="1">
                <a:latin typeface="Helvetica Neue" panose="02000503000000020004" pitchFamily="2" charset="0"/>
                <a:ea typeface="Helvetica Neue" panose="02000503000000020004" pitchFamily="2" charset="0"/>
                <a:cs typeface="Helvetica Neue" panose="02000503000000020004" pitchFamily="2" charset="0"/>
              </a:rPr>
              <a:t>T</a:t>
            </a:r>
            <a:r>
              <a:rPr lang="en-US" sz="2200" err="1">
                <a:latin typeface="Helvetica Neue" panose="02000503000000020004" pitchFamily="2" charset="0"/>
                <a:ea typeface="Helvetica Neue" panose="02000503000000020004" pitchFamily="2" charset="0"/>
                <a:cs typeface="Helvetica Neue" panose="02000503000000020004" pitchFamily="2" charset="0"/>
              </a:rPr>
              <a:t>heNJCDD</a:t>
            </a:r>
            <a:r>
              <a:rPr lang="en-US" sz="2200">
                <a:latin typeface="Helvetica Neue" panose="02000503000000020004" pitchFamily="2" charset="0"/>
                <a:ea typeface="Helvetica Neue" panose="02000503000000020004" pitchFamily="2" charset="0"/>
                <a:cs typeface="Helvetica Neue" panose="02000503000000020004" pitchFamily="2" charset="0"/>
              </a:rPr>
              <a:t> </a:t>
            </a:r>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2C3E34FC-E62C-AC4D-A4A4-B0451CD8559E}"/>
              </a:ext>
            </a:extLst>
          </p:cNvPr>
          <p:cNvSpPr txBox="1"/>
          <p:nvPr/>
        </p:nvSpPr>
        <p:spPr>
          <a:xfrm>
            <a:off x="3529322" y="5600118"/>
            <a:ext cx="6057900" cy="769441"/>
          </a:xfrm>
          <a:prstGeom prst="rect">
            <a:avLst/>
          </a:prstGeom>
          <a:noFill/>
        </p:spPr>
        <p:txBody>
          <a:bodyPr wrap="square" rtlCol="0">
            <a:spAutoFit/>
          </a:bodyPr>
          <a:lstStyle/>
          <a:p>
            <a:pPr algn="ctr"/>
            <a:r>
              <a:rPr lang="en-US" sz="4400" spc="200" err="1">
                <a:latin typeface="Helvetica Neue Medium" panose="02000503000000020004" pitchFamily="2" charset="0"/>
                <a:ea typeface="Helvetica Neue Medium" panose="02000503000000020004" pitchFamily="2" charset="0"/>
                <a:cs typeface="Helvetica Neue Medium" panose="02000503000000020004" pitchFamily="2" charset="0"/>
              </a:rPr>
              <a:t>njcdd</a:t>
            </a:r>
            <a:r>
              <a:rPr lang="en-US" sz="4000" spc="200" err="1">
                <a:latin typeface="Helvetica Neue Medium" panose="02000503000000020004" pitchFamily="2" charset="0"/>
                <a:ea typeface="Helvetica Neue Medium" panose="02000503000000020004" pitchFamily="2" charset="0"/>
                <a:cs typeface="Helvetica Neue Medium" panose="02000503000000020004" pitchFamily="2" charset="0"/>
              </a:rPr>
              <a:t>.org</a:t>
            </a:r>
            <a:endParaRPr lang="en-US" sz="4000" spc="20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11" name="Graphic 10" descr="Marker with solid fill">
            <a:extLst>
              <a:ext uri="{FF2B5EF4-FFF2-40B4-BE49-F238E27FC236}">
                <a16:creationId xmlns:a16="http://schemas.microsoft.com/office/drawing/2014/main" id="{DBA36DAF-BE80-AB48-A8B0-4F6E78F859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8427" y="1731629"/>
            <a:ext cx="695949" cy="695949"/>
          </a:xfrm>
          <a:prstGeom prst="rect">
            <a:avLst/>
          </a:prstGeom>
        </p:spPr>
      </p:pic>
      <p:pic>
        <p:nvPicPr>
          <p:cNvPr id="17" name="Graphic 16" descr="Telephone with solid fill">
            <a:extLst>
              <a:ext uri="{FF2B5EF4-FFF2-40B4-BE49-F238E27FC236}">
                <a16:creationId xmlns:a16="http://schemas.microsoft.com/office/drawing/2014/main" id="{BB62CD44-90E9-BB4C-93BF-35C86F5253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6174" y="2646380"/>
            <a:ext cx="646331" cy="646331"/>
          </a:xfrm>
          <a:prstGeom prst="rect">
            <a:avLst/>
          </a:prstGeom>
        </p:spPr>
      </p:pic>
      <p:pic>
        <p:nvPicPr>
          <p:cNvPr id="21" name="Graphic 20" descr="World with solid fill">
            <a:extLst>
              <a:ext uri="{FF2B5EF4-FFF2-40B4-BE49-F238E27FC236}">
                <a16:creationId xmlns:a16="http://schemas.microsoft.com/office/drawing/2014/main" id="{38DA6659-E68E-624B-A2D5-8562A360E2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19246" y="5723228"/>
            <a:ext cx="646331" cy="646331"/>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92508122-8D42-3242-8551-BB4E9D4B0B6A}"/>
              </a:ext>
            </a:extLst>
          </p:cNvPr>
          <p:cNvPicPr>
            <a:picLocks noChangeAspect="1"/>
          </p:cNvPicPr>
          <p:nvPr/>
        </p:nvPicPr>
        <p:blipFill>
          <a:blip r:embed="rId11"/>
          <a:stretch>
            <a:fillRect/>
          </a:stretch>
        </p:blipFill>
        <p:spPr>
          <a:xfrm>
            <a:off x="1129861" y="2086909"/>
            <a:ext cx="4608059" cy="1012533"/>
          </a:xfrm>
          <a:prstGeom prst="rect">
            <a:avLst/>
          </a:prstGeom>
        </p:spPr>
      </p:pic>
      <p:pic>
        <p:nvPicPr>
          <p:cNvPr id="10" name="Picture 9" descr="Icon&#10;&#10;Description automatically generated">
            <a:extLst>
              <a:ext uri="{FF2B5EF4-FFF2-40B4-BE49-F238E27FC236}">
                <a16:creationId xmlns:a16="http://schemas.microsoft.com/office/drawing/2014/main" id="{C8179886-459F-C045-89CC-6C437FF655F9}"/>
              </a:ext>
            </a:extLst>
          </p:cNvPr>
          <p:cNvPicPr>
            <a:picLocks noChangeAspect="1"/>
          </p:cNvPicPr>
          <p:nvPr/>
        </p:nvPicPr>
        <p:blipFill>
          <a:blip r:embed="rId12"/>
          <a:stretch>
            <a:fillRect/>
          </a:stretch>
        </p:blipFill>
        <p:spPr>
          <a:xfrm>
            <a:off x="6294632" y="4055393"/>
            <a:ext cx="523365" cy="523365"/>
          </a:xfrm>
          <a:prstGeom prst="rect">
            <a:avLst/>
          </a:prstGeom>
        </p:spPr>
      </p:pic>
      <p:pic>
        <p:nvPicPr>
          <p:cNvPr id="12" name="Picture 11" descr="Logo, icon&#10;&#10;Description automatically generated">
            <a:extLst>
              <a:ext uri="{FF2B5EF4-FFF2-40B4-BE49-F238E27FC236}">
                <a16:creationId xmlns:a16="http://schemas.microsoft.com/office/drawing/2014/main" id="{7C028669-953F-434E-AEB2-9B9864EFCF43}"/>
              </a:ext>
            </a:extLst>
          </p:cNvPr>
          <p:cNvPicPr>
            <a:picLocks noChangeAspect="1"/>
          </p:cNvPicPr>
          <p:nvPr/>
        </p:nvPicPr>
        <p:blipFill>
          <a:blip r:embed="rId13"/>
          <a:stretch>
            <a:fillRect/>
          </a:stretch>
        </p:blipFill>
        <p:spPr>
          <a:xfrm>
            <a:off x="6316960" y="4718383"/>
            <a:ext cx="501037" cy="501037"/>
          </a:xfrm>
          <a:prstGeom prst="rect">
            <a:avLst/>
          </a:prstGeom>
        </p:spPr>
      </p:pic>
      <p:pic>
        <p:nvPicPr>
          <p:cNvPr id="13" name="Graphic 12" descr="Envelope with solid fill">
            <a:extLst>
              <a:ext uri="{FF2B5EF4-FFF2-40B4-BE49-F238E27FC236}">
                <a16:creationId xmlns:a16="http://schemas.microsoft.com/office/drawing/2014/main" id="{E34CE1B0-497E-1A4A-8993-4A89571765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03482" y="3400562"/>
            <a:ext cx="523365" cy="523365"/>
          </a:xfrm>
          <a:prstGeom prst="rect">
            <a:avLst/>
          </a:prstGeom>
        </p:spPr>
      </p:pic>
      <p:sp>
        <p:nvSpPr>
          <p:cNvPr id="3" name="TextBox 2">
            <a:extLst>
              <a:ext uri="{FF2B5EF4-FFF2-40B4-BE49-F238E27FC236}">
                <a16:creationId xmlns:a16="http://schemas.microsoft.com/office/drawing/2014/main" id="{37E88297-819C-5A4A-ACEE-F263B5DEC85F}"/>
              </a:ext>
            </a:extLst>
          </p:cNvPr>
          <p:cNvSpPr txBox="1"/>
          <p:nvPr/>
        </p:nvSpPr>
        <p:spPr>
          <a:xfrm>
            <a:off x="861433" y="3587919"/>
            <a:ext cx="4882299" cy="1323439"/>
          </a:xfrm>
          <a:prstGeom prst="rect">
            <a:avLst/>
          </a:prstGeom>
          <a:noFill/>
        </p:spPr>
        <p:txBody>
          <a:bodyPr wrap="square" rtlCol="0">
            <a:spAutoFit/>
          </a:bodyPr>
          <a:lstStyle/>
          <a:p>
            <a:pPr algn="ctr"/>
            <a:r>
              <a:rPr lang="en-US" sz="2000" i="1">
                <a:solidFill>
                  <a:srgbClr val="0E6782"/>
                </a:solidFill>
                <a:latin typeface="Helvetica Neue Medium" panose="02000503000000020004" pitchFamily="2" charset="0"/>
                <a:ea typeface="Helvetica Neue Medium" panose="02000503000000020004" pitchFamily="2" charset="0"/>
                <a:cs typeface="Helvetica Neue Medium" panose="02000503000000020004" pitchFamily="2" charset="0"/>
              </a:rPr>
              <a:t>Authorized by the federal Developmental Disabilities Act to engage in advocacy, capacity building and systemic change activities.</a:t>
            </a:r>
          </a:p>
        </p:txBody>
      </p:sp>
      <p:pic>
        <p:nvPicPr>
          <p:cNvPr id="4" name="Audio 3">
            <a:hlinkClick r:id="" action="ppaction://media"/>
            <a:extLst>
              <a:ext uri="{FF2B5EF4-FFF2-40B4-BE49-F238E27FC236}">
                <a16:creationId xmlns:a16="http://schemas.microsoft.com/office/drawing/2014/main" id="{2277CE88-95C9-4596-8B25-A430A8262E71}"/>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18458749"/>
      </p:ext>
    </p:extLst>
  </p:cSld>
  <p:clrMapOvr>
    <a:masterClrMapping/>
  </p:clrMapOvr>
  <mc:AlternateContent xmlns:mc="http://schemas.openxmlformats.org/markup-compatibility/2006" xmlns:p14="http://schemas.microsoft.com/office/powerpoint/2010/main">
    <mc:Choice Requires="p14">
      <p:transition spd="slow" p14:dur="2000" advTm="18020"/>
    </mc:Choice>
    <mc:Fallback xmlns="">
      <p:transition spd="slow" advTm="18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normAutofit/>
          </a:bodyPr>
          <a:lstStyle/>
          <a:p>
            <a:r>
              <a:rPr lang="en-US" dirty="0">
                <a:latin typeface="Helvetica Neue Medium" panose="02000503000000020004"/>
              </a:rPr>
              <a:t>Disability Rights New Jersey</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lstStyle/>
          <a:p>
            <a:pPr marL="457200" indent="-457200" algn="just">
              <a:spcBef>
                <a:spcPts val="1200"/>
              </a:spcBef>
              <a:buFont typeface="Wingdings" panose="05000000000000000000" pitchFamily="2" charset="2"/>
              <a:buChar char="Ø"/>
            </a:pPr>
            <a:r>
              <a:rPr lang="en-US" sz="2800" dirty="0">
                <a:latin typeface="Helvetica Neue Medium" panose="02000503000000020004"/>
              </a:rPr>
              <a:t>Disability Rights New Jersey is the designated Protection and Advocacy agency for New Jersey</a:t>
            </a:r>
          </a:p>
          <a:p>
            <a:pPr marL="457200" indent="-457200" algn="just">
              <a:spcBef>
                <a:spcPts val="1200"/>
              </a:spcBef>
              <a:buFont typeface="Wingdings" panose="05000000000000000000" pitchFamily="2" charset="2"/>
              <a:buChar char="Ø"/>
            </a:pPr>
            <a:endParaRPr lang="en-US" sz="2800" dirty="0">
              <a:latin typeface="Helvetica Neue Medium" panose="02000503000000020004"/>
            </a:endParaRPr>
          </a:p>
          <a:p>
            <a:pPr marL="457200" indent="-457200" algn="just">
              <a:spcBef>
                <a:spcPts val="1200"/>
              </a:spcBef>
              <a:buFont typeface="Wingdings" panose="05000000000000000000" pitchFamily="2" charset="2"/>
              <a:buChar char="Ø"/>
            </a:pPr>
            <a:r>
              <a:rPr lang="en-US" sz="2800" dirty="0">
                <a:latin typeface="Helvetica Neue Medium" panose="02000503000000020004"/>
              </a:rPr>
              <a:t>We advocate for and advance the human, civil and legal rights of residents of New Jersey with disabilities</a:t>
            </a:r>
            <a:endParaRPr lang="en-US" sz="3200" dirty="0">
              <a:latin typeface="Helvetica Neue Medium" panose="02000503000000020004"/>
            </a:endParaRPr>
          </a:p>
        </p:txBody>
      </p:sp>
      <p:pic>
        <p:nvPicPr>
          <p:cNvPr id="4" name="Audio 3">
            <a:hlinkClick r:id="" action="ppaction://media"/>
            <a:extLst>
              <a:ext uri="{FF2B5EF4-FFF2-40B4-BE49-F238E27FC236}">
                <a16:creationId xmlns:a16="http://schemas.microsoft.com/office/drawing/2014/main" id="{6C72A777-8BB1-4566-9BA3-D63C8C4682B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2086946"/>
      </p:ext>
    </p:extLst>
  </p:cSld>
  <p:clrMapOvr>
    <a:masterClrMapping/>
  </p:clrMapOvr>
  <mc:AlternateContent xmlns:mc="http://schemas.openxmlformats.org/markup-compatibility/2006" xmlns:p14="http://schemas.microsoft.com/office/powerpoint/2010/main">
    <mc:Choice Requires="p14">
      <p:transition spd="slow" p14:dur="2000" advTm="13953"/>
    </mc:Choice>
    <mc:Fallback xmlns="">
      <p:transition spd="slow" advTm="139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normAutofit/>
          </a:bodyPr>
          <a:lstStyle/>
          <a:p>
            <a:r>
              <a:rPr lang="en-US" dirty="0">
                <a:latin typeface="Helvetica Neue Medium" panose="02000503000000020004"/>
              </a:rPr>
              <a:t>NJ Council on Developmental Disabilities</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lstStyle/>
          <a:p>
            <a:pPr marL="0" marR="0" lvl="0" indent="0" algn="l" defTabSz="457200" rtl="0" eaLnBrk="1" fontAlgn="auto" latinLnBrk="0" hangingPunct="1">
              <a:lnSpc>
                <a:spcPct val="100000"/>
              </a:lnSpc>
              <a:spcBef>
                <a:spcPts val="0"/>
              </a:spcBef>
              <a:spcAft>
                <a:spcPts val="0"/>
              </a:spcAft>
              <a:buClr>
                <a:prstClr val="black">
                  <a:lumMod val="85000"/>
                  <a:lumOff val="15000"/>
                </a:prstClr>
              </a:buClr>
              <a:buSzTx/>
              <a:buFontTx/>
              <a:buNone/>
              <a:tabLst/>
              <a:defRPr/>
            </a:pPr>
            <a:r>
              <a:rPr kumimoji="0" lang="en-US" sz="2800" b="0" i="0" u="none" strike="noStrike" kern="1200" cap="none" spc="0" normalizeH="0" baseline="0" noProof="0" dirty="0">
                <a:ln>
                  <a:noFill/>
                </a:ln>
                <a:solidFill>
                  <a:prstClr val="black"/>
                </a:solidFill>
                <a:effectLst/>
                <a:uLnTx/>
                <a:uFillTx/>
                <a:latin typeface="Solomon Sans Normal" panose="02000000000000000000"/>
                <a:ea typeface="+mn-ea"/>
                <a:cs typeface="+mn-cs"/>
              </a:rPr>
              <a:t>The NJ Council on Developmental Disabilities works to assure that individuals with intellectual/developmental disabilities (I/DD) in New Jersey, and their families, participate in and have access to needed community services, individualized supports, and other forms of assistance that promote self-determination, independence and inclusion. </a:t>
            </a:r>
            <a:endParaRPr kumimoji="0" lang="en-US" sz="2800" b="0" i="0" u="none" strike="noStrike" kern="1200" cap="none" spc="0" normalizeH="0" baseline="0" noProof="0" dirty="0">
              <a:ln>
                <a:noFill/>
              </a:ln>
              <a:solidFill>
                <a:prstClr val="black">
                  <a:lumMod val="75000"/>
                  <a:lumOff val="25000"/>
                </a:prstClr>
              </a:solidFill>
              <a:effectLst/>
              <a:uLnTx/>
              <a:uFillTx/>
              <a:latin typeface="Solomon Sans Normal" panose="02000000000000000000"/>
              <a:ea typeface="+mn-ea"/>
              <a:cs typeface="+mn-cs"/>
            </a:endParaRPr>
          </a:p>
        </p:txBody>
      </p:sp>
      <p:pic>
        <p:nvPicPr>
          <p:cNvPr id="4" name="Audio 3">
            <a:hlinkClick r:id="" action="ppaction://media"/>
            <a:extLst>
              <a:ext uri="{FF2B5EF4-FFF2-40B4-BE49-F238E27FC236}">
                <a16:creationId xmlns:a16="http://schemas.microsoft.com/office/drawing/2014/main" id="{7F177B2C-3F6E-45B2-9CD8-D6BBDE4735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40971967"/>
      </p:ext>
    </p:extLst>
  </p:cSld>
  <p:clrMapOvr>
    <a:masterClrMapping/>
  </p:clrMapOvr>
  <mc:AlternateContent xmlns:mc="http://schemas.openxmlformats.org/markup-compatibility/2006" xmlns:p14="http://schemas.microsoft.com/office/powerpoint/2010/main">
    <mc:Choice Requires="p14">
      <p:transition spd="slow" p14:dur="2000" advTm="20058"/>
    </mc:Choice>
    <mc:Fallback xmlns="">
      <p:transition spd="slow" advTm="20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What Will You Learn?</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lstStyle/>
          <a:p>
            <a:pPr marL="457200" indent="-457200" algn="just">
              <a:spcBef>
                <a:spcPts val="1200"/>
              </a:spcBef>
              <a:buFont typeface="Wingdings" panose="05000000000000000000" pitchFamily="2" charset="2"/>
              <a:buChar char="Ø"/>
            </a:pPr>
            <a:r>
              <a:rPr lang="en-US" sz="2800" dirty="0">
                <a:latin typeface="Helvetica Neue Medium" panose="02000503000000020004"/>
              </a:rPr>
              <a:t>What Is An Overpayment?</a:t>
            </a:r>
          </a:p>
          <a:p>
            <a:pPr marL="457200" indent="-457200" algn="just">
              <a:spcBef>
                <a:spcPts val="1200"/>
              </a:spcBef>
              <a:buFont typeface="Wingdings" panose="05000000000000000000" pitchFamily="2" charset="2"/>
              <a:buChar char="Ø"/>
            </a:pPr>
            <a:endParaRPr lang="en-US" sz="2800" dirty="0">
              <a:latin typeface="Helvetica Neue Medium" panose="02000503000000020004"/>
            </a:endParaRPr>
          </a:p>
          <a:p>
            <a:pPr marL="457200" indent="-457200" algn="just">
              <a:spcBef>
                <a:spcPts val="1200"/>
              </a:spcBef>
              <a:buFont typeface="Wingdings" panose="05000000000000000000" pitchFamily="2" charset="2"/>
              <a:buChar char="Ø"/>
            </a:pPr>
            <a:r>
              <a:rPr lang="en-US" sz="2800" dirty="0">
                <a:latin typeface="Helvetica Neue Medium" panose="02000503000000020004"/>
              </a:rPr>
              <a:t>When Does An Overpayment Happen</a:t>
            </a:r>
            <a:r>
              <a:rPr lang="en-US" dirty="0">
                <a:latin typeface="Helvetica Neue Medium" panose="02000503000000020004"/>
              </a:rPr>
              <a:t>?</a:t>
            </a:r>
          </a:p>
          <a:p>
            <a:pPr marL="457200" indent="-457200" algn="just">
              <a:spcBef>
                <a:spcPts val="1200"/>
              </a:spcBef>
              <a:buFont typeface="Wingdings" panose="05000000000000000000" pitchFamily="2" charset="2"/>
              <a:buChar char="Ø"/>
            </a:pPr>
            <a:endParaRPr lang="en-US" dirty="0">
              <a:latin typeface="Helvetica Neue Medium" panose="02000503000000020004"/>
            </a:endParaRPr>
          </a:p>
          <a:p>
            <a:pPr marL="457200" indent="-457200" algn="just">
              <a:spcBef>
                <a:spcPts val="1200"/>
              </a:spcBef>
              <a:buFont typeface="Wingdings" panose="05000000000000000000" pitchFamily="2" charset="2"/>
              <a:buChar char="Ø"/>
            </a:pPr>
            <a:r>
              <a:rPr lang="en-US" dirty="0">
                <a:latin typeface="Helvetica Neue Medium" panose="02000503000000020004"/>
              </a:rPr>
              <a:t>How Do SSI Overpayments Happen?</a:t>
            </a:r>
            <a:endParaRPr lang="en-US" dirty="0"/>
          </a:p>
        </p:txBody>
      </p:sp>
      <p:pic>
        <p:nvPicPr>
          <p:cNvPr id="4" name="Audio 3">
            <a:hlinkClick r:id="" action="ppaction://media"/>
            <a:extLst>
              <a:ext uri="{FF2B5EF4-FFF2-40B4-BE49-F238E27FC236}">
                <a16:creationId xmlns:a16="http://schemas.microsoft.com/office/drawing/2014/main" id="{9E30E47D-4DF2-46D8-843B-D1B6C49B57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88644512"/>
      </p:ext>
    </p:extLst>
  </p:cSld>
  <p:clrMapOvr>
    <a:masterClrMapping/>
  </p:clrMapOvr>
  <mc:AlternateContent xmlns:mc="http://schemas.openxmlformats.org/markup-compatibility/2006" xmlns:p14="http://schemas.microsoft.com/office/powerpoint/2010/main">
    <mc:Choice Requires="p14">
      <p:transition spd="slow" p14:dur="2000" advTm="13287"/>
    </mc:Choice>
    <mc:Fallback xmlns="">
      <p:transition spd="slow" advTm="13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Social Security Beneficiaries</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a:bodyPr>
          <a:lstStyle/>
          <a:p>
            <a:pPr marL="457200" indent="-457200">
              <a:spcBef>
                <a:spcPts val="1200"/>
              </a:spcBef>
              <a:buFont typeface="Wingdings" panose="05000000000000000000" pitchFamily="2" charset="2"/>
              <a:buChar char="Ø"/>
            </a:pPr>
            <a:r>
              <a:rPr lang="en-US" dirty="0"/>
              <a:t>Supplemental Security Income (SSI) – person receiving money from the government, the beneficiary, is at least 65 years old, blind, or disabled, with very low or no income.</a:t>
            </a:r>
          </a:p>
          <a:p>
            <a:pPr marL="457200" indent="-457200">
              <a:spcBef>
                <a:spcPts val="1200"/>
              </a:spcBef>
              <a:buFont typeface="Wingdings" panose="05000000000000000000" pitchFamily="2" charset="2"/>
              <a:buChar char="Ø"/>
            </a:pPr>
            <a:endParaRPr lang="en-US" dirty="0"/>
          </a:p>
          <a:p>
            <a:pPr marL="457200" indent="-457200">
              <a:spcBef>
                <a:spcPts val="1200"/>
              </a:spcBef>
              <a:buFont typeface="Wingdings" panose="05000000000000000000" pitchFamily="2" charset="2"/>
              <a:buChar char="Ø"/>
            </a:pPr>
            <a:r>
              <a:rPr lang="en-US" dirty="0"/>
              <a:t>The government provides you with money because you are unable to work because of your age, disability or medical condition.</a:t>
            </a:r>
          </a:p>
        </p:txBody>
      </p:sp>
      <p:pic>
        <p:nvPicPr>
          <p:cNvPr id="4" name="Audio 3">
            <a:hlinkClick r:id="" action="ppaction://media"/>
            <a:extLst>
              <a:ext uri="{FF2B5EF4-FFF2-40B4-BE49-F238E27FC236}">
                <a16:creationId xmlns:a16="http://schemas.microsoft.com/office/drawing/2014/main" id="{7CC656A6-739F-4218-AFAE-D3AA1704BE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92478062"/>
      </p:ext>
    </p:extLst>
  </p:cSld>
  <p:clrMapOvr>
    <a:masterClrMapping/>
  </p:clrMapOvr>
  <mc:AlternateContent xmlns:mc="http://schemas.openxmlformats.org/markup-compatibility/2006" xmlns:p14="http://schemas.microsoft.com/office/powerpoint/2010/main">
    <mc:Choice Requires="p14">
      <p:transition spd="slow" p14:dur="2000" advTm="23293"/>
    </mc:Choice>
    <mc:Fallback xmlns="">
      <p:transition spd="slow" advTm="232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What Is An Overpayment?</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a:xfrm>
            <a:off x="1297056" y="1943299"/>
            <a:ext cx="9597887" cy="4224527"/>
          </a:xfrm>
        </p:spPr>
        <p:txBody>
          <a:bodyPr>
            <a:normAutofit/>
          </a:bodyPr>
          <a:lstStyle/>
          <a:p>
            <a:pPr marL="0" indent="0" algn="just">
              <a:spcBef>
                <a:spcPts val="1200"/>
              </a:spcBef>
              <a:buNone/>
            </a:pPr>
            <a:r>
              <a:rPr lang="en-US" sz="3200" dirty="0">
                <a:latin typeface="Helvetica Neue Medium" panose="02000503000000020004"/>
              </a:rPr>
              <a:t>An overpayment happens when you, as a person receiving SSI, receive money that you were not entitled to receive.</a:t>
            </a:r>
            <a:endParaRPr lang="en-US" sz="3200" dirty="0"/>
          </a:p>
        </p:txBody>
      </p:sp>
      <p:pic>
        <p:nvPicPr>
          <p:cNvPr id="4" name="Audio 3">
            <a:hlinkClick r:id="" action="ppaction://media"/>
            <a:extLst>
              <a:ext uri="{FF2B5EF4-FFF2-40B4-BE49-F238E27FC236}">
                <a16:creationId xmlns:a16="http://schemas.microsoft.com/office/drawing/2014/main" id="{E0637B51-2C8D-4A4B-9A20-56A2318B91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87699913"/>
      </p:ext>
    </p:extLst>
  </p:cSld>
  <p:clrMapOvr>
    <a:masterClrMapping/>
  </p:clrMapOvr>
  <mc:AlternateContent xmlns:mc="http://schemas.openxmlformats.org/markup-compatibility/2006" xmlns:p14="http://schemas.microsoft.com/office/powerpoint/2010/main">
    <mc:Choice Requires="p14">
      <p:transition spd="slow" p14:dur="2000" advTm="12449"/>
    </mc:Choice>
    <mc:Fallback xmlns="">
      <p:transition spd="slow" advTm="12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a:xfrm>
            <a:off x="838199" y="365125"/>
            <a:ext cx="10703943" cy="1325563"/>
          </a:xfrm>
        </p:spPr>
        <p:txBody>
          <a:bodyPr/>
          <a:lstStyle/>
          <a:p>
            <a:r>
              <a:rPr lang="en-US" dirty="0">
                <a:latin typeface="Helvetica Neue Medium" panose="02000503000000020004"/>
              </a:rPr>
              <a:t>How Do SSI Overpayments Occur?</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a:bodyPr>
          <a:lstStyle/>
          <a:p>
            <a:pPr marL="457200" indent="-457200">
              <a:spcBef>
                <a:spcPts val="1200"/>
              </a:spcBef>
              <a:buFont typeface="Wingdings" panose="05000000000000000000" pitchFamily="2" charset="2"/>
              <a:buChar char="Ø"/>
            </a:pPr>
            <a:r>
              <a:rPr lang="en-US" sz="2800" dirty="0">
                <a:latin typeface="Helvetica Neue Medium" panose="02000503000000020004"/>
              </a:rPr>
              <a:t>You, as an SSI beneficiary, receive help with food and shelter expenses.</a:t>
            </a:r>
          </a:p>
          <a:p>
            <a:pPr marL="457200" indent="-457200">
              <a:spcBef>
                <a:spcPts val="1200"/>
              </a:spcBef>
              <a:buFont typeface="Wingdings" panose="05000000000000000000" pitchFamily="2" charset="2"/>
              <a:buChar char="Ø"/>
            </a:pPr>
            <a:r>
              <a:rPr lang="en-US" sz="2800" dirty="0">
                <a:latin typeface="Helvetica Neue Medium" panose="02000503000000020004"/>
              </a:rPr>
              <a:t>You have a change in the make-up or income of your household.</a:t>
            </a:r>
          </a:p>
          <a:p>
            <a:pPr marL="457200" indent="-457200">
              <a:spcBef>
                <a:spcPts val="1200"/>
              </a:spcBef>
              <a:buFont typeface="Wingdings" panose="05000000000000000000" pitchFamily="2" charset="2"/>
              <a:buChar char="Ø"/>
            </a:pPr>
            <a:r>
              <a:rPr lang="en-US" sz="2800" dirty="0">
                <a:latin typeface="Helvetica Neue Medium" panose="02000503000000020004"/>
              </a:rPr>
              <a:t>You, as an SSI recipient, have resources (cash or things) above the allowable monthly limit - $2,000 individual, $3,000 couple. </a:t>
            </a:r>
          </a:p>
        </p:txBody>
      </p:sp>
      <p:pic>
        <p:nvPicPr>
          <p:cNvPr id="4" name="Audio 3">
            <a:hlinkClick r:id="" action="ppaction://media"/>
            <a:extLst>
              <a:ext uri="{FF2B5EF4-FFF2-40B4-BE49-F238E27FC236}">
                <a16:creationId xmlns:a16="http://schemas.microsoft.com/office/drawing/2014/main" id="{EA37D9C0-62A8-47C2-805C-1ECD5C2BC8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8413504"/>
      </p:ext>
    </p:extLst>
  </p:cSld>
  <p:clrMapOvr>
    <a:masterClrMapping/>
  </p:clrMapOvr>
  <mc:AlternateContent xmlns:mc="http://schemas.openxmlformats.org/markup-compatibility/2006" xmlns:p14="http://schemas.microsoft.com/office/powerpoint/2010/main">
    <mc:Choice Requires="p14">
      <p:transition spd="slow" p14:dur="2000" advTm="29188"/>
    </mc:Choice>
    <mc:Fallback xmlns="">
      <p:transition spd="slow" advTm="291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a:xfrm>
            <a:off x="838199" y="365125"/>
            <a:ext cx="10909853" cy="1325563"/>
          </a:xfrm>
        </p:spPr>
        <p:txBody>
          <a:bodyPr/>
          <a:lstStyle/>
          <a:p>
            <a:r>
              <a:rPr lang="en-US" dirty="0">
                <a:latin typeface="Helvetica Neue Medium" panose="02000503000000020004"/>
              </a:rPr>
              <a:t>How Do SSI Overpayments Occur? (cont.)</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a:bodyPr>
          <a:lstStyle/>
          <a:p>
            <a:pPr marL="457200" indent="-457200">
              <a:spcBef>
                <a:spcPts val="1200"/>
              </a:spcBef>
              <a:buFont typeface="Wingdings" panose="05000000000000000000" pitchFamily="2" charset="2"/>
              <a:buChar char="Ø"/>
            </a:pPr>
            <a:r>
              <a:rPr lang="en-US" sz="3200" dirty="0">
                <a:latin typeface="Helvetica Neue Medium" panose="02000503000000020004"/>
              </a:rPr>
              <a:t>You, as an SSI beneficiary, begin working and your benefit payments are not changed.</a:t>
            </a:r>
          </a:p>
          <a:p>
            <a:pPr marL="457200" indent="-457200">
              <a:spcBef>
                <a:spcPts val="1200"/>
              </a:spcBef>
              <a:buFont typeface="Wingdings" panose="05000000000000000000" pitchFamily="2" charset="2"/>
              <a:buChar char="Ø"/>
            </a:pPr>
            <a:r>
              <a:rPr lang="en-US" sz="3200" dirty="0">
                <a:latin typeface="Helvetica Neue Medium" panose="02000503000000020004"/>
              </a:rPr>
              <a:t>Your health or medical condition improves, and you may no longer be eligible for benefits.</a:t>
            </a:r>
          </a:p>
        </p:txBody>
      </p:sp>
      <p:pic>
        <p:nvPicPr>
          <p:cNvPr id="4" name="Audio 3">
            <a:hlinkClick r:id="" action="ppaction://media"/>
            <a:extLst>
              <a:ext uri="{FF2B5EF4-FFF2-40B4-BE49-F238E27FC236}">
                <a16:creationId xmlns:a16="http://schemas.microsoft.com/office/drawing/2014/main" id="{C794DEE2-79FA-41AB-A343-F87704F9DE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43740999"/>
      </p:ext>
    </p:extLst>
  </p:cSld>
  <p:clrMapOvr>
    <a:masterClrMapping/>
  </p:clrMapOvr>
  <mc:AlternateContent xmlns:mc="http://schemas.openxmlformats.org/markup-compatibility/2006" xmlns:p14="http://schemas.microsoft.com/office/powerpoint/2010/main">
    <mc:Choice Requires="p14">
      <p:transition spd="slow" p14:dur="2000" advTm="20106"/>
    </mc:Choice>
    <mc:Fallback xmlns="">
      <p:transition spd="slow" advTm="201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a:xfrm>
            <a:off x="838199" y="365125"/>
            <a:ext cx="10909853" cy="1325563"/>
          </a:xfrm>
        </p:spPr>
        <p:txBody>
          <a:bodyPr/>
          <a:lstStyle/>
          <a:p>
            <a:r>
              <a:rPr lang="en-US" dirty="0">
                <a:latin typeface="Helvetica Neue Medium" panose="02000503000000020004"/>
              </a:rPr>
              <a:t>When Does An Overpayment Occur?</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a:bodyPr>
          <a:lstStyle/>
          <a:p>
            <a:pPr marL="457200" indent="-457200">
              <a:spcBef>
                <a:spcPts val="1200"/>
              </a:spcBef>
              <a:buFont typeface="Wingdings" panose="05000000000000000000" pitchFamily="2" charset="2"/>
              <a:buChar char="Ø"/>
            </a:pPr>
            <a:r>
              <a:rPr lang="en-US" sz="3200" dirty="0">
                <a:latin typeface="Helvetica Neue Medium" panose="02000503000000020004"/>
              </a:rPr>
              <a:t>An overpayment does not happen until you receive an overpayment notice from the government.  A written notice will include: </a:t>
            </a:r>
          </a:p>
          <a:p>
            <a:pPr marL="457200" indent="-457200">
              <a:spcBef>
                <a:spcPts val="1200"/>
              </a:spcBef>
              <a:buFont typeface="Wingdings" panose="05000000000000000000" pitchFamily="2" charset="2"/>
              <a:buChar char="Ø"/>
            </a:pPr>
            <a:endParaRPr lang="en-US" sz="3200" dirty="0">
              <a:latin typeface="Helvetica Neue Medium" panose="02000503000000020004"/>
            </a:endParaRPr>
          </a:p>
          <a:p>
            <a:pPr marL="0" indent="0">
              <a:spcBef>
                <a:spcPts val="1200"/>
              </a:spcBef>
              <a:buNone/>
            </a:pPr>
            <a:r>
              <a:rPr lang="en-US" sz="3200" dirty="0">
                <a:latin typeface="Helvetica Neue Medium" panose="02000503000000020004"/>
              </a:rPr>
              <a:t>	1.) the reason for the overpayment</a:t>
            </a:r>
          </a:p>
          <a:p>
            <a:pPr marL="0" indent="0">
              <a:spcBef>
                <a:spcPts val="1200"/>
              </a:spcBef>
              <a:buNone/>
            </a:pPr>
            <a:r>
              <a:rPr lang="en-US" sz="3200" dirty="0">
                <a:latin typeface="Helvetica Neue Medium" panose="02000503000000020004"/>
              </a:rPr>
              <a:t>	2.) the amount of the overpayment</a:t>
            </a:r>
          </a:p>
          <a:p>
            <a:pPr marL="0" indent="0">
              <a:spcBef>
                <a:spcPts val="1200"/>
              </a:spcBef>
              <a:buNone/>
            </a:pPr>
            <a:r>
              <a:rPr lang="en-US" sz="3200" dirty="0">
                <a:latin typeface="Helvetica Neue Medium" panose="02000503000000020004"/>
              </a:rPr>
              <a:t>	3.) the month(s) in which the overpayment occurred </a:t>
            </a:r>
          </a:p>
        </p:txBody>
      </p:sp>
      <p:pic>
        <p:nvPicPr>
          <p:cNvPr id="4" name="Audio 3">
            <a:hlinkClick r:id="" action="ppaction://media"/>
            <a:extLst>
              <a:ext uri="{FF2B5EF4-FFF2-40B4-BE49-F238E27FC236}">
                <a16:creationId xmlns:a16="http://schemas.microsoft.com/office/drawing/2014/main" id="{F210B926-D7CA-401A-8D44-5EE0D4E28F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66042188"/>
      </p:ext>
    </p:extLst>
  </p:cSld>
  <p:clrMapOvr>
    <a:masterClrMapping/>
  </p:clrMapOvr>
  <mc:AlternateContent xmlns:mc="http://schemas.openxmlformats.org/markup-compatibility/2006" xmlns:p14="http://schemas.microsoft.com/office/powerpoint/2010/main">
    <mc:Choice Requires="p14">
      <p:transition spd="slow" p14:dur="2000" advTm="47008"/>
    </mc:Choice>
    <mc:Fallback xmlns="">
      <p:transition spd="slow" advTm="470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4F41DC0C47A24D97625F939443E70F" ma:contentTypeVersion="11" ma:contentTypeDescription="Create a new document." ma:contentTypeScope="" ma:versionID="dfb435836a5e0dc5e1e59b917476c648">
  <xsd:schema xmlns:xsd="http://www.w3.org/2001/XMLSchema" xmlns:xs="http://www.w3.org/2001/XMLSchema" xmlns:p="http://schemas.microsoft.com/office/2006/metadata/properties" xmlns:ns2="e13d5aff-f326-47fc-98e9-b6b2e3a1ccd2" xmlns:ns3="801459e8-b86a-4f32-a2e6-6408c1a7abf0" targetNamespace="http://schemas.microsoft.com/office/2006/metadata/properties" ma:root="true" ma:fieldsID="c0dee03bd60504ff84d2544cd5f0e347" ns2:_="" ns3:_="">
    <xsd:import namespace="e13d5aff-f326-47fc-98e9-b6b2e3a1ccd2"/>
    <xsd:import namespace="801459e8-b86a-4f32-a2e6-6408c1a7a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d5aff-f326-47fc-98e9-b6b2e3a1cc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1459e8-b86a-4f32-a2e6-6408c1a7abf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824022-F0CD-4AE8-AF9C-AF7986A22980}">
  <ds:schemaRefs>
    <ds:schemaRef ds:uri="http://purl.org/dc/dcmitype/"/>
    <ds:schemaRef ds:uri="http://purl.org/dc/elements/1.1/"/>
    <ds:schemaRef ds:uri="http://schemas.microsoft.com/office/2006/metadata/properties"/>
    <ds:schemaRef ds:uri="http://purl.org/dc/terms/"/>
    <ds:schemaRef ds:uri="http://schemas.microsoft.com/office/2006/documentManagement/types"/>
    <ds:schemaRef ds:uri="e13d5aff-f326-47fc-98e9-b6b2e3a1ccd2"/>
    <ds:schemaRef ds:uri="http://schemas.microsoft.com/office/infopath/2007/PartnerControls"/>
    <ds:schemaRef ds:uri="http://schemas.openxmlformats.org/package/2006/metadata/core-properties"/>
    <ds:schemaRef ds:uri="801459e8-b86a-4f32-a2e6-6408c1a7abf0"/>
    <ds:schemaRef ds:uri="http://www.w3.org/XML/1998/namespace"/>
  </ds:schemaRefs>
</ds:datastoreItem>
</file>

<file path=customXml/itemProps2.xml><?xml version="1.0" encoding="utf-8"?>
<ds:datastoreItem xmlns:ds="http://schemas.openxmlformats.org/officeDocument/2006/customXml" ds:itemID="{D8AB55CA-80E5-4A52-8798-479C02236B7B}">
  <ds:schemaRefs>
    <ds:schemaRef ds:uri="http://schemas.microsoft.com/sharepoint/v3/contenttype/forms"/>
  </ds:schemaRefs>
</ds:datastoreItem>
</file>

<file path=customXml/itemProps3.xml><?xml version="1.0" encoding="utf-8"?>
<ds:datastoreItem xmlns:ds="http://schemas.openxmlformats.org/officeDocument/2006/customXml" ds:itemID="{03C06C15-FA32-49B9-ABD2-5AE47F61EBDF}">
  <ds:schemaRefs>
    <ds:schemaRef ds:uri="801459e8-b86a-4f32-a2e6-6408c1a7abf0"/>
    <ds:schemaRef ds:uri="e13d5aff-f326-47fc-98e9-b6b2e3a1cc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973</TotalTime>
  <Words>1187</Words>
  <Application>Microsoft Office PowerPoint</Application>
  <PresentationFormat>Widescreen</PresentationFormat>
  <Paragraphs>102</Paragraphs>
  <Slides>12</Slides>
  <Notes>12</Notes>
  <HiddenSlides>0</HiddenSlides>
  <MMClips>12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Courier New</vt:lpstr>
      <vt:lpstr>Helvetica Neue</vt:lpstr>
      <vt:lpstr>Helvetica Neue Medium</vt:lpstr>
      <vt:lpstr>Solomon Sans Normal</vt:lpstr>
      <vt:lpstr>Solomon Sans SemiBold</vt:lpstr>
      <vt:lpstr>Wingdings</vt:lpstr>
      <vt:lpstr>Office Theme</vt:lpstr>
      <vt:lpstr>Supplemental Security Income (SSI) Part I </vt:lpstr>
      <vt:lpstr>Disability Rights New Jersey</vt:lpstr>
      <vt:lpstr>NJ Council on Developmental Disabilities</vt:lpstr>
      <vt:lpstr>What Will You Learn?</vt:lpstr>
      <vt:lpstr>Social Security Beneficiaries</vt:lpstr>
      <vt:lpstr>What Is An Overpayment?</vt:lpstr>
      <vt:lpstr>How Do SSI Overpayments Occur?</vt:lpstr>
      <vt:lpstr>How Do SSI Overpayments Occur? (cont.)</vt:lpstr>
      <vt:lpstr>When Does An Overpayment Occur?</vt:lpstr>
      <vt:lpstr>Things To Remember</vt:lpstr>
      <vt:lpstr>We’re Here to Help:</vt:lpstr>
      <vt:lpstr>We’re Here to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Charles Ouslander</cp:lastModifiedBy>
  <cp:revision>44</cp:revision>
  <cp:lastPrinted>2021-09-08T15:51:36Z</cp:lastPrinted>
  <dcterms:created xsi:type="dcterms:W3CDTF">2021-07-29T13:34:57Z</dcterms:created>
  <dcterms:modified xsi:type="dcterms:W3CDTF">2021-09-10T20:18:40Z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0x010100DD4F41DC0C47A24D97625F939443E70F</vt:lpwstr>
  </property>
</Properties>
</file>