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4"/>
  </p:sldMasterIdLst>
  <p:notesMasterIdLst>
    <p:notesMasterId r:id="rId24"/>
  </p:notesMasterIdLst>
  <p:sldIdLst>
    <p:sldId id="259" r:id="rId5"/>
    <p:sldId id="264" r:id="rId6"/>
    <p:sldId id="311" r:id="rId7"/>
    <p:sldId id="309" r:id="rId8"/>
    <p:sldId id="265" r:id="rId9"/>
    <p:sldId id="300" r:id="rId10"/>
    <p:sldId id="301" r:id="rId11"/>
    <p:sldId id="302" r:id="rId12"/>
    <p:sldId id="266" r:id="rId13"/>
    <p:sldId id="267" r:id="rId14"/>
    <p:sldId id="268" r:id="rId15"/>
    <p:sldId id="303" r:id="rId16"/>
    <p:sldId id="304" r:id="rId17"/>
    <p:sldId id="305" r:id="rId18"/>
    <p:sldId id="306" r:id="rId19"/>
    <p:sldId id="307" r:id="rId20"/>
    <p:sldId id="308" r:id="rId21"/>
    <p:sldId id="262" r:id="rId22"/>
    <p:sldId id="263" r:id="rId23"/>
  </p:sldIdLst>
  <p:sldSz cx="12192000" cy="6858000"/>
  <p:notesSz cx="717232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782"/>
    <a:srgbClr val="AC1C3C"/>
    <a:srgbClr val="000000"/>
    <a:srgbClr val="3B9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77" autoAdjust="0"/>
  </p:normalViewPr>
  <p:slideViewPr>
    <p:cSldViewPr snapToGrid="0">
      <p:cViewPr varScale="1">
        <p:scale>
          <a:sx n="43" d="100"/>
          <a:sy n="43" d="100"/>
        </p:scale>
        <p:origin x="16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8008" cy="470895"/>
          </a:xfrm>
          <a:prstGeom prst="rect">
            <a:avLst/>
          </a:prstGeom>
        </p:spPr>
        <p:txBody>
          <a:bodyPr vert="horz" lIns="94613" tIns="47306" rIns="94613" bIns="47306" rtlCol="0"/>
          <a:lstStyle>
            <a:lvl1pPr algn="l">
              <a:defRPr sz="1200"/>
            </a:lvl1pPr>
          </a:lstStyle>
          <a:p>
            <a:endParaRPr lang="en-US"/>
          </a:p>
        </p:txBody>
      </p:sp>
      <p:sp>
        <p:nvSpPr>
          <p:cNvPr id="3" name="Date Placeholder 2"/>
          <p:cNvSpPr>
            <a:spLocks noGrp="1"/>
          </p:cNvSpPr>
          <p:nvPr>
            <p:ph type="dt" idx="1"/>
          </p:nvPr>
        </p:nvSpPr>
        <p:spPr>
          <a:xfrm>
            <a:off x="4062658" y="0"/>
            <a:ext cx="3108008" cy="470895"/>
          </a:xfrm>
          <a:prstGeom prst="rect">
            <a:avLst/>
          </a:prstGeom>
        </p:spPr>
        <p:txBody>
          <a:bodyPr vert="horz" lIns="94613" tIns="47306" rIns="94613" bIns="47306" rtlCol="0"/>
          <a:lstStyle>
            <a:lvl1pPr algn="r">
              <a:defRPr sz="1200"/>
            </a:lvl1pPr>
          </a:lstStyle>
          <a:p>
            <a:fld id="{58EFB535-07AD-C441-BCE1-78867D22E787}" type="datetimeFigureOut">
              <a:rPr lang="en-US" smtClean="0"/>
              <a:t>9/10/2021</a:t>
            </a:fld>
            <a:endParaRPr lang="en-US"/>
          </a:p>
        </p:txBody>
      </p:sp>
      <p:sp>
        <p:nvSpPr>
          <p:cNvPr id="4" name="Slide Image Placeholder 3"/>
          <p:cNvSpPr>
            <a:spLocks noGrp="1" noRot="1" noChangeAspect="1"/>
          </p:cNvSpPr>
          <p:nvPr>
            <p:ph type="sldImg" idx="2"/>
          </p:nvPr>
        </p:nvSpPr>
        <p:spPr>
          <a:xfrm>
            <a:off x="771525" y="1173163"/>
            <a:ext cx="5629275" cy="3167062"/>
          </a:xfrm>
          <a:prstGeom prst="rect">
            <a:avLst/>
          </a:prstGeom>
          <a:noFill/>
          <a:ln w="12700">
            <a:solidFill>
              <a:prstClr val="black"/>
            </a:solidFill>
          </a:ln>
        </p:spPr>
        <p:txBody>
          <a:bodyPr vert="horz" lIns="94613" tIns="47306" rIns="94613" bIns="47306" rtlCol="0" anchor="ctr"/>
          <a:lstStyle/>
          <a:p>
            <a:endParaRPr lang="en-US"/>
          </a:p>
        </p:txBody>
      </p:sp>
      <p:sp>
        <p:nvSpPr>
          <p:cNvPr id="5" name="Notes Placeholder 4"/>
          <p:cNvSpPr>
            <a:spLocks noGrp="1"/>
          </p:cNvSpPr>
          <p:nvPr>
            <p:ph type="body" sz="quarter" idx="3"/>
          </p:nvPr>
        </p:nvSpPr>
        <p:spPr>
          <a:xfrm>
            <a:off x="717233" y="4516676"/>
            <a:ext cx="5737860" cy="3695462"/>
          </a:xfrm>
          <a:prstGeom prst="rect">
            <a:avLst/>
          </a:prstGeom>
        </p:spPr>
        <p:txBody>
          <a:bodyPr vert="horz" lIns="94613" tIns="47306" rIns="94613" bIns="47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108008" cy="470894"/>
          </a:xfrm>
          <a:prstGeom prst="rect">
            <a:avLst/>
          </a:prstGeom>
        </p:spPr>
        <p:txBody>
          <a:bodyPr vert="horz" lIns="94613" tIns="47306" rIns="94613" bIns="47306" rtlCol="0" anchor="b"/>
          <a:lstStyle>
            <a:lvl1pPr algn="l">
              <a:defRPr sz="1200"/>
            </a:lvl1pPr>
          </a:lstStyle>
          <a:p>
            <a:endParaRPr lang="en-US"/>
          </a:p>
        </p:txBody>
      </p:sp>
      <p:sp>
        <p:nvSpPr>
          <p:cNvPr id="7" name="Slide Number Placeholder 6"/>
          <p:cNvSpPr>
            <a:spLocks noGrp="1"/>
          </p:cNvSpPr>
          <p:nvPr>
            <p:ph type="sldNum" sz="quarter" idx="5"/>
          </p:nvPr>
        </p:nvSpPr>
        <p:spPr>
          <a:xfrm>
            <a:off x="4062658" y="8914407"/>
            <a:ext cx="3108008" cy="470894"/>
          </a:xfrm>
          <a:prstGeom prst="rect">
            <a:avLst/>
          </a:prstGeom>
        </p:spPr>
        <p:txBody>
          <a:bodyPr vert="horz" lIns="94613" tIns="47306" rIns="94613" bIns="47306" rtlCol="0" anchor="b"/>
          <a:lstStyle>
            <a:lvl1pPr algn="r">
              <a:defRPr sz="1200"/>
            </a:lvl1pPr>
          </a:lstStyle>
          <a:p>
            <a:fld id="{025D7BCD-228F-0142-89C7-4724EEAEE53A}" type="slidenum">
              <a:rPr lang="en-US" smtClean="0"/>
              <a:t>‹#›</a:t>
            </a:fld>
            <a:endParaRPr lang="en-US"/>
          </a:p>
        </p:txBody>
      </p:sp>
    </p:spTree>
    <p:extLst>
      <p:ext uri="{BB962C8B-B14F-4D97-AF65-F5344CB8AC3E}">
        <p14:creationId xmlns:p14="http://schemas.microsoft.com/office/powerpoint/2010/main" val="19735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Day and Welcome to part 2, of a two-part series about SSI overpayments.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explain what to do about overpayments and how to handle them. </a:t>
            </a:r>
          </a:p>
          <a:p>
            <a:endParaRPr lang="en-US" u="sng" dirty="0"/>
          </a:p>
          <a:p>
            <a:endParaRPr lang="en-US" dirty="0"/>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a:t>
            </a:fld>
            <a:endParaRPr lang="en-US"/>
          </a:p>
        </p:txBody>
      </p:sp>
    </p:spTree>
    <p:extLst>
      <p:ext uri="{BB962C8B-B14F-4D97-AF65-F5344CB8AC3E}">
        <p14:creationId xmlns:p14="http://schemas.microsoft.com/office/powerpoint/2010/main" val="428110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specific government form must be filed to start a request for reconsideration. You can get a copy of this form from the internet, using the link provided. Once your form is filed with social security, a review of your file will be completed by the government.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10</a:t>
            </a:fld>
            <a:endParaRPr lang="en-US"/>
          </a:p>
        </p:txBody>
      </p:sp>
    </p:spTree>
    <p:extLst>
      <p:ext uri="{BB962C8B-B14F-4D97-AF65-F5344CB8AC3E}">
        <p14:creationId xmlns:p14="http://schemas.microsoft.com/office/powerpoint/2010/main" val="341186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way to handle an overpayment is to request a waiver of the money you owe the government. There is no time limit to file a request for a waiver. </a:t>
            </a:r>
          </a:p>
        </p:txBody>
      </p:sp>
      <p:sp>
        <p:nvSpPr>
          <p:cNvPr id="4" name="Slide Number Placeholder 3"/>
          <p:cNvSpPr>
            <a:spLocks noGrp="1"/>
          </p:cNvSpPr>
          <p:nvPr>
            <p:ph type="sldNum" sz="quarter" idx="5"/>
          </p:nvPr>
        </p:nvSpPr>
        <p:spPr/>
        <p:txBody>
          <a:bodyPr/>
          <a:lstStyle/>
          <a:p>
            <a:fld id="{025D7BCD-228F-0142-89C7-4724EEAEE53A}" type="slidenum">
              <a:rPr lang="en-US" smtClean="0"/>
              <a:t>11</a:t>
            </a:fld>
            <a:endParaRPr lang="en-US"/>
          </a:p>
        </p:txBody>
      </p:sp>
    </p:spTree>
    <p:extLst>
      <p:ext uri="{BB962C8B-B14F-4D97-AF65-F5344CB8AC3E}">
        <p14:creationId xmlns:p14="http://schemas.microsoft.com/office/powerpoint/2010/main" val="276039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three pages of the waiver form must be completed by SSI beneficiaries. You must show that the overpayment is not your fault and that you cannot pay back the money the government claims you owe as an overpayment. If you had to pay back the money it would be unfair, since you have little income and cannot pay your living expenses. </a:t>
            </a:r>
          </a:p>
        </p:txBody>
      </p:sp>
      <p:sp>
        <p:nvSpPr>
          <p:cNvPr id="4" name="Slide Number Placeholder 3"/>
          <p:cNvSpPr>
            <a:spLocks noGrp="1"/>
          </p:cNvSpPr>
          <p:nvPr>
            <p:ph type="sldNum" sz="quarter" idx="5"/>
          </p:nvPr>
        </p:nvSpPr>
        <p:spPr/>
        <p:txBody>
          <a:bodyPr/>
          <a:lstStyle/>
          <a:p>
            <a:fld id="{025D7BCD-228F-0142-89C7-4724EEAEE53A}" type="slidenum">
              <a:rPr lang="en-US" smtClean="0"/>
              <a:t>12</a:t>
            </a:fld>
            <a:endParaRPr lang="en-US"/>
          </a:p>
        </p:txBody>
      </p:sp>
    </p:spTree>
    <p:extLst>
      <p:ext uri="{BB962C8B-B14F-4D97-AF65-F5344CB8AC3E}">
        <p14:creationId xmlns:p14="http://schemas.microsoft.com/office/powerpoint/2010/main" val="3378891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file a request for a waiver by having someone you trust help you complete the first three pages of the form listed above. If your waiver request is not granted, you can still meet with people from social security to discuss your request for a waiver. </a:t>
            </a:r>
          </a:p>
        </p:txBody>
      </p:sp>
      <p:sp>
        <p:nvSpPr>
          <p:cNvPr id="4" name="Slide Number Placeholder 3"/>
          <p:cNvSpPr>
            <a:spLocks noGrp="1"/>
          </p:cNvSpPr>
          <p:nvPr>
            <p:ph type="sldNum" sz="quarter" idx="5"/>
          </p:nvPr>
        </p:nvSpPr>
        <p:spPr/>
        <p:txBody>
          <a:bodyPr/>
          <a:lstStyle/>
          <a:p>
            <a:fld id="{025D7BCD-228F-0142-89C7-4724EEAEE53A}" type="slidenum">
              <a:rPr lang="en-US" smtClean="0"/>
              <a:t>13</a:t>
            </a:fld>
            <a:endParaRPr lang="en-US"/>
          </a:p>
        </p:txBody>
      </p:sp>
    </p:spTree>
    <p:extLst>
      <p:ext uri="{BB962C8B-B14F-4D97-AF65-F5344CB8AC3E}">
        <p14:creationId xmlns:p14="http://schemas.microsoft.com/office/powerpoint/2010/main" val="64379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want to challenge the overpayment itself or the amount the government claims you owe, you can always negotiate a payment plan.  This will allow you to pay back the money in a certain amount each month and not all at once. </a:t>
            </a:r>
          </a:p>
          <a:p>
            <a:endParaRPr lang="en-US" dirty="0"/>
          </a:p>
          <a:p>
            <a:r>
              <a:rPr lang="en-US" dirty="0"/>
              <a:t>If you do not negotiate a repayment plan, the government will withhold 10% of your monthly benefit amount to satisfy the overpayment. </a:t>
            </a:r>
          </a:p>
        </p:txBody>
      </p:sp>
      <p:sp>
        <p:nvSpPr>
          <p:cNvPr id="4" name="Slide Number Placeholder 3"/>
          <p:cNvSpPr>
            <a:spLocks noGrp="1"/>
          </p:cNvSpPr>
          <p:nvPr>
            <p:ph type="sldNum" sz="quarter" idx="5"/>
          </p:nvPr>
        </p:nvSpPr>
        <p:spPr/>
        <p:txBody>
          <a:bodyPr/>
          <a:lstStyle/>
          <a:p>
            <a:fld id="{025D7BCD-228F-0142-89C7-4724EEAEE53A}" type="slidenum">
              <a:rPr lang="en-US" smtClean="0"/>
              <a:t>14</a:t>
            </a:fld>
            <a:endParaRPr lang="en-US"/>
          </a:p>
        </p:txBody>
      </p:sp>
    </p:spTree>
    <p:extLst>
      <p:ext uri="{BB962C8B-B14F-4D97-AF65-F5344CB8AC3E}">
        <p14:creationId xmlns:p14="http://schemas.microsoft.com/office/powerpoint/2010/main" val="310462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decide to do nothing. If you do nothing, you will have to pay back the money that the government claims you owe. The government can withhold a portion of your monthly check amount, each month, until the overpayment is paid back.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15</a:t>
            </a:fld>
            <a:endParaRPr lang="en-US"/>
          </a:p>
        </p:txBody>
      </p:sp>
    </p:spTree>
    <p:extLst>
      <p:ext uri="{BB962C8B-B14F-4D97-AF65-F5344CB8AC3E}">
        <p14:creationId xmlns:p14="http://schemas.microsoft.com/office/powerpoint/2010/main" val="181492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keep copies of any notices, documents or other paperwork you receive from the government about your social security benefits. </a:t>
            </a:r>
          </a:p>
          <a:p>
            <a:endParaRPr lang="en-US" dirty="0"/>
          </a:p>
          <a:p>
            <a:r>
              <a:rPr lang="en-US" dirty="0"/>
              <a:t>Always make sure to tell a family member or trusted friend about any notices you receive from social security. </a:t>
            </a:r>
          </a:p>
          <a:p>
            <a:endParaRPr lang="en-US" dirty="0"/>
          </a:p>
          <a:p>
            <a:r>
              <a:rPr lang="en-US" dirty="0"/>
              <a:t>There are a few different ways to handle an overpayment. Make sure that you speak with family members or a support coordinator about what to do, if you receive an overpayment notice.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16</a:t>
            </a:fld>
            <a:endParaRPr lang="en-US"/>
          </a:p>
        </p:txBody>
      </p:sp>
    </p:spTree>
    <p:extLst>
      <p:ext uri="{BB962C8B-B14F-4D97-AF65-F5344CB8AC3E}">
        <p14:creationId xmlns:p14="http://schemas.microsoft.com/office/powerpoint/2010/main" val="110111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an overpayment notice is very important. Regardless of what you decide to do, make to speak with family and trusted friends, so you can make a decision that is best for you.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17</a:t>
            </a:fld>
            <a:endParaRPr lang="en-US"/>
          </a:p>
        </p:txBody>
      </p:sp>
    </p:spTree>
    <p:extLst>
      <p:ext uri="{BB962C8B-B14F-4D97-AF65-F5344CB8AC3E}">
        <p14:creationId xmlns:p14="http://schemas.microsoft.com/office/powerpoint/2010/main" val="3928278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we are here to help you. If you receive an overpayment notice from the Social Security Administration and you need assistance, or just have questions, please feel free to contact Disability Rights New Jersey!</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18</a:t>
            </a:fld>
            <a:endParaRPr lang="en-US"/>
          </a:p>
        </p:txBody>
      </p:sp>
    </p:spTree>
    <p:extLst>
      <p:ext uri="{BB962C8B-B14F-4D97-AF65-F5344CB8AC3E}">
        <p14:creationId xmlns:p14="http://schemas.microsoft.com/office/powerpoint/2010/main" val="1001749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was jointly sponsored by both Disability Rights New Jersey and the New Jersey Council on Developmental Disabilities. Both organizations can be found on the website and on social 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19</a:t>
            </a:fld>
            <a:endParaRPr lang="en-US"/>
          </a:p>
        </p:txBody>
      </p:sp>
    </p:spTree>
    <p:extLst>
      <p:ext uri="{BB962C8B-B14F-4D97-AF65-F5344CB8AC3E}">
        <p14:creationId xmlns:p14="http://schemas.microsoft.com/office/powerpoint/2010/main" val="15187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Rights New Jersey is a private, non-profit organization that advocates for the legal and civil rights of persons with disabilities.  </a:t>
            </a:r>
          </a:p>
        </p:txBody>
      </p:sp>
      <p:sp>
        <p:nvSpPr>
          <p:cNvPr id="4" name="Slide Number Placeholder 3"/>
          <p:cNvSpPr>
            <a:spLocks noGrp="1"/>
          </p:cNvSpPr>
          <p:nvPr>
            <p:ph type="sldNum" sz="quarter" idx="5"/>
          </p:nvPr>
        </p:nvSpPr>
        <p:spPr/>
        <p:txBody>
          <a:bodyPr/>
          <a:lstStyle/>
          <a:p>
            <a:fld id="{025D7BCD-228F-0142-89C7-4724EEAEE53A}" type="slidenum">
              <a:rPr lang="en-US" smtClean="0"/>
              <a:t>2</a:t>
            </a:fld>
            <a:endParaRPr lang="en-US"/>
          </a:p>
        </p:txBody>
      </p:sp>
    </p:spTree>
    <p:extLst>
      <p:ext uri="{BB962C8B-B14F-4D97-AF65-F5344CB8AC3E}">
        <p14:creationId xmlns:p14="http://schemas.microsoft.com/office/powerpoint/2010/main" val="256919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Jersey Council On Developmental Disabilities also works to ensure that persons with intellectual or developmental disabilities have the support and resources to live self-determined lives and be independent in the community. </a:t>
            </a:r>
          </a:p>
        </p:txBody>
      </p:sp>
      <p:sp>
        <p:nvSpPr>
          <p:cNvPr id="4" name="Slide Number Placeholder 3"/>
          <p:cNvSpPr>
            <a:spLocks noGrp="1"/>
          </p:cNvSpPr>
          <p:nvPr>
            <p:ph type="sldNum" sz="quarter" idx="5"/>
          </p:nvPr>
        </p:nvSpPr>
        <p:spPr/>
        <p:txBody>
          <a:bodyPr/>
          <a:lstStyle/>
          <a:p>
            <a:fld id="{025D7BCD-228F-0142-89C7-4724EEAEE53A}" type="slidenum">
              <a:rPr lang="en-US" smtClean="0"/>
              <a:t>3</a:t>
            </a:fld>
            <a:endParaRPr lang="en-US"/>
          </a:p>
        </p:txBody>
      </p:sp>
    </p:spTree>
    <p:extLst>
      <p:ext uri="{BB962C8B-B14F-4D97-AF65-F5344CB8AC3E}">
        <p14:creationId xmlns:p14="http://schemas.microsoft.com/office/powerpoint/2010/main" val="224054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Neue Medium" panose="02000503000000020004"/>
              </a:rPr>
              <a:t>The first part of this webinar (which you can find on Disability Rights NJ’s web site) explains what overpayments are and how they might happen.</a:t>
            </a:r>
          </a:p>
          <a:p>
            <a:pPr marL="0" indent="0">
              <a:spcBef>
                <a:spcPts val="1200"/>
              </a:spcBef>
              <a:buFont typeface="Wingdings" panose="05000000000000000000" pitchFamily="2" charset="2"/>
              <a:buNone/>
            </a:pPr>
            <a:endParaRPr lang="en-US" sz="1200" dirty="0">
              <a:latin typeface="Helvetica Neue Medium" panose="02000503000000020004"/>
            </a:endParaRPr>
          </a:p>
          <a:p>
            <a:pPr marL="0" indent="0">
              <a:spcBef>
                <a:spcPts val="1200"/>
              </a:spcBef>
              <a:buFont typeface="Wingdings" panose="05000000000000000000" pitchFamily="2" charset="2"/>
              <a:buNone/>
            </a:pPr>
            <a:r>
              <a:rPr lang="en-US" sz="1200" dirty="0">
                <a:latin typeface="Helvetica Neue Medium" panose="02000503000000020004"/>
              </a:rPr>
              <a:t>This presentation will explain what to do about an overpayment…</a:t>
            </a:r>
            <a:endParaRPr lang="en-US" dirty="0"/>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4</a:t>
            </a:fld>
            <a:endParaRPr lang="en-US"/>
          </a:p>
        </p:txBody>
      </p:sp>
    </p:spTree>
    <p:extLst>
      <p:ext uri="{BB962C8B-B14F-4D97-AF65-F5344CB8AC3E}">
        <p14:creationId xmlns:p14="http://schemas.microsoft.com/office/powerpoint/2010/main" val="59738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you will learn </a:t>
            </a:r>
          </a:p>
          <a:p>
            <a:endParaRPr lang="en-US" dirty="0"/>
          </a:p>
          <a:p>
            <a:pPr marL="0" indent="0" algn="just">
              <a:spcBef>
                <a:spcPts val="1200"/>
              </a:spcBef>
              <a:buFont typeface="Wingdings" panose="05000000000000000000" pitchFamily="2" charset="2"/>
              <a:buNone/>
            </a:pPr>
            <a:r>
              <a:rPr lang="en-US" sz="1200" dirty="0">
                <a:latin typeface="Helvetica Neue Medium" panose="02000503000000020004"/>
              </a:rPr>
              <a:t>What to do if you receive an </a:t>
            </a:r>
            <a:r>
              <a:rPr lang="en-US" sz="1200" u="sng" dirty="0">
                <a:latin typeface="Helvetica Neue Medium" panose="02000503000000020004"/>
              </a:rPr>
              <a:t>overpayment notice from the Social Security Administration</a:t>
            </a:r>
            <a:r>
              <a:rPr lang="en-US" sz="1200" dirty="0">
                <a:latin typeface="Helvetica Neue Medium" panose="02000503000000020004"/>
              </a:rPr>
              <a:t>… and how to handle an overpayments using the different methods available</a:t>
            </a:r>
          </a:p>
        </p:txBody>
      </p:sp>
      <p:sp>
        <p:nvSpPr>
          <p:cNvPr id="4" name="Slide Number Placeholder 3"/>
          <p:cNvSpPr>
            <a:spLocks noGrp="1"/>
          </p:cNvSpPr>
          <p:nvPr>
            <p:ph type="sldNum" sz="quarter" idx="5"/>
          </p:nvPr>
        </p:nvSpPr>
        <p:spPr/>
        <p:txBody>
          <a:bodyPr/>
          <a:lstStyle/>
          <a:p>
            <a:fld id="{025D7BCD-228F-0142-89C7-4724EEAEE53A}" type="slidenum">
              <a:rPr lang="en-US" smtClean="0"/>
              <a:t>5</a:t>
            </a:fld>
            <a:endParaRPr lang="en-US"/>
          </a:p>
        </p:txBody>
      </p:sp>
    </p:spTree>
    <p:extLst>
      <p:ext uri="{BB962C8B-B14F-4D97-AF65-F5344CB8AC3E}">
        <p14:creationId xmlns:p14="http://schemas.microsoft.com/office/powerpoint/2010/main" val="104741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Overpayment notices are written notices mailed to you from the government about your social security benefits. It is important that you check your mail regularly and show any notices you receive to family members or trusted friends. </a:t>
            </a:r>
          </a:p>
          <a:p>
            <a:endParaRPr lang="en-US" dirty="0"/>
          </a:p>
          <a:p>
            <a:r>
              <a:rPr lang="en-US" dirty="0"/>
              <a:t>Once you receive an overpayment notice, you must decide what to do based on time deadlines. You must file certain papers with the government in a timely way. </a:t>
            </a:r>
          </a:p>
          <a:p>
            <a:endParaRPr lang="en-US" dirty="0"/>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6</a:t>
            </a:fld>
            <a:endParaRPr lang="en-US"/>
          </a:p>
        </p:txBody>
      </p:sp>
    </p:spTree>
    <p:extLst>
      <p:ext uri="{BB962C8B-B14F-4D97-AF65-F5344CB8AC3E}">
        <p14:creationId xmlns:p14="http://schemas.microsoft.com/office/powerpoint/2010/main" val="134869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several options to how to handle an overpayment notice from social security.  </a:t>
            </a:r>
          </a:p>
          <a:p>
            <a:endParaRPr lang="en-US" dirty="0"/>
          </a:p>
          <a:p>
            <a:pPr marL="228600" indent="-228600">
              <a:buAutoNum type="arabicPeriod"/>
            </a:pPr>
            <a:r>
              <a:rPr lang="en-US" dirty="0"/>
              <a:t>You can challenge the overpayment and find out why the government claims you owe them money.</a:t>
            </a:r>
          </a:p>
          <a:p>
            <a:pPr marL="228600" indent="-228600">
              <a:buAutoNum type="arabicPeriod"/>
            </a:pPr>
            <a:endParaRPr lang="en-US" dirty="0"/>
          </a:p>
          <a:p>
            <a:pPr marL="228600" indent="-228600">
              <a:buAutoNum type="arabicPeriod" startAt="2"/>
            </a:pPr>
            <a:r>
              <a:rPr lang="en-US" dirty="0"/>
              <a:t>You can ask the government to forgive the amount of money the government claims you owe them. </a:t>
            </a:r>
          </a:p>
          <a:p>
            <a:pPr marL="228600" indent="-228600">
              <a:buAutoNum type="arabicPeriod" startAt="2"/>
            </a:pPr>
            <a:endParaRPr lang="en-US" dirty="0"/>
          </a:p>
          <a:p>
            <a:pPr marL="228600" indent="-228600">
              <a:buAutoNum type="arabicPeriod" startAt="3"/>
            </a:pPr>
            <a:r>
              <a:rPr lang="en-US" dirty="0"/>
              <a:t>You can try and negotiate a smaller amount of money to pay back the government. </a:t>
            </a:r>
          </a:p>
          <a:p>
            <a:pPr marL="228600" indent="-228600">
              <a:buAutoNum type="arabicPeriod" startAt="3"/>
            </a:pPr>
            <a:endParaRPr lang="en-US" dirty="0"/>
          </a:p>
          <a:p>
            <a:pPr marL="0" indent="0">
              <a:buNone/>
            </a:pPr>
            <a:r>
              <a:rPr lang="en-US" dirty="0"/>
              <a:t>4.   You can do mothing and pay back the money the government claims you owe them for the overpayment. </a:t>
            </a:r>
          </a:p>
        </p:txBody>
      </p:sp>
      <p:sp>
        <p:nvSpPr>
          <p:cNvPr id="4" name="Slide Number Placeholder 3"/>
          <p:cNvSpPr>
            <a:spLocks noGrp="1"/>
          </p:cNvSpPr>
          <p:nvPr>
            <p:ph type="sldNum" sz="quarter" idx="5"/>
          </p:nvPr>
        </p:nvSpPr>
        <p:spPr/>
        <p:txBody>
          <a:bodyPr/>
          <a:lstStyle/>
          <a:p>
            <a:fld id="{025D7BCD-228F-0142-89C7-4724EEAEE53A}" type="slidenum">
              <a:rPr lang="en-US" smtClean="0"/>
              <a:t>7</a:t>
            </a:fld>
            <a:endParaRPr lang="en-US"/>
          </a:p>
        </p:txBody>
      </p:sp>
    </p:spTree>
    <p:extLst>
      <p:ext uri="{BB962C8B-B14F-4D97-AF65-F5344CB8AC3E}">
        <p14:creationId xmlns:p14="http://schemas.microsoft.com/office/powerpoint/2010/main" val="307466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request for reconsideration makes the government review its records and explain why they believe you received an overpayment.   You can challenge that there is an overpayment and the amount it is alleged you owe the government.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8</a:t>
            </a:fld>
            <a:endParaRPr lang="en-US"/>
          </a:p>
        </p:txBody>
      </p:sp>
    </p:spTree>
    <p:extLst>
      <p:ext uri="{BB962C8B-B14F-4D97-AF65-F5344CB8AC3E}">
        <p14:creationId xmlns:p14="http://schemas.microsoft.com/office/powerpoint/2010/main" val="418180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request for reconsideration must be filed in a timely manner. Have a family member or trusted friend help you file a request for reconsideration, after you receive an overpayment notice. It is important to meet deadlines to keep your monthly benefits and keep your right to challenge the government’s overpayment decision.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9</a:t>
            </a:fld>
            <a:endParaRPr lang="en-US"/>
          </a:p>
        </p:txBody>
      </p:sp>
    </p:spTree>
    <p:extLst>
      <p:ext uri="{BB962C8B-B14F-4D97-AF65-F5344CB8AC3E}">
        <p14:creationId xmlns:p14="http://schemas.microsoft.com/office/powerpoint/2010/main" val="368967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4" descr="Icon&#10;&#10;Description automatically generated">
            <a:extLst>
              <a:ext uri="{FF2B5EF4-FFF2-40B4-BE49-F238E27FC236}">
                <a16:creationId xmlns:a16="http://schemas.microsoft.com/office/drawing/2014/main" id="{CF9728A1-2909-5F49-B9D4-FF651326E33D}"/>
              </a:ext>
            </a:extLst>
          </p:cNvPr>
          <p:cNvPicPr>
            <a:picLocks noChangeAspect="1"/>
          </p:cNvPicPr>
          <p:nvPr userDrawn="1"/>
        </p:nvPicPr>
        <p:blipFill>
          <a:blip r:embed="rId2"/>
          <a:stretch>
            <a:fillRect/>
          </a:stretch>
        </p:blipFill>
        <p:spPr>
          <a:xfrm>
            <a:off x="0" y="0"/>
            <a:ext cx="12865608" cy="6858000"/>
          </a:xfrm>
          <a:prstGeom prst="rect">
            <a:avLst/>
          </a:prstGeom>
        </p:spPr>
      </p:pic>
      <p:sp>
        <p:nvSpPr>
          <p:cNvPr id="2" name="Title 1">
            <a:extLst>
              <a:ext uri="{FF2B5EF4-FFF2-40B4-BE49-F238E27FC236}">
                <a16:creationId xmlns:a16="http://schemas.microsoft.com/office/drawing/2014/main" id="{49D4F2F8-E829-7D4A-B0BA-387C044CFF31}"/>
              </a:ext>
            </a:extLst>
          </p:cNvPr>
          <p:cNvSpPr>
            <a:spLocks noGrp="1"/>
          </p:cNvSpPr>
          <p:nvPr>
            <p:ph type="ctrTitle"/>
          </p:nvPr>
        </p:nvSpPr>
        <p:spPr>
          <a:xfrm>
            <a:off x="1005840" y="475488"/>
            <a:ext cx="4369970" cy="4224528"/>
          </a:xfrm>
        </p:spPr>
        <p:txBody>
          <a:bodyPr anchor="b">
            <a:normAutofit/>
          </a:bodyPr>
          <a:lstStyle>
            <a:lvl1pPr algn="ctr">
              <a:defRPr sz="48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42298BD8-A198-D348-BE89-3CAD9E10FF46}"/>
              </a:ext>
            </a:extLst>
          </p:cNvPr>
          <p:cNvSpPr>
            <a:spLocks noGrp="1"/>
          </p:cNvSpPr>
          <p:nvPr>
            <p:ph type="subTitle" idx="1"/>
          </p:nvPr>
        </p:nvSpPr>
        <p:spPr>
          <a:xfrm>
            <a:off x="1005840" y="4892040"/>
            <a:ext cx="4369970" cy="1005840"/>
          </a:xfrm>
        </p:spPr>
        <p:txBody>
          <a:bodyPr/>
          <a:lstStyle>
            <a:lvl1pPr marL="0" indent="0" algn="ctr">
              <a:buNone/>
              <a:defRPr sz="2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with medium confidence">
            <a:extLst>
              <a:ext uri="{FF2B5EF4-FFF2-40B4-BE49-F238E27FC236}">
                <a16:creationId xmlns:a16="http://schemas.microsoft.com/office/drawing/2014/main" id="{7074B614-9261-174B-8177-E6B9BD128CB7}"/>
              </a:ext>
            </a:extLst>
          </p:cNvPr>
          <p:cNvPicPr>
            <a:picLocks noChangeAspect="1"/>
          </p:cNvPicPr>
          <p:nvPr userDrawn="1"/>
        </p:nvPicPr>
        <p:blipFill rotWithShape="1">
          <a:blip r:embed="rId3"/>
          <a:srcRect t="13499" b="19270"/>
          <a:stretch/>
        </p:blipFill>
        <p:spPr>
          <a:xfrm>
            <a:off x="6912117" y="3371576"/>
            <a:ext cx="4762500" cy="3201823"/>
          </a:xfrm>
          <a:prstGeom prst="rect">
            <a:avLst/>
          </a:prstGeom>
        </p:spPr>
      </p:pic>
      <p:sp>
        <p:nvSpPr>
          <p:cNvPr id="9" name="TextBox 8">
            <a:extLst>
              <a:ext uri="{FF2B5EF4-FFF2-40B4-BE49-F238E27FC236}">
                <a16:creationId xmlns:a16="http://schemas.microsoft.com/office/drawing/2014/main" id="{6CDCF7D6-13B0-BA46-9EFA-2125DCA50BC1}"/>
              </a:ext>
            </a:extLst>
          </p:cNvPr>
          <p:cNvSpPr txBox="1"/>
          <p:nvPr userDrawn="1"/>
        </p:nvSpPr>
        <p:spPr>
          <a:xfrm>
            <a:off x="5902961" y="3021627"/>
            <a:ext cx="4144447" cy="276999"/>
          </a:xfrm>
          <a:prstGeom prst="rect">
            <a:avLst/>
          </a:prstGeom>
          <a:noFill/>
        </p:spPr>
        <p:txBody>
          <a:bodyPr wrap="square" rtlCol="0">
            <a:spAutoFit/>
          </a:bodyPr>
          <a:lstStyle/>
          <a:p>
            <a:pPr algn="ctr"/>
            <a:r>
              <a:rPr lang="en-US" sz="1200">
                <a:latin typeface="Helvetica Neue" panose="02000503000000020004" pitchFamily="2" charset="0"/>
                <a:ea typeface="Helvetica Neue" panose="02000503000000020004" pitchFamily="2" charset="0"/>
                <a:cs typeface="Helvetica Neue" panose="02000503000000020004" pitchFamily="2" charset="0"/>
              </a:rPr>
              <a:t>Created in collaboration by:</a:t>
            </a:r>
          </a:p>
        </p:txBody>
      </p:sp>
    </p:spTree>
    <p:extLst>
      <p:ext uri="{BB962C8B-B14F-4D97-AF65-F5344CB8AC3E}">
        <p14:creationId xmlns:p14="http://schemas.microsoft.com/office/powerpoint/2010/main" val="4566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CEFA-6F46-324A-9A3D-E2512D2B92DA}"/>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0CCE327-3187-6C49-8FBE-9308E91701C7}"/>
              </a:ext>
            </a:extLst>
          </p:cNvPr>
          <p:cNvSpPr>
            <a:spLocks noGrp="1"/>
          </p:cNvSpPr>
          <p:nvPr>
            <p:ph idx="1"/>
          </p:nvPr>
        </p:nvSpPr>
        <p:spPr>
          <a:xfrm>
            <a:off x="838200" y="1883664"/>
            <a:ext cx="10515600" cy="4224527"/>
          </a:xfrm>
        </p:spPr>
        <p:txBody>
          <a:bodyPr/>
          <a:lstStyle>
            <a:lvl1pPr marL="228600" indent="-228600">
              <a:buClr>
                <a:srgbClr val="0E6782"/>
              </a:buClr>
              <a:buFont typeface="Arial" panose="020B0604020202020204" pitchFamily="34" charset="0"/>
              <a:buChar char="•"/>
              <a:defRPr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Font typeface="Arial" panose="020B0604020202020204" pitchFamily="34" charset="0"/>
              <a:buChar char="•"/>
              <a:defRPr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09905-80A0-B447-84EA-5224BD94E96B}"/>
              </a:ext>
            </a:extLst>
          </p:cNvPr>
          <p:cNvSpPr>
            <a:spLocks noGrp="1"/>
          </p:cNvSpPr>
          <p:nvPr>
            <p:ph type="dt" sz="half" idx="10"/>
          </p:nvPr>
        </p:nvSpPr>
        <p:spPr>
          <a:xfrm>
            <a:off x="838200" y="6356350"/>
            <a:ext cx="3044952" cy="365125"/>
          </a:xfrm>
        </p:spPr>
        <p:txBody>
          <a:bodyPr/>
          <a:lstStyle>
            <a:lvl1pPr algn="ctr">
              <a:defRPr/>
            </a:lvl1pPr>
          </a:lstStyle>
          <a:p>
            <a:fld id="{53BEF823-48A5-43FC-BE03-E79964288B41}" type="datetimeFigureOut">
              <a:rPr lang="en-US" smtClean="0"/>
              <a:pPr/>
              <a:t>9/10/2021</a:t>
            </a:fld>
            <a:endParaRPr lang="en-US"/>
          </a:p>
        </p:txBody>
      </p:sp>
      <p:sp>
        <p:nvSpPr>
          <p:cNvPr id="5" name="Footer Placeholder 4">
            <a:extLst>
              <a:ext uri="{FF2B5EF4-FFF2-40B4-BE49-F238E27FC236}">
                <a16:creationId xmlns:a16="http://schemas.microsoft.com/office/drawing/2014/main" id="{5C7A2469-B623-B94B-A036-C7BE1185180C}"/>
              </a:ext>
            </a:extLst>
          </p:cNvPr>
          <p:cNvSpPr>
            <a:spLocks noGrp="1"/>
          </p:cNvSpPr>
          <p:nvPr>
            <p:ph type="ftr" sz="quarter" idx="11"/>
          </p:nvPr>
        </p:nvSpPr>
        <p:spPr/>
        <p:txBody>
          <a:bodyPr/>
          <a:lstStyle>
            <a:lvl1pPr algn="ctr">
              <a:defRPr/>
            </a:lvl1pPr>
          </a:lstStyle>
          <a:p>
            <a:endParaRPr lang="en-US"/>
          </a:p>
        </p:txBody>
      </p:sp>
      <p:sp>
        <p:nvSpPr>
          <p:cNvPr id="6" name="Slide Number Placeholder 5">
            <a:extLst>
              <a:ext uri="{FF2B5EF4-FFF2-40B4-BE49-F238E27FC236}">
                <a16:creationId xmlns:a16="http://schemas.microsoft.com/office/drawing/2014/main" id="{A1C3E9FC-9513-3242-BD6B-38029A585B2B}"/>
              </a:ext>
            </a:extLst>
          </p:cNvPr>
          <p:cNvSpPr>
            <a:spLocks noGrp="1"/>
          </p:cNvSpPr>
          <p:nvPr>
            <p:ph type="sldNum" sz="quarter" idx="12"/>
          </p:nvPr>
        </p:nvSpPr>
        <p:spPr>
          <a:xfrm>
            <a:off x="8308848" y="6356350"/>
            <a:ext cx="2362200" cy="365125"/>
          </a:xfrm>
        </p:spPr>
        <p:txBody>
          <a:bodyPr/>
          <a:lstStyle/>
          <a:p>
            <a:pPr algn="ctr"/>
            <a:fld id="{D79E6812-DF0E-4B88-AFAA-EAC7168F54C0}" type="slidenum">
              <a:rPr lang="en-US" smtClean="0"/>
              <a:pPr algn="ctr"/>
              <a:t>‹#›</a:t>
            </a:fld>
            <a:endParaRPr lang="en-US"/>
          </a:p>
        </p:txBody>
      </p:sp>
      <p:sp>
        <p:nvSpPr>
          <p:cNvPr id="7" name="Rectangle 6">
            <a:extLst>
              <a:ext uri="{FF2B5EF4-FFF2-40B4-BE49-F238E27FC236}">
                <a16:creationId xmlns:a16="http://schemas.microsoft.com/office/drawing/2014/main" id="{CA588655-5D78-1243-8B82-05E1605DF4B2}"/>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ackground pattern&#10;&#10;Description automatically generated">
            <a:extLst>
              <a:ext uri="{FF2B5EF4-FFF2-40B4-BE49-F238E27FC236}">
                <a16:creationId xmlns:a16="http://schemas.microsoft.com/office/drawing/2014/main" id="{1DD64943-5E7C-E541-8276-84758EF74785}"/>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11" name="Rectangle 10">
            <a:extLst>
              <a:ext uri="{FF2B5EF4-FFF2-40B4-BE49-F238E27FC236}">
                <a16:creationId xmlns:a16="http://schemas.microsoft.com/office/drawing/2014/main" id="{FB773468-0164-ED41-B23C-D52F8E468001}"/>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8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5CAD-A913-554D-AF4B-1469FD4B977A}"/>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BF5D52F-20D0-1B4C-8843-1D4D1422896F}"/>
              </a:ext>
            </a:extLst>
          </p:cNvPr>
          <p:cNvSpPr>
            <a:spLocks noGrp="1"/>
          </p:cNvSpPr>
          <p:nvPr>
            <p:ph sz="half" idx="1"/>
          </p:nvPr>
        </p:nvSpPr>
        <p:spPr>
          <a:xfrm>
            <a:off x="838200" y="1825625"/>
            <a:ext cx="5181600" cy="435133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E2D92D-3828-824D-9F73-C185D29350A3}"/>
              </a:ext>
            </a:extLst>
          </p:cNvPr>
          <p:cNvSpPr>
            <a:spLocks noGrp="1"/>
          </p:cNvSpPr>
          <p:nvPr>
            <p:ph sz="half" idx="2"/>
          </p:nvPr>
        </p:nvSpPr>
        <p:spPr>
          <a:xfrm>
            <a:off x="6172200" y="1825625"/>
            <a:ext cx="5181600" cy="435133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6B43B1-C176-2A43-9DA5-C2C461853A62}"/>
              </a:ext>
            </a:extLst>
          </p:cNvPr>
          <p:cNvSpPr>
            <a:spLocks noGrp="1"/>
          </p:cNvSpPr>
          <p:nvPr>
            <p:ph type="dt" sz="half" idx="10"/>
          </p:nvPr>
        </p:nvSpPr>
        <p:spPr/>
        <p:txBody>
          <a:bodyPr/>
          <a:lstStyle/>
          <a:p>
            <a:pPr algn="r"/>
            <a:fld id="{53BEF823-48A5-43FC-BE03-E79964288B41}" type="datetimeFigureOut">
              <a:rPr lang="en-US" smtClean="0"/>
              <a:pPr algn="r"/>
              <a:t>9/10/2021</a:t>
            </a:fld>
            <a:endParaRPr lang="en-US"/>
          </a:p>
        </p:txBody>
      </p:sp>
      <p:sp>
        <p:nvSpPr>
          <p:cNvPr id="6" name="Footer Placeholder 5">
            <a:extLst>
              <a:ext uri="{FF2B5EF4-FFF2-40B4-BE49-F238E27FC236}">
                <a16:creationId xmlns:a16="http://schemas.microsoft.com/office/drawing/2014/main" id="{AA6CAE66-CCC4-B747-9D9D-69970559099E}"/>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09557FD7-1D30-1948-95A6-3AA07E52D88B}"/>
              </a:ext>
            </a:extLst>
          </p:cNvPr>
          <p:cNvSpPr>
            <a:spLocks noGrp="1"/>
          </p:cNvSpPr>
          <p:nvPr>
            <p:ph type="sldNum" sz="quarter" idx="12"/>
          </p:nvPr>
        </p:nvSpPr>
        <p:spPr>
          <a:xfrm>
            <a:off x="8610600" y="6356350"/>
            <a:ext cx="2097024" cy="365125"/>
          </a:xfrm>
        </p:spPr>
        <p:txBody>
          <a:bodyPr/>
          <a:lstStyle/>
          <a:p>
            <a:pPr algn="ctr"/>
            <a:fld id="{D79E6812-DF0E-4B88-AFAA-EAC7168F54C0}" type="slidenum">
              <a:rPr lang="en-US" smtClean="0"/>
              <a:pPr algn="ctr"/>
              <a:t>‹#›</a:t>
            </a:fld>
            <a:endParaRPr lang="en-US"/>
          </a:p>
        </p:txBody>
      </p:sp>
      <p:sp>
        <p:nvSpPr>
          <p:cNvPr id="8" name="Rectangle 7">
            <a:extLst>
              <a:ext uri="{FF2B5EF4-FFF2-40B4-BE49-F238E27FC236}">
                <a16:creationId xmlns:a16="http://schemas.microsoft.com/office/drawing/2014/main" id="{64174635-C1B4-9447-9AE4-F426C2F55776}"/>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15B0FB-CF1C-D640-B8C7-417B84845184}"/>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ackground pattern&#10;&#10;Description automatically generated">
            <a:extLst>
              <a:ext uri="{FF2B5EF4-FFF2-40B4-BE49-F238E27FC236}">
                <a16:creationId xmlns:a16="http://schemas.microsoft.com/office/drawing/2014/main" id="{EF9384D3-28E6-5649-9941-9659BD88290D}"/>
              </a:ext>
            </a:extLst>
          </p:cNvPr>
          <p:cNvPicPr>
            <a:picLocks noChangeAspect="1"/>
          </p:cNvPicPr>
          <p:nvPr userDrawn="1"/>
        </p:nvPicPr>
        <p:blipFill>
          <a:blip r:embed="rId2"/>
          <a:stretch>
            <a:fillRect/>
          </a:stretch>
        </p:blipFill>
        <p:spPr>
          <a:xfrm>
            <a:off x="10826496" y="6108191"/>
            <a:ext cx="682752" cy="682752"/>
          </a:xfrm>
          <a:prstGeom prst="rect">
            <a:avLst/>
          </a:prstGeom>
        </p:spPr>
      </p:pic>
    </p:spTree>
    <p:extLst>
      <p:ext uri="{BB962C8B-B14F-4D97-AF65-F5344CB8AC3E}">
        <p14:creationId xmlns:p14="http://schemas.microsoft.com/office/powerpoint/2010/main" val="146859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C288-CD07-3B47-B8BB-3A89CF02801B}"/>
              </a:ext>
            </a:extLst>
          </p:cNvPr>
          <p:cNvSpPr>
            <a:spLocks noGrp="1"/>
          </p:cNvSpPr>
          <p:nvPr>
            <p:ph type="title"/>
          </p:nvPr>
        </p:nvSpPr>
        <p:spPr>
          <a:xfrm>
            <a:off x="839788" y="365125"/>
            <a:ext cx="10515600" cy="1325563"/>
          </a:xfr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3267E413-945D-AB4B-B718-6887C92BC116}"/>
              </a:ext>
            </a:extLst>
          </p:cNvPr>
          <p:cNvSpPr>
            <a:spLocks noGrp="1"/>
          </p:cNvSpPr>
          <p:nvPr>
            <p:ph type="body" idx="1"/>
          </p:nvPr>
        </p:nvSpPr>
        <p:spPr>
          <a:xfrm>
            <a:off x="839788" y="1681163"/>
            <a:ext cx="5157787" cy="823912"/>
          </a:xfrm>
        </p:spPr>
        <p:txBody>
          <a:bodyPr anchor="b"/>
          <a:lstStyle>
            <a:lvl1pPr marL="0" indent="0">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04870-BDB3-3F4A-8238-C6E79B3C108A}"/>
              </a:ext>
            </a:extLst>
          </p:cNvPr>
          <p:cNvSpPr>
            <a:spLocks noGrp="1"/>
          </p:cNvSpPr>
          <p:nvPr>
            <p:ph sz="half" idx="2"/>
          </p:nvPr>
        </p:nvSpPr>
        <p:spPr>
          <a:xfrm>
            <a:off x="839788" y="2505075"/>
            <a:ext cx="5157787" cy="368458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14DFC-36C7-1A49-86D2-564B9E00910F}"/>
              </a:ext>
            </a:extLst>
          </p:cNvPr>
          <p:cNvSpPr>
            <a:spLocks noGrp="1"/>
          </p:cNvSpPr>
          <p:nvPr>
            <p:ph type="body" sz="quarter" idx="3"/>
          </p:nvPr>
        </p:nvSpPr>
        <p:spPr>
          <a:xfrm>
            <a:off x="6172200" y="1681163"/>
            <a:ext cx="5183188" cy="823912"/>
          </a:xfrm>
        </p:spPr>
        <p:txBody>
          <a:bodyPr anchor="b"/>
          <a:lstStyle>
            <a:lvl1pPr marL="0" indent="0">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F6DC4-817A-054F-A21A-DBA3606A43B2}"/>
              </a:ext>
            </a:extLst>
          </p:cNvPr>
          <p:cNvSpPr>
            <a:spLocks noGrp="1"/>
          </p:cNvSpPr>
          <p:nvPr>
            <p:ph sz="quarter" idx="4"/>
          </p:nvPr>
        </p:nvSpPr>
        <p:spPr>
          <a:xfrm>
            <a:off x="6172200" y="2505075"/>
            <a:ext cx="5183188" cy="368458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178AF7-2EA6-DD44-B207-2B93B2D8971B}"/>
              </a:ext>
            </a:extLst>
          </p:cNvPr>
          <p:cNvSpPr>
            <a:spLocks noGrp="1"/>
          </p:cNvSpPr>
          <p:nvPr>
            <p:ph type="dt" sz="half" idx="10"/>
          </p:nvPr>
        </p:nvSpPr>
        <p:spPr/>
        <p:txBody>
          <a:bodyPr/>
          <a:lstStyle/>
          <a:p>
            <a:pPr algn="ctr"/>
            <a:fld id="{53BEF823-48A5-43FC-BE03-E79964288B41}" type="datetimeFigureOut">
              <a:rPr lang="en-US" smtClean="0"/>
              <a:pPr algn="ctr"/>
              <a:t>9/10/2021</a:t>
            </a:fld>
            <a:endParaRPr lang="en-US"/>
          </a:p>
        </p:txBody>
      </p:sp>
      <p:sp>
        <p:nvSpPr>
          <p:cNvPr id="8" name="Footer Placeholder 7">
            <a:extLst>
              <a:ext uri="{FF2B5EF4-FFF2-40B4-BE49-F238E27FC236}">
                <a16:creationId xmlns:a16="http://schemas.microsoft.com/office/drawing/2014/main" id="{F3625E9B-FC7D-9942-AC24-D8ECE715547F}"/>
              </a:ext>
            </a:extLst>
          </p:cNvPr>
          <p:cNvSpPr>
            <a:spLocks noGrp="1"/>
          </p:cNvSpPr>
          <p:nvPr>
            <p:ph type="ftr" sz="quarter" idx="11"/>
          </p:nvPr>
        </p:nvSpPr>
        <p:spPr/>
        <p:txBody>
          <a:bodyPr/>
          <a:lstStyle>
            <a:lvl1pPr algn="ctr">
              <a:defRPr/>
            </a:lvl1pPr>
          </a:lstStyle>
          <a:p>
            <a:endParaRPr lang="en-US"/>
          </a:p>
        </p:txBody>
      </p:sp>
      <p:sp>
        <p:nvSpPr>
          <p:cNvPr id="9" name="Slide Number Placeholder 8">
            <a:extLst>
              <a:ext uri="{FF2B5EF4-FFF2-40B4-BE49-F238E27FC236}">
                <a16:creationId xmlns:a16="http://schemas.microsoft.com/office/drawing/2014/main" id="{0F4E9880-C568-074A-BE28-DBABF51E3B91}"/>
              </a:ext>
            </a:extLst>
          </p:cNvPr>
          <p:cNvSpPr>
            <a:spLocks noGrp="1"/>
          </p:cNvSpPr>
          <p:nvPr>
            <p:ph type="sldNum" sz="quarter" idx="12"/>
          </p:nvPr>
        </p:nvSpPr>
        <p:spPr>
          <a:xfrm>
            <a:off x="8610600" y="6356350"/>
            <a:ext cx="1822704" cy="365125"/>
          </a:xfrm>
        </p:spPr>
        <p:txBody>
          <a:bodyPr/>
          <a:lstStyle/>
          <a:p>
            <a:pPr algn="ctr"/>
            <a:fld id="{D79E6812-DF0E-4B88-AFAA-EAC7168F54C0}" type="slidenum">
              <a:rPr lang="en-US" smtClean="0"/>
              <a:pPr algn="ctr"/>
              <a:t>‹#›</a:t>
            </a:fld>
            <a:endParaRPr lang="en-US"/>
          </a:p>
        </p:txBody>
      </p:sp>
      <p:pic>
        <p:nvPicPr>
          <p:cNvPr id="10" name="Picture 9" descr="A picture containing background pattern&#10;&#10;Description automatically generated">
            <a:extLst>
              <a:ext uri="{FF2B5EF4-FFF2-40B4-BE49-F238E27FC236}">
                <a16:creationId xmlns:a16="http://schemas.microsoft.com/office/drawing/2014/main" id="{88774449-A546-A346-878D-FBDD9093E1BB}"/>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11" name="Rectangle 10">
            <a:extLst>
              <a:ext uri="{FF2B5EF4-FFF2-40B4-BE49-F238E27FC236}">
                <a16:creationId xmlns:a16="http://schemas.microsoft.com/office/drawing/2014/main" id="{BF467F6D-EA4F-474E-98F7-0909973D7669}"/>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5CA509-EFA5-5B4C-AA9E-884992A3F06A}"/>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66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DB1D-C0DE-2C44-A82E-89F2D83F948D}"/>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36AD1108-412B-6647-8AC3-299899F69670}"/>
              </a:ext>
            </a:extLst>
          </p:cNvPr>
          <p:cNvSpPr>
            <a:spLocks noGrp="1"/>
          </p:cNvSpPr>
          <p:nvPr>
            <p:ph type="dt" sz="half" idx="10"/>
          </p:nvPr>
        </p:nvSpPr>
        <p:spPr/>
        <p:txBody>
          <a:bodyPr/>
          <a:lstStyle>
            <a:lvl1pPr algn="ctr">
              <a:defRPr/>
            </a:lvl1pPr>
          </a:lstStyle>
          <a:p>
            <a:fld id="{53BEF823-48A5-43FC-BE03-E79964288B41}" type="datetimeFigureOut">
              <a:rPr lang="en-US" smtClean="0"/>
              <a:pPr/>
              <a:t>9/10/2021</a:t>
            </a:fld>
            <a:endParaRPr lang="en-US"/>
          </a:p>
        </p:txBody>
      </p:sp>
      <p:sp>
        <p:nvSpPr>
          <p:cNvPr id="4" name="Footer Placeholder 3">
            <a:extLst>
              <a:ext uri="{FF2B5EF4-FFF2-40B4-BE49-F238E27FC236}">
                <a16:creationId xmlns:a16="http://schemas.microsoft.com/office/drawing/2014/main" id="{2A6A61C4-EB45-084E-8899-42EC6CCFA8D9}"/>
              </a:ext>
            </a:extLst>
          </p:cNvPr>
          <p:cNvSpPr>
            <a:spLocks noGrp="1"/>
          </p:cNvSpPr>
          <p:nvPr>
            <p:ph type="ftr" sz="quarter" idx="11"/>
          </p:nvPr>
        </p:nvSpPr>
        <p:spPr/>
        <p:txBody>
          <a:bodyPr/>
          <a:lstStyle>
            <a:lvl1pPr algn="ctr">
              <a:defRPr/>
            </a:lvl1pPr>
          </a:lstStyle>
          <a:p>
            <a:endParaRPr lang="en-US"/>
          </a:p>
        </p:txBody>
      </p:sp>
      <p:sp>
        <p:nvSpPr>
          <p:cNvPr id="5" name="Slide Number Placeholder 4">
            <a:extLst>
              <a:ext uri="{FF2B5EF4-FFF2-40B4-BE49-F238E27FC236}">
                <a16:creationId xmlns:a16="http://schemas.microsoft.com/office/drawing/2014/main" id="{332566E0-9641-B343-AA11-128DA0A4418C}"/>
              </a:ext>
            </a:extLst>
          </p:cNvPr>
          <p:cNvSpPr>
            <a:spLocks noGrp="1"/>
          </p:cNvSpPr>
          <p:nvPr>
            <p:ph type="sldNum" sz="quarter" idx="12"/>
          </p:nvPr>
        </p:nvSpPr>
        <p:spPr>
          <a:xfrm>
            <a:off x="8610600" y="6356350"/>
            <a:ext cx="2005584" cy="365125"/>
          </a:xfrm>
        </p:spPr>
        <p:txBody>
          <a:bodyPr/>
          <a:lstStyle/>
          <a:p>
            <a:pPr algn="ctr"/>
            <a:fld id="{D79E6812-DF0E-4B88-AFAA-EAC7168F54C0}" type="slidenum">
              <a:rPr lang="en-US" smtClean="0"/>
              <a:pPr algn="ctr"/>
              <a:t>‹#›</a:t>
            </a:fld>
            <a:endParaRPr lang="en-US"/>
          </a:p>
        </p:txBody>
      </p:sp>
      <p:pic>
        <p:nvPicPr>
          <p:cNvPr id="6" name="Picture 5" descr="A picture containing background pattern&#10;&#10;Description automatically generated">
            <a:extLst>
              <a:ext uri="{FF2B5EF4-FFF2-40B4-BE49-F238E27FC236}">
                <a16:creationId xmlns:a16="http://schemas.microsoft.com/office/drawing/2014/main" id="{ACF6A3D5-773B-B24C-A2CA-CF609BB21AC2}"/>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7" name="Rectangle 6">
            <a:extLst>
              <a:ext uri="{FF2B5EF4-FFF2-40B4-BE49-F238E27FC236}">
                <a16:creationId xmlns:a16="http://schemas.microsoft.com/office/drawing/2014/main" id="{19496BF2-6C7C-9A4A-BB35-9C22FFF22776}"/>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0482AE-9379-C647-AA9D-2ABFE8612552}"/>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95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6D83E-757B-174D-A648-1D7B69EF5EA4}"/>
              </a:ext>
            </a:extLst>
          </p:cNvPr>
          <p:cNvSpPr>
            <a:spLocks noGrp="1"/>
          </p:cNvSpPr>
          <p:nvPr>
            <p:ph type="dt" sz="half" idx="10"/>
          </p:nvPr>
        </p:nvSpPr>
        <p:spPr/>
        <p:txBody>
          <a:bodyPr/>
          <a:lstStyle/>
          <a:p>
            <a:pPr algn="ctr"/>
            <a:fld id="{53BEF823-48A5-43FC-BE03-E79964288B41}" type="datetimeFigureOut">
              <a:rPr lang="en-US" smtClean="0"/>
              <a:pPr algn="ctr"/>
              <a:t>9/10/2021</a:t>
            </a:fld>
            <a:endParaRPr lang="en-US"/>
          </a:p>
        </p:txBody>
      </p:sp>
      <p:sp>
        <p:nvSpPr>
          <p:cNvPr id="3" name="Footer Placeholder 2">
            <a:extLst>
              <a:ext uri="{FF2B5EF4-FFF2-40B4-BE49-F238E27FC236}">
                <a16:creationId xmlns:a16="http://schemas.microsoft.com/office/drawing/2014/main" id="{429ED25B-8B10-D345-872A-8D8234EA4823}"/>
              </a:ext>
            </a:extLst>
          </p:cNvPr>
          <p:cNvSpPr>
            <a:spLocks noGrp="1"/>
          </p:cNvSpPr>
          <p:nvPr>
            <p:ph type="ftr" sz="quarter" idx="11"/>
          </p:nvPr>
        </p:nvSpPr>
        <p:spPr/>
        <p:txBody>
          <a:bodyPr/>
          <a:lstStyle>
            <a:lvl1pPr algn="ctr">
              <a:defRPr/>
            </a:lvl1pPr>
          </a:lstStyle>
          <a:p>
            <a:endParaRPr lang="en-US"/>
          </a:p>
        </p:txBody>
      </p:sp>
      <p:sp>
        <p:nvSpPr>
          <p:cNvPr id="4" name="Slide Number Placeholder 3">
            <a:extLst>
              <a:ext uri="{FF2B5EF4-FFF2-40B4-BE49-F238E27FC236}">
                <a16:creationId xmlns:a16="http://schemas.microsoft.com/office/drawing/2014/main" id="{948D6C6E-5EF5-A448-8541-3C7F2D1EE399}"/>
              </a:ext>
            </a:extLst>
          </p:cNvPr>
          <p:cNvSpPr>
            <a:spLocks noGrp="1"/>
          </p:cNvSpPr>
          <p:nvPr>
            <p:ph type="sldNum" sz="quarter" idx="12"/>
          </p:nvPr>
        </p:nvSpPr>
        <p:spPr>
          <a:xfrm>
            <a:off x="8610600" y="6356350"/>
            <a:ext cx="1923288" cy="365125"/>
          </a:xfrm>
        </p:spPr>
        <p:txBody>
          <a:bodyPr/>
          <a:lstStyle/>
          <a:p>
            <a:pPr algn="ctr"/>
            <a:fld id="{D79E6812-DF0E-4B88-AFAA-EAC7168F54C0}" type="slidenum">
              <a:rPr lang="en-US" smtClean="0"/>
              <a:pPr algn="ct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6B315A90-7CB6-E24B-9D18-1665A6472AA7}"/>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6" name="Rectangle 5">
            <a:extLst>
              <a:ext uri="{FF2B5EF4-FFF2-40B4-BE49-F238E27FC236}">
                <a16:creationId xmlns:a16="http://schemas.microsoft.com/office/drawing/2014/main" id="{00FD60E3-FA25-8848-B37A-9BFE4C32871C}"/>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330BAB-D438-374D-9B55-BACF3878ADBA}"/>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A46B-7712-CD40-8DD3-19FD051C5B67}"/>
              </a:ext>
            </a:extLst>
          </p:cNvPr>
          <p:cNvSpPr>
            <a:spLocks noGrp="1"/>
          </p:cNvSpPr>
          <p:nvPr>
            <p:ph type="title"/>
          </p:nvPr>
        </p:nvSpPr>
        <p:spPr>
          <a:xfrm>
            <a:off x="839788" y="457200"/>
            <a:ext cx="3932237" cy="1600200"/>
          </a:xfrm>
        </p:spPr>
        <p:txBody>
          <a:bodyPr anchor="b"/>
          <a:lstStyle>
            <a:lvl1pPr>
              <a:defRPr sz="3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91FD045-11DC-074E-B256-86D1ED21A679}"/>
              </a:ext>
            </a:extLst>
          </p:cNvPr>
          <p:cNvSpPr>
            <a:spLocks noGrp="1"/>
          </p:cNvSpPr>
          <p:nvPr>
            <p:ph idx="1"/>
          </p:nvPr>
        </p:nvSpPr>
        <p:spPr>
          <a:xfrm>
            <a:off x="5183188" y="987425"/>
            <a:ext cx="6172200" cy="4873625"/>
          </a:xfrm>
        </p:spPr>
        <p:txBody>
          <a:bodyPr/>
          <a:lstStyle>
            <a:lvl1pPr>
              <a:buClr>
                <a:srgbClr val="0E6782"/>
              </a:buClr>
              <a:defRPr sz="3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sz="2800" b="0" i="0">
                <a:latin typeface="Helvetica Neue" panose="02000503000000020004" pitchFamily="2" charset="0"/>
                <a:ea typeface="Helvetica Neue" panose="02000503000000020004" pitchFamily="2" charset="0"/>
                <a:cs typeface="Helvetica Neue" panose="02000503000000020004" pitchFamily="2" charset="0"/>
              </a:defRPr>
            </a:lvl2pPr>
            <a:lvl3pP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a:defRPr sz="2000" b="0" i="0">
                <a:latin typeface="Helvetica Neue" panose="02000503000000020004" pitchFamily="2" charset="0"/>
                <a:ea typeface="Helvetica Neue" panose="02000503000000020004" pitchFamily="2" charset="0"/>
                <a:cs typeface="Helvetica Neue" panose="02000503000000020004" pitchFamily="2" charset="0"/>
              </a:defRPr>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06C6F-E061-4C4F-9647-4EE34F8AC934}"/>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1F535-0C8D-CB41-BBBB-EC485A9CDDB1}"/>
              </a:ext>
            </a:extLst>
          </p:cNvPr>
          <p:cNvSpPr>
            <a:spLocks noGrp="1"/>
          </p:cNvSpPr>
          <p:nvPr>
            <p:ph type="dt" sz="half" idx="10"/>
          </p:nvPr>
        </p:nvSpPr>
        <p:spPr/>
        <p:txBody>
          <a:bodyPr/>
          <a:lstStyle>
            <a:lvl1pPr algn="ctr">
              <a:defRPr/>
            </a:lvl1pPr>
          </a:lstStyle>
          <a:p>
            <a:fld id="{53BEF823-48A5-43FC-BE03-E79964288B41}" type="datetimeFigureOut">
              <a:rPr lang="en-US" smtClean="0"/>
              <a:pPr/>
              <a:t>9/10/2021</a:t>
            </a:fld>
            <a:endParaRPr lang="en-US"/>
          </a:p>
        </p:txBody>
      </p:sp>
      <p:sp>
        <p:nvSpPr>
          <p:cNvPr id="6" name="Footer Placeholder 5">
            <a:extLst>
              <a:ext uri="{FF2B5EF4-FFF2-40B4-BE49-F238E27FC236}">
                <a16:creationId xmlns:a16="http://schemas.microsoft.com/office/drawing/2014/main" id="{07319073-E683-E34B-9910-36A9722CEBB6}"/>
              </a:ext>
            </a:extLst>
          </p:cNvPr>
          <p:cNvSpPr>
            <a:spLocks noGrp="1"/>
          </p:cNvSpPr>
          <p:nvPr>
            <p:ph type="ftr" sz="quarter" idx="11"/>
          </p:nvPr>
        </p:nvSpPr>
        <p:spPr/>
        <p:txBody>
          <a:bodyPr/>
          <a:lstStyle>
            <a:lvl1pPr algn="ctr">
              <a:defRPr/>
            </a:lvl1pPr>
          </a:lstStyle>
          <a:p>
            <a:endParaRPr lang="en-US"/>
          </a:p>
        </p:txBody>
      </p:sp>
      <p:sp>
        <p:nvSpPr>
          <p:cNvPr id="7" name="Slide Number Placeholder 6">
            <a:extLst>
              <a:ext uri="{FF2B5EF4-FFF2-40B4-BE49-F238E27FC236}">
                <a16:creationId xmlns:a16="http://schemas.microsoft.com/office/drawing/2014/main" id="{535DED41-8E94-5B43-AEAE-37AA67D24860}"/>
              </a:ext>
            </a:extLst>
          </p:cNvPr>
          <p:cNvSpPr>
            <a:spLocks noGrp="1"/>
          </p:cNvSpPr>
          <p:nvPr>
            <p:ph type="sldNum" sz="quarter" idx="12"/>
          </p:nvPr>
        </p:nvSpPr>
        <p:spPr>
          <a:xfrm>
            <a:off x="8610600" y="6356350"/>
            <a:ext cx="1895856" cy="365125"/>
          </a:xfrm>
        </p:spPr>
        <p:txBody>
          <a:bodyPr/>
          <a:lstStyle/>
          <a:p>
            <a:pPr algn="ctr"/>
            <a:fld id="{D79E6812-DF0E-4B88-AFAA-EAC7168F54C0}" type="slidenum">
              <a:rPr lang="en-US" smtClean="0"/>
              <a:pPr algn="ct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615978D7-3B72-5B42-A03F-0324247FF7B7}"/>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9" name="Rectangle 8">
            <a:extLst>
              <a:ext uri="{FF2B5EF4-FFF2-40B4-BE49-F238E27FC236}">
                <a16:creationId xmlns:a16="http://schemas.microsoft.com/office/drawing/2014/main" id="{9054F4DF-46DA-1C4B-A445-12F846FC5703}"/>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307F23-0D25-3F47-8F91-30C5382DB6BF}"/>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33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9487-8A17-774A-89EC-350014F87630}"/>
              </a:ext>
            </a:extLst>
          </p:cNvPr>
          <p:cNvSpPr>
            <a:spLocks noGrp="1"/>
          </p:cNvSpPr>
          <p:nvPr>
            <p:ph type="title"/>
          </p:nvPr>
        </p:nvSpPr>
        <p:spPr>
          <a:xfrm>
            <a:off x="839788" y="457200"/>
            <a:ext cx="3932237" cy="1600200"/>
          </a:xfrm>
        </p:spPr>
        <p:txBody>
          <a:bodyPr anchor="b"/>
          <a:lstStyle>
            <a:lvl1pPr>
              <a:defRPr sz="3200" b="0"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5C90D90-2ABE-414C-A774-FCDF6A6DB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1C6F8-35E0-8649-A302-BFB113E6D015}"/>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C96BE-8C49-DA46-98BF-7792787BF27E}"/>
              </a:ext>
            </a:extLst>
          </p:cNvPr>
          <p:cNvSpPr>
            <a:spLocks noGrp="1"/>
          </p:cNvSpPr>
          <p:nvPr>
            <p:ph type="dt" sz="half" idx="10"/>
          </p:nvPr>
        </p:nvSpPr>
        <p:spPr/>
        <p:txBody>
          <a:bodyPr/>
          <a:lstStyle/>
          <a:p>
            <a:pPr algn="ctr"/>
            <a:fld id="{53BEF823-48A5-43FC-BE03-E79964288B41}" type="datetimeFigureOut">
              <a:rPr lang="en-US" smtClean="0"/>
              <a:pPr algn="ctr"/>
              <a:t>9/10/2021</a:t>
            </a:fld>
            <a:endParaRPr lang="en-US"/>
          </a:p>
        </p:txBody>
      </p:sp>
      <p:sp>
        <p:nvSpPr>
          <p:cNvPr id="6" name="Footer Placeholder 5">
            <a:extLst>
              <a:ext uri="{FF2B5EF4-FFF2-40B4-BE49-F238E27FC236}">
                <a16:creationId xmlns:a16="http://schemas.microsoft.com/office/drawing/2014/main" id="{E3792FE7-CDB0-164C-A756-35605CA7E7C1}"/>
              </a:ext>
            </a:extLst>
          </p:cNvPr>
          <p:cNvSpPr>
            <a:spLocks noGrp="1"/>
          </p:cNvSpPr>
          <p:nvPr>
            <p:ph type="ftr" sz="quarter" idx="11"/>
          </p:nvPr>
        </p:nvSpPr>
        <p:spPr/>
        <p:txBody>
          <a:bodyPr/>
          <a:lstStyle>
            <a:lvl1pPr algn="ctr">
              <a:defRPr/>
            </a:lvl1pPr>
          </a:lstStyle>
          <a:p>
            <a:endParaRPr lang="en-US"/>
          </a:p>
        </p:txBody>
      </p:sp>
      <p:sp>
        <p:nvSpPr>
          <p:cNvPr id="7" name="Slide Number Placeholder 6">
            <a:extLst>
              <a:ext uri="{FF2B5EF4-FFF2-40B4-BE49-F238E27FC236}">
                <a16:creationId xmlns:a16="http://schemas.microsoft.com/office/drawing/2014/main" id="{B38B3040-171F-5549-8262-7EA282852CE3}"/>
              </a:ext>
            </a:extLst>
          </p:cNvPr>
          <p:cNvSpPr>
            <a:spLocks noGrp="1"/>
          </p:cNvSpPr>
          <p:nvPr>
            <p:ph type="sldNum" sz="quarter" idx="12"/>
          </p:nvPr>
        </p:nvSpPr>
        <p:spPr>
          <a:xfrm>
            <a:off x="8610600" y="6356350"/>
            <a:ext cx="1996440" cy="365125"/>
          </a:xfrm>
        </p:spPr>
        <p:txBody>
          <a:bodyPr/>
          <a:lstStyle/>
          <a:p>
            <a:pPr algn="ctr"/>
            <a:fld id="{D79E6812-DF0E-4B88-AFAA-EAC7168F54C0}" type="slidenum">
              <a:rPr lang="en-US" smtClean="0"/>
              <a:pPr algn="ct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1C230E94-38F8-C444-9CA7-0FCAE1584E23}"/>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9" name="Rectangle 8">
            <a:extLst>
              <a:ext uri="{FF2B5EF4-FFF2-40B4-BE49-F238E27FC236}">
                <a16:creationId xmlns:a16="http://schemas.microsoft.com/office/drawing/2014/main" id="{354C3270-AABB-9C43-86B9-19E006CCF803}"/>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950A09-D5C9-2741-8A30-C5296363B15D}"/>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1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F91DE-A88B-2646-8E36-C32B64C8F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4DFC11-C3AA-304C-A24F-5986E649C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038B6-A78D-DA4A-9213-5182518D3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53BEF823-48A5-43FC-BE03-E79964288B41}" type="datetimeFigureOut">
              <a:rPr lang="en-US" smtClean="0"/>
              <a:pPr algn="r"/>
              <a:t>9/10/2021</a:t>
            </a:fld>
            <a:endParaRPr lang="en-US"/>
          </a:p>
        </p:txBody>
      </p:sp>
      <p:sp>
        <p:nvSpPr>
          <p:cNvPr id="5" name="Footer Placeholder 4">
            <a:extLst>
              <a:ext uri="{FF2B5EF4-FFF2-40B4-BE49-F238E27FC236}">
                <a16:creationId xmlns:a16="http://schemas.microsoft.com/office/drawing/2014/main" id="{D9082855-24CB-0245-A3FE-5C7592A2D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Slide Number Placeholder 5">
            <a:extLst>
              <a:ext uri="{FF2B5EF4-FFF2-40B4-BE49-F238E27FC236}">
                <a16:creationId xmlns:a16="http://schemas.microsoft.com/office/drawing/2014/main" id="{98C18064-9604-7F41-9FB1-60490919A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71562962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5" r:id="rId3"/>
    <p:sldLayoutId id="2147483926" r:id="rId4"/>
    <p:sldLayoutId id="2147483927" r:id="rId5"/>
    <p:sldLayoutId id="2147483928" r:id="rId6"/>
    <p:sldLayoutId id="2147483929" r:id="rId7"/>
    <p:sldLayoutId id="214748393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hyperlink" Target="https://www.ssa.gov/forms/ssa-561.pdf"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hyperlink" Target="https://www.ssa.gov/forms/ssa-632-bk.pdf"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hyperlink" Target="https://www.ssa.gov/forms/ssa-634.pdf"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audio" Target="../media/media18.m4a"/><Relationship Id="rId16" Type="http://schemas.openxmlformats.org/officeDocument/2006/relationships/image" Target="../media/image4.png"/><Relationship Id="rId1" Type="http://schemas.microsoft.com/office/2007/relationships/media" Target="../media/media18.m4a"/><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notesSlide" Target="../notesSlides/notesSlide18.xml"/><Relationship Id="rId9" Type="http://schemas.openxmlformats.org/officeDocument/2006/relationships/image" Target="../media/image9.sv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audio" Target="../media/media19.m4a"/><Relationship Id="rId16" Type="http://schemas.openxmlformats.org/officeDocument/2006/relationships/image" Target="../media/image4.png"/><Relationship Id="rId1" Type="http://schemas.microsoft.com/office/2007/relationships/media" Target="../media/media19.m4a"/><Relationship Id="rId6" Type="http://schemas.openxmlformats.org/officeDocument/2006/relationships/image" Target="../media/image7.svg"/><Relationship Id="rId11" Type="http://schemas.openxmlformats.org/officeDocument/2006/relationships/image" Target="../media/image16.png"/><Relationship Id="rId5" Type="http://schemas.openxmlformats.org/officeDocument/2006/relationships/image" Target="../media/image6.png"/><Relationship Id="rId15" Type="http://schemas.openxmlformats.org/officeDocument/2006/relationships/image" Target="../media/image11.svg"/><Relationship Id="rId10" Type="http://schemas.openxmlformats.org/officeDocument/2006/relationships/image" Target="../media/image13.svg"/><Relationship Id="rId4" Type="http://schemas.openxmlformats.org/officeDocument/2006/relationships/notesSlide" Target="../notesSlides/notesSlide19.xml"/><Relationship Id="rId9" Type="http://schemas.openxmlformats.org/officeDocument/2006/relationships/image" Target="../media/image12.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BDC3-13DA-9644-B3A2-1F4EC0070D6F}"/>
              </a:ext>
            </a:extLst>
          </p:cNvPr>
          <p:cNvSpPr>
            <a:spLocks noGrp="1"/>
          </p:cNvSpPr>
          <p:nvPr>
            <p:ph type="ctrTitle"/>
          </p:nvPr>
        </p:nvSpPr>
        <p:spPr>
          <a:xfrm>
            <a:off x="220980" y="297180"/>
            <a:ext cx="7208520" cy="3177540"/>
          </a:xfrm>
        </p:spPr>
        <p:txBody>
          <a:bodyPr>
            <a:normAutofit/>
          </a:bodyPr>
          <a:lstStyle/>
          <a:p>
            <a:r>
              <a:rPr lang="en-US" b="1" dirty="0">
                <a:effectLst>
                  <a:outerShdw blurRad="38100" dist="38100" dir="2700000" algn="tl">
                    <a:srgbClr val="000000">
                      <a:alpha val="43137"/>
                    </a:srgbClr>
                  </a:outerShdw>
                </a:effectLst>
                <a:latin typeface="Solomon Sans SemiBold" panose="02000000000000000000" pitchFamily="2" charset="0"/>
              </a:rPr>
              <a:t>Supplemental Security Income (SSI)</a:t>
            </a:r>
            <a:br>
              <a:rPr lang="en-US" b="1" dirty="0">
                <a:effectLst>
                  <a:outerShdw blurRad="38100" dist="38100" dir="2700000" algn="tl">
                    <a:srgbClr val="000000">
                      <a:alpha val="43137"/>
                    </a:srgbClr>
                  </a:outerShdw>
                </a:effectLst>
                <a:latin typeface="Solomon Sans SemiBold" panose="02000000000000000000" pitchFamily="2" charset="0"/>
              </a:rPr>
            </a:br>
            <a:r>
              <a:rPr lang="en-US" b="1" dirty="0">
                <a:effectLst>
                  <a:outerShdw blurRad="38100" dist="38100" dir="2700000" algn="tl">
                    <a:srgbClr val="000000">
                      <a:alpha val="43137"/>
                    </a:srgbClr>
                  </a:outerShdw>
                </a:effectLst>
                <a:latin typeface="Solomon Sans SemiBold" panose="02000000000000000000" pitchFamily="2" charset="0"/>
              </a:rPr>
              <a:t>Part II</a:t>
            </a:r>
            <a:br>
              <a:rPr lang="en-US" b="1" dirty="0">
                <a:effectLst>
                  <a:outerShdw blurRad="38100" dist="38100" dir="2700000" algn="tl">
                    <a:srgbClr val="000000">
                      <a:alpha val="43137"/>
                    </a:srgbClr>
                  </a:outerShdw>
                </a:effectLst>
                <a:latin typeface="Solomon Sans SemiBold" panose="02000000000000000000" pitchFamily="2" charset="0"/>
              </a:rPr>
            </a:br>
            <a:endParaRPr lang="en-US" sz="4400" dirty="0"/>
          </a:p>
        </p:txBody>
      </p:sp>
      <p:sp>
        <p:nvSpPr>
          <p:cNvPr id="3" name="Title 1">
            <a:extLst>
              <a:ext uri="{FF2B5EF4-FFF2-40B4-BE49-F238E27FC236}">
                <a16:creationId xmlns:a16="http://schemas.microsoft.com/office/drawing/2014/main" id="{7CE855D2-B33E-457D-94D8-DECD3399423A}"/>
              </a:ext>
            </a:extLst>
          </p:cNvPr>
          <p:cNvSpPr txBox="1">
            <a:spLocks/>
          </p:cNvSpPr>
          <p:nvPr/>
        </p:nvSpPr>
        <p:spPr>
          <a:xfrm>
            <a:off x="-274320" y="3634740"/>
            <a:ext cx="7208520" cy="2743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0" i="0" kern="120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br>
              <a:rPr lang="en-US" b="1" dirty="0">
                <a:effectLst>
                  <a:outerShdw blurRad="38100" dist="38100" dir="2700000" algn="tl">
                    <a:srgbClr val="000000">
                      <a:alpha val="43137"/>
                    </a:srgbClr>
                  </a:outerShdw>
                </a:effectLst>
                <a:latin typeface="Solomon Sans SemiBold" panose="02000000000000000000" pitchFamily="2" charset="0"/>
              </a:rPr>
            </a:br>
            <a:r>
              <a:rPr lang="en-US" sz="4400" b="1" dirty="0">
                <a:effectLst>
                  <a:outerShdw blurRad="38100" dist="38100" dir="2700000" algn="tl">
                    <a:srgbClr val="000000">
                      <a:alpha val="43137"/>
                    </a:srgbClr>
                  </a:outerShdw>
                </a:effectLst>
                <a:latin typeface="Solomon Sans SemiBold" panose="02000000000000000000" pitchFamily="2" charset="0"/>
              </a:rPr>
              <a:t>SSI &amp; Overpayments</a:t>
            </a:r>
            <a:br>
              <a:rPr lang="en-US" sz="4400" b="1" dirty="0">
                <a:effectLst>
                  <a:outerShdw blurRad="38100" dist="38100" dir="2700000" algn="tl">
                    <a:srgbClr val="000000">
                      <a:alpha val="43137"/>
                    </a:srgbClr>
                  </a:outerShdw>
                </a:effectLst>
                <a:latin typeface="Solomon Sans SemiBold" panose="02000000000000000000" pitchFamily="2" charset="0"/>
              </a:rPr>
            </a:br>
            <a:r>
              <a:rPr lang="en-US" sz="4400" b="1" dirty="0">
                <a:effectLst>
                  <a:outerShdw blurRad="38100" dist="38100" dir="2700000" algn="tl">
                    <a:srgbClr val="000000">
                      <a:alpha val="43137"/>
                    </a:srgbClr>
                  </a:outerShdw>
                </a:effectLst>
                <a:latin typeface="Solomon Sans SemiBold" panose="02000000000000000000" pitchFamily="2" charset="0"/>
              </a:rPr>
              <a:t>How to Handle </a:t>
            </a:r>
          </a:p>
          <a:p>
            <a:r>
              <a:rPr lang="en-US" sz="4400" b="1" dirty="0">
                <a:effectLst>
                  <a:outerShdw blurRad="38100" dist="38100" dir="2700000" algn="tl">
                    <a:srgbClr val="000000">
                      <a:alpha val="43137"/>
                    </a:srgbClr>
                  </a:outerShdw>
                </a:effectLst>
                <a:latin typeface="Solomon Sans SemiBold" panose="02000000000000000000" pitchFamily="2" charset="0"/>
              </a:rPr>
              <a:t>Overpayments</a:t>
            </a:r>
            <a:endParaRPr lang="en-US" sz="4400" dirty="0"/>
          </a:p>
        </p:txBody>
      </p:sp>
      <p:pic>
        <p:nvPicPr>
          <p:cNvPr id="8" name="Audio 7">
            <a:hlinkClick r:id="" action="ppaction://media"/>
            <a:extLst>
              <a:ext uri="{FF2B5EF4-FFF2-40B4-BE49-F238E27FC236}">
                <a16:creationId xmlns:a16="http://schemas.microsoft.com/office/drawing/2014/main" id="{6B3912C5-5290-451A-B711-62653125D5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073882"/>
      </p:ext>
    </p:extLst>
  </p:cSld>
  <p:clrMapOvr>
    <a:masterClrMapping/>
  </p:clrMapOvr>
  <mc:AlternateContent xmlns:mc="http://schemas.openxmlformats.org/markup-compatibility/2006" xmlns:p14="http://schemas.microsoft.com/office/powerpoint/2010/main">
    <mc:Choice Requires="p14">
      <p:transition spd="slow" p14:dur="2000" advTm="15533"/>
    </mc:Choice>
    <mc:Fallback xmlns="">
      <p:transition spd="slow" advTm="15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a:xfrm>
            <a:off x="838200" y="498475"/>
            <a:ext cx="10515600" cy="1325563"/>
          </a:xfrm>
        </p:spPr>
        <p:txBody>
          <a:bodyPr>
            <a:normAutofit/>
          </a:bodyPr>
          <a:lstStyle/>
          <a:p>
            <a:r>
              <a:rPr lang="en-US" dirty="0">
                <a:latin typeface="Helvetica Neue Medium" panose="02000503000000020004"/>
              </a:rPr>
              <a:t>What To File For A Reconsideration?</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a:xfrm>
            <a:off x="838200" y="2074164"/>
            <a:ext cx="10515600" cy="4224527"/>
          </a:xfrm>
        </p:spPr>
        <p:txBody>
          <a:bodyPr>
            <a:normAutofit lnSpcReduction="10000"/>
          </a:bodyPr>
          <a:lstStyle/>
          <a:p>
            <a:pPr>
              <a:spcBef>
                <a:spcPts val="1200"/>
              </a:spcBef>
              <a:buFont typeface="Wingdings" panose="05000000000000000000" pitchFamily="2" charset="2"/>
              <a:buChar char="Ø"/>
            </a:pPr>
            <a:r>
              <a:rPr lang="en-US" sz="2800" dirty="0">
                <a:latin typeface="Helvetica Neue Medium" panose="02000503000000020004"/>
              </a:rPr>
              <a:t>Ask a family member or trusted friend to fill out this Social Security Administration Form (SSA-561): </a:t>
            </a:r>
          </a:p>
          <a:p>
            <a:pPr marL="0" indent="0">
              <a:spcBef>
                <a:spcPts val="1200"/>
              </a:spcBef>
              <a:buNone/>
            </a:pPr>
            <a:r>
              <a:rPr lang="en-US" sz="2800" dirty="0">
                <a:latin typeface="Helvetica Neue Medium" panose="02000503000000020004"/>
              </a:rPr>
              <a:t>    </a:t>
            </a:r>
            <a:r>
              <a:rPr lang="en-US" sz="2800" dirty="0">
                <a:latin typeface="Helvetica Neue Medium" panose="02000503000000020004"/>
                <a:hlinkClick r:id="rId5"/>
              </a:rPr>
              <a:t>https://www.ssa.gov/forms/ssa-561.pdf</a:t>
            </a:r>
            <a:endParaRPr lang="en-US" sz="2800" dirty="0">
              <a:latin typeface="Helvetica Neue Medium" panose="02000503000000020004"/>
            </a:endParaRPr>
          </a:p>
          <a:p>
            <a:pPr marL="0" indent="0">
              <a:spcBef>
                <a:spcPts val="1200"/>
              </a:spcBef>
              <a:buNone/>
            </a:pPr>
            <a:endParaRPr lang="en-US" sz="2800" dirty="0">
              <a:latin typeface="Helvetica Neue Medium" panose="02000503000000020004"/>
            </a:endParaRPr>
          </a:p>
          <a:p>
            <a:pPr>
              <a:spcBef>
                <a:spcPts val="1200"/>
              </a:spcBef>
              <a:buFont typeface="Wingdings" panose="05000000000000000000" pitchFamily="2" charset="2"/>
              <a:buChar char="Ø"/>
            </a:pPr>
            <a:r>
              <a:rPr lang="en-US" sz="2800" dirty="0">
                <a:latin typeface="Helvetica Neue Medium" panose="02000503000000020004"/>
              </a:rPr>
              <a:t>The government will offer you a chance for a case review of your file or a chance to meet with a representative to discuss your case. </a:t>
            </a:r>
          </a:p>
          <a:p>
            <a:pPr>
              <a:spcBef>
                <a:spcPts val="1200"/>
              </a:spcBef>
              <a:buFont typeface="Wingdings" panose="05000000000000000000" pitchFamily="2" charset="2"/>
              <a:buChar char="Ø"/>
            </a:pPr>
            <a:endParaRPr lang="en-US" dirty="0">
              <a:latin typeface="Helvetica Neue Medium" panose="02000503000000020004"/>
            </a:endParaRPr>
          </a:p>
          <a:p>
            <a:pPr>
              <a:spcBef>
                <a:spcPts val="1200"/>
              </a:spcBef>
              <a:buFont typeface="Wingdings" panose="05000000000000000000" pitchFamily="2" charset="2"/>
              <a:buChar char="Ø"/>
            </a:pPr>
            <a:r>
              <a:rPr lang="en-US" sz="2800" dirty="0">
                <a:latin typeface="Helvetica Neue Medium" panose="02000503000000020004"/>
              </a:rPr>
              <a:t>A case review is a review of paperwork in your file. </a:t>
            </a:r>
          </a:p>
        </p:txBody>
      </p:sp>
      <p:pic>
        <p:nvPicPr>
          <p:cNvPr id="6" name="Audio 5">
            <a:hlinkClick r:id="" action="ppaction://media"/>
            <a:extLst>
              <a:ext uri="{FF2B5EF4-FFF2-40B4-BE49-F238E27FC236}">
                <a16:creationId xmlns:a16="http://schemas.microsoft.com/office/drawing/2014/main" id="{1D98E669-B255-4A89-BA24-50BF6080EB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52985207"/>
      </p:ext>
    </p:extLst>
  </p:cSld>
  <p:clrMapOvr>
    <a:masterClrMapping/>
  </p:clrMapOvr>
  <mc:AlternateContent xmlns:mc="http://schemas.openxmlformats.org/markup-compatibility/2006" xmlns:p14="http://schemas.microsoft.com/office/powerpoint/2010/main">
    <mc:Choice Requires="p14">
      <p:transition spd="slow" p14:dur="2000" advTm="23503"/>
    </mc:Choice>
    <mc:Fallback xmlns="">
      <p:transition spd="slow" advTm="23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What is a Waiver?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You ask the government to forgive the overpayment</a:t>
            </a:r>
          </a:p>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There is NO time restrictions for when you can file a waiver</a:t>
            </a:r>
            <a:endParaRPr lang="en-US" sz="3200" dirty="0"/>
          </a:p>
        </p:txBody>
      </p:sp>
      <p:pic>
        <p:nvPicPr>
          <p:cNvPr id="5" name="Audio 4">
            <a:hlinkClick r:id="" action="ppaction://media"/>
            <a:extLst>
              <a:ext uri="{FF2B5EF4-FFF2-40B4-BE49-F238E27FC236}">
                <a16:creationId xmlns:a16="http://schemas.microsoft.com/office/drawing/2014/main" id="{1D1FFF3B-C5E7-446A-A535-DDC12A7636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20801453"/>
      </p:ext>
    </p:extLst>
  </p:cSld>
  <p:clrMapOvr>
    <a:masterClrMapping/>
  </p:clrMapOvr>
  <mc:AlternateContent xmlns:mc="http://schemas.openxmlformats.org/markup-compatibility/2006" xmlns:p14="http://schemas.microsoft.com/office/powerpoint/2010/main">
    <mc:Choice Requires="p14">
      <p:transition spd="slow" p14:dur="2000" advTm="12898"/>
    </mc:Choice>
    <mc:Fallback xmlns="">
      <p:transition spd="slow" advTm="128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When To File a Waiver?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a:xfrm>
            <a:off x="838200" y="1721104"/>
            <a:ext cx="10515600" cy="4415536"/>
          </a:xfrm>
        </p:spPr>
        <p:txBody>
          <a:bodyPr>
            <a:noAutofit/>
          </a:bodyPr>
          <a:lstStyle/>
          <a:p>
            <a:pPr marL="457200" indent="-457200">
              <a:spcBef>
                <a:spcPts val="1200"/>
              </a:spcBef>
              <a:spcAft>
                <a:spcPts val="1200"/>
              </a:spcAft>
              <a:buFont typeface="Wingdings" panose="05000000000000000000" pitchFamily="2" charset="2"/>
              <a:buChar char="Ø"/>
            </a:pPr>
            <a:r>
              <a:rPr lang="en-US" dirty="0">
                <a:latin typeface="Helvetica Neue Medium" panose="02000503000000020004"/>
              </a:rPr>
              <a:t>In order to get a waiver, you need to show:</a:t>
            </a:r>
          </a:p>
          <a:p>
            <a:pPr marL="457200" lvl="1" indent="0">
              <a:spcBef>
                <a:spcPts val="1200"/>
              </a:spcBef>
              <a:spcAft>
                <a:spcPts val="1200"/>
              </a:spcAft>
              <a:buNone/>
            </a:pPr>
            <a:r>
              <a:rPr lang="en-US" sz="2800" dirty="0">
                <a:latin typeface="Helvetica Neue Medium" panose="02000503000000020004"/>
              </a:rPr>
              <a:t>1.) You did not cause the overpayment, and</a:t>
            </a:r>
          </a:p>
          <a:p>
            <a:pPr marL="457200" lvl="1" indent="0">
              <a:spcBef>
                <a:spcPts val="1200"/>
              </a:spcBef>
              <a:spcAft>
                <a:spcPts val="1200"/>
              </a:spcAft>
              <a:buNone/>
            </a:pPr>
            <a:r>
              <a:rPr lang="en-US" sz="2800" dirty="0">
                <a:latin typeface="Helvetica Neue Medium" panose="02000503000000020004"/>
              </a:rPr>
              <a:t>2.) You are unable to afford paying back because you have to pay food, rent, medicine or other necessities, or</a:t>
            </a:r>
          </a:p>
          <a:p>
            <a:pPr marL="457200" lvl="1" indent="0">
              <a:spcBef>
                <a:spcPts val="1200"/>
              </a:spcBef>
              <a:spcAft>
                <a:spcPts val="1200"/>
              </a:spcAft>
              <a:buNone/>
            </a:pPr>
            <a:r>
              <a:rPr lang="en-US" sz="2800" dirty="0">
                <a:latin typeface="Helvetica Neue Medium" panose="02000503000000020004"/>
              </a:rPr>
              <a:t>3.) The government taking back your benefits from you would not be fair.</a:t>
            </a:r>
          </a:p>
          <a:p>
            <a:pPr marL="0" indent="0">
              <a:spcBef>
                <a:spcPts val="1200"/>
              </a:spcBef>
              <a:spcAft>
                <a:spcPts val="1200"/>
              </a:spcAft>
              <a:buNone/>
            </a:pPr>
            <a:r>
              <a:rPr lang="en-US" dirty="0">
                <a:latin typeface="Helvetica Neue Medium" panose="02000503000000020004"/>
              </a:rPr>
              <a:t>Examples of asking for a waiver are that you are not working, earn little income and/or cannot pay your living expenses.</a:t>
            </a:r>
          </a:p>
        </p:txBody>
      </p:sp>
      <p:pic>
        <p:nvPicPr>
          <p:cNvPr id="5" name="Audio 4">
            <a:hlinkClick r:id="" action="ppaction://media"/>
            <a:extLst>
              <a:ext uri="{FF2B5EF4-FFF2-40B4-BE49-F238E27FC236}">
                <a16:creationId xmlns:a16="http://schemas.microsoft.com/office/drawing/2014/main" id="{C031DA05-B437-42E8-AE88-563F78841E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24294576"/>
      </p:ext>
    </p:extLst>
  </p:cSld>
  <p:clrMapOvr>
    <a:masterClrMapping/>
  </p:clrMapOvr>
  <mc:AlternateContent xmlns:mc="http://schemas.openxmlformats.org/markup-compatibility/2006" xmlns:p14="http://schemas.microsoft.com/office/powerpoint/2010/main">
    <mc:Choice Requires="p14">
      <p:transition spd="slow" p14:dur="2000" advTm="27986"/>
    </mc:Choice>
    <mc:Fallback xmlns="">
      <p:transition spd="slow" advTm="27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How To File A Waiver?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Ask a family member or trusted friend to fill out this Social Security Form SSA-632:</a:t>
            </a:r>
          </a:p>
          <a:p>
            <a:pPr marL="0" indent="0">
              <a:spcBef>
                <a:spcPts val="1200"/>
              </a:spcBef>
              <a:spcAft>
                <a:spcPts val="1200"/>
              </a:spcAft>
              <a:buNone/>
            </a:pPr>
            <a:r>
              <a:rPr lang="en-US" sz="3200" dirty="0">
                <a:latin typeface="Helvetica Neue Medium" panose="02000503000000020004"/>
              </a:rPr>
              <a:t>	</a:t>
            </a:r>
            <a:r>
              <a:rPr lang="en-US" sz="3200" dirty="0">
                <a:latin typeface="Helvetica Neue Medium" panose="02000503000000020004"/>
                <a:hlinkClick r:id="rId5"/>
              </a:rPr>
              <a:t>https://www.ssa.gov/forms/ssa-632-bk.pdf</a:t>
            </a:r>
            <a:r>
              <a:rPr lang="en-US" sz="3200" dirty="0">
                <a:latin typeface="Helvetica Neue Medium" panose="02000503000000020004"/>
              </a:rPr>
              <a:t>    </a:t>
            </a:r>
          </a:p>
          <a:p>
            <a:pPr>
              <a:spcBef>
                <a:spcPts val="1200"/>
              </a:spcBef>
              <a:spcAft>
                <a:spcPts val="1200"/>
              </a:spcAft>
              <a:buFont typeface="Wingdings" panose="05000000000000000000" pitchFamily="2" charset="2"/>
              <a:buChar char="Ø"/>
            </a:pPr>
            <a:r>
              <a:rPr lang="en-US" sz="3200" dirty="0">
                <a:latin typeface="Helvetica Neue Medium" panose="02000503000000020004"/>
              </a:rPr>
              <a:t> You must complete the </a:t>
            </a:r>
            <a:r>
              <a:rPr lang="en-US" sz="3200" u="sng" dirty="0">
                <a:latin typeface="Helvetica Neue Medium" panose="02000503000000020004"/>
              </a:rPr>
              <a:t>first three pages</a:t>
            </a:r>
            <a:r>
              <a:rPr lang="en-US" sz="3200" dirty="0">
                <a:latin typeface="Helvetica Neue Medium" panose="02000503000000020004"/>
              </a:rPr>
              <a:t> of this form.  </a:t>
            </a:r>
          </a:p>
          <a:p>
            <a:pPr>
              <a:spcBef>
                <a:spcPts val="1200"/>
              </a:spcBef>
              <a:spcAft>
                <a:spcPts val="1200"/>
              </a:spcAft>
              <a:buFont typeface="Wingdings" panose="05000000000000000000" pitchFamily="2" charset="2"/>
              <a:buChar char="Ø"/>
            </a:pPr>
            <a:r>
              <a:rPr lang="en-US" sz="3200" dirty="0">
                <a:latin typeface="Helvetica Neue Medium" panose="02000503000000020004"/>
              </a:rPr>
              <a:t> If the government does not grant the waiver, a meeting with representatives must be scheduled. </a:t>
            </a:r>
          </a:p>
        </p:txBody>
      </p:sp>
      <p:pic>
        <p:nvPicPr>
          <p:cNvPr id="5" name="Audio 4">
            <a:hlinkClick r:id="" action="ppaction://media"/>
            <a:extLst>
              <a:ext uri="{FF2B5EF4-FFF2-40B4-BE49-F238E27FC236}">
                <a16:creationId xmlns:a16="http://schemas.microsoft.com/office/drawing/2014/main" id="{D391E81F-05DE-4ECE-9A30-0294E48C54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0655361"/>
      </p:ext>
    </p:extLst>
  </p:cSld>
  <p:clrMapOvr>
    <a:masterClrMapping/>
  </p:clrMapOvr>
  <mc:AlternateContent xmlns:mc="http://schemas.openxmlformats.org/markup-compatibility/2006" xmlns:p14="http://schemas.microsoft.com/office/powerpoint/2010/main">
    <mc:Choice Requires="p14">
      <p:transition spd="slow" p14:dur="2000" advTm="18795"/>
    </mc:Choice>
    <mc:Fallback xmlns="">
      <p:transition spd="slow" advTm="18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Negotiate A Repayment Plan</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You can have a family member or trusted friend negotiate a repayment plan with the government for any money the government thinks you owe them. The family member or  friend can submit this form. (SSA-634):  	</a:t>
            </a:r>
          </a:p>
          <a:p>
            <a:pPr marL="0" indent="0">
              <a:spcBef>
                <a:spcPts val="1200"/>
              </a:spcBef>
              <a:spcAft>
                <a:spcPts val="1200"/>
              </a:spcAft>
              <a:buNone/>
            </a:pPr>
            <a:r>
              <a:rPr lang="en-US" sz="3200" dirty="0">
                <a:latin typeface="Helvetica Neue Medium" panose="02000503000000020004"/>
              </a:rPr>
              <a:t>	</a:t>
            </a:r>
            <a:r>
              <a:rPr lang="en-US" sz="3200" dirty="0">
                <a:latin typeface="Helvetica Neue Medium" panose="02000503000000020004"/>
                <a:hlinkClick r:id="rId5"/>
              </a:rPr>
              <a:t>https://www.ssa.gov/forms/ssa-634.pdf</a:t>
            </a:r>
            <a:r>
              <a:rPr lang="en-US" sz="3200" dirty="0">
                <a:latin typeface="Helvetica Neue Medium" panose="02000503000000020004"/>
              </a:rPr>
              <a:t> </a:t>
            </a:r>
          </a:p>
          <a:p>
            <a:pPr>
              <a:spcBef>
                <a:spcPts val="1200"/>
              </a:spcBef>
              <a:spcAft>
                <a:spcPts val="1200"/>
              </a:spcAft>
              <a:buFont typeface="Wingdings" panose="05000000000000000000" pitchFamily="2" charset="2"/>
              <a:buChar char="Ø"/>
            </a:pPr>
            <a:r>
              <a:rPr lang="en-US" sz="3200" dirty="0">
                <a:latin typeface="Helvetica Neue Medium" panose="02000503000000020004"/>
              </a:rPr>
              <a:t>The government can hold back up to 10% of your  monthly benefit check. </a:t>
            </a:r>
          </a:p>
        </p:txBody>
      </p:sp>
      <p:pic>
        <p:nvPicPr>
          <p:cNvPr id="5" name="Audio 4">
            <a:hlinkClick r:id="" action="ppaction://media"/>
            <a:extLst>
              <a:ext uri="{FF2B5EF4-FFF2-40B4-BE49-F238E27FC236}">
                <a16:creationId xmlns:a16="http://schemas.microsoft.com/office/drawing/2014/main" id="{0245088C-DF4B-4717-93BE-A7672C5967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39240000"/>
      </p:ext>
    </p:extLst>
  </p:cSld>
  <p:clrMapOvr>
    <a:masterClrMapping/>
  </p:clrMapOvr>
  <mc:AlternateContent xmlns:mc="http://schemas.openxmlformats.org/markup-compatibility/2006" xmlns:p14="http://schemas.microsoft.com/office/powerpoint/2010/main">
    <mc:Choice Requires="p14">
      <p:transition spd="slow" p14:dur="2000" advTm="28197"/>
    </mc:Choice>
    <mc:Fallback xmlns="">
      <p:transition spd="slow" advTm="28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If You Choose To Do Nothing</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You can accept the government’s decision about an overpayment and do nothing.  If you do nothing:</a:t>
            </a:r>
          </a:p>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SSI beneficiaries – The government will take up to 10% of your monthly benefit check, within 10 days of your getting the overpayment notice.</a:t>
            </a:r>
            <a:endParaRPr lang="en-US" sz="3200" dirty="0"/>
          </a:p>
        </p:txBody>
      </p:sp>
      <p:pic>
        <p:nvPicPr>
          <p:cNvPr id="5" name="Audio 4">
            <a:hlinkClick r:id="" action="ppaction://media"/>
            <a:extLst>
              <a:ext uri="{FF2B5EF4-FFF2-40B4-BE49-F238E27FC236}">
                <a16:creationId xmlns:a16="http://schemas.microsoft.com/office/drawing/2014/main" id="{53BA8ED2-54AB-41F4-8AE2-769DC5F545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81468759"/>
      </p:ext>
    </p:extLst>
  </p:cSld>
  <p:clrMapOvr>
    <a:masterClrMapping/>
  </p:clrMapOvr>
  <mc:AlternateContent xmlns:mc="http://schemas.openxmlformats.org/markup-compatibility/2006" xmlns:p14="http://schemas.microsoft.com/office/powerpoint/2010/main">
    <mc:Choice Requires="p14">
      <p:transition spd="slow" p14:dur="2000" advTm="16744"/>
    </mc:Choice>
    <mc:Fallback xmlns="">
      <p:transition spd="slow" advTm="16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Things To Remember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fontScale="92500" lnSpcReduction="20000"/>
          </a:bodyPr>
          <a:lstStyle/>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Keep all paperwork or letters you get from the government about your social security benefits</a:t>
            </a:r>
          </a:p>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Make sure to tell a family member or person you trust about any notice you receive from the government about your SSI.</a:t>
            </a:r>
          </a:p>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There are different ways to handle overpayments.</a:t>
            </a:r>
          </a:p>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Make sure a family member, support coordinator or trusted person helps you fill out any paperwork for the government to fix your overpayment problem.</a:t>
            </a:r>
            <a:endParaRPr lang="en-US" sz="3200" dirty="0"/>
          </a:p>
        </p:txBody>
      </p:sp>
      <p:pic>
        <p:nvPicPr>
          <p:cNvPr id="5" name="Audio 4">
            <a:hlinkClick r:id="" action="ppaction://media"/>
            <a:extLst>
              <a:ext uri="{FF2B5EF4-FFF2-40B4-BE49-F238E27FC236}">
                <a16:creationId xmlns:a16="http://schemas.microsoft.com/office/drawing/2014/main" id="{F94BA336-E699-4FB0-BA51-AAABDBDA36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3725394"/>
      </p:ext>
    </p:extLst>
  </p:cSld>
  <p:clrMapOvr>
    <a:masterClrMapping/>
  </p:clrMapOvr>
  <mc:AlternateContent xmlns:mc="http://schemas.openxmlformats.org/markup-compatibility/2006" xmlns:p14="http://schemas.microsoft.com/office/powerpoint/2010/main">
    <mc:Choice Requires="p14">
      <p:transition spd="slow" p14:dur="2000" advTm="32890"/>
    </mc:Choice>
    <mc:Fallback xmlns="">
      <p:transition spd="slow" advTm="32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Handling Your Overpayment</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Regardless of what you decide to do, make sure you talk with a family member, friend, support coordinator, or other person you trust about the overpayment.</a:t>
            </a:r>
          </a:p>
          <a:p>
            <a:pPr marL="457200" indent="-457200">
              <a:spcBef>
                <a:spcPts val="1200"/>
              </a:spcBef>
              <a:spcAft>
                <a:spcPts val="1200"/>
              </a:spcAft>
              <a:buFont typeface="Wingdings" panose="05000000000000000000" pitchFamily="2" charset="2"/>
              <a:buChar char="Ø"/>
            </a:pPr>
            <a:r>
              <a:rPr lang="en-US" sz="3200" dirty="0">
                <a:latin typeface="Helvetica Neue Medium" panose="02000503000000020004"/>
              </a:rPr>
              <a:t>Handling any overpayment notices from the government about your benefits is very important.</a:t>
            </a:r>
            <a:endParaRPr lang="en-US" sz="3200" dirty="0"/>
          </a:p>
        </p:txBody>
      </p:sp>
      <p:pic>
        <p:nvPicPr>
          <p:cNvPr id="5" name="Audio 4">
            <a:hlinkClick r:id="" action="ppaction://media"/>
            <a:extLst>
              <a:ext uri="{FF2B5EF4-FFF2-40B4-BE49-F238E27FC236}">
                <a16:creationId xmlns:a16="http://schemas.microsoft.com/office/drawing/2014/main" id="{FFFB0472-736B-42AE-881B-59BEAAC9A2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67246611"/>
      </p:ext>
    </p:extLst>
  </p:cSld>
  <p:clrMapOvr>
    <a:masterClrMapping/>
  </p:clrMapOvr>
  <mc:AlternateContent xmlns:mc="http://schemas.openxmlformats.org/markup-compatibility/2006" xmlns:p14="http://schemas.microsoft.com/office/powerpoint/2010/main">
    <mc:Choice Requires="p14">
      <p:transition spd="slow" p14:dur="2000" advTm="16744"/>
    </mc:Choice>
    <mc:Fallback xmlns="">
      <p:transition spd="slow" advTm="16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076B-7BC1-B345-B4D8-251FB56AA83C}"/>
              </a:ext>
            </a:extLst>
          </p:cNvPr>
          <p:cNvSpPr>
            <a:spLocks noGrp="1"/>
          </p:cNvSpPr>
          <p:nvPr>
            <p:ph type="title"/>
          </p:nvPr>
        </p:nvSpPr>
        <p:spPr>
          <a:xfrm>
            <a:off x="1186754" y="655271"/>
            <a:ext cx="10167045" cy="1325563"/>
          </a:xfrm>
        </p:spPr>
        <p:txBody>
          <a:bodyPr/>
          <a:lstStyle/>
          <a:p>
            <a:r>
              <a:rPr lang="en-US"/>
              <a:t>We’re Here to Help:</a:t>
            </a:r>
          </a:p>
        </p:txBody>
      </p:sp>
      <p:pic>
        <p:nvPicPr>
          <p:cNvPr id="5" name="Content Placeholder 4" descr="A picture containing text, sign&#10;&#10;Description automatically generated">
            <a:extLst>
              <a:ext uri="{FF2B5EF4-FFF2-40B4-BE49-F238E27FC236}">
                <a16:creationId xmlns:a16="http://schemas.microsoft.com/office/drawing/2014/main" id="{8D7858EA-444E-014C-A358-00C68E200CB0}"/>
              </a:ext>
            </a:extLst>
          </p:cNvPr>
          <p:cNvPicPr>
            <a:picLocks noGrp="1" noChangeAspect="1"/>
          </p:cNvPicPr>
          <p:nvPr>
            <p:ph idx="1"/>
          </p:nvPr>
        </p:nvPicPr>
        <p:blipFill>
          <a:blip r:embed="rId5"/>
          <a:stretch>
            <a:fillRect/>
          </a:stretch>
        </p:blipFill>
        <p:spPr>
          <a:xfrm>
            <a:off x="1632320" y="2022854"/>
            <a:ext cx="3522704" cy="2703995"/>
          </a:xfrm>
        </p:spPr>
      </p:pic>
      <p:sp>
        <p:nvSpPr>
          <p:cNvPr id="6" name="TextBox 5">
            <a:extLst>
              <a:ext uri="{FF2B5EF4-FFF2-40B4-BE49-F238E27FC236}">
                <a16:creationId xmlns:a16="http://schemas.microsoft.com/office/drawing/2014/main" id="{4A1C35FA-FCB4-0245-8242-2C0EC8F4C279}"/>
              </a:ext>
            </a:extLst>
          </p:cNvPr>
          <p:cNvSpPr txBox="1"/>
          <p:nvPr/>
        </p:nvSpPr>
        <p:spPr>
          <a:xfrm>
            <a:off x="6638549" y="1835061"/>
            <a:ext cx="5307623" cy="3508653"/>
          </a:xfrm>
          <a:prstGeom prst="rect">
            <a:avLst/>
          </a:prstGeom>
          <a:noFill/>
        </p:spPr>
        <p:txBody>
          <a:bodyPr wrap="square" rtlCol="0">
            <a:spAutoFit/>
          </a:bodyPr>
          <a:lstStyle/>
          <a:p>
            <a:r>
              <a:rPr lang="en-US" sz="2200" cap="all">
                <a:latin typeface="Helvetica Neue" panose="02000503000000020004" pitchFamily="2" charset="0"/>
                <a:ea typeface="Helvetica Neue" panose="02000503000000020004" pitchFamily="2" charset="0"/>
                <a:cs typeface="Helvetica Neue" panose="02000503000000020004" pitchFamily="2" charset="0"/>
              </a:rPr>
              <a:t>210 S. BROAD STREET, 3RD FLOOR</a:t>
            </a:r>
          </a:p>
          <a:p>
            <a:r>
              <a:rPr lang="en-US" sz="2200" cap="all">
                <a:latin typeface="Helvetica Neue" panose="02000503000000020004" pitchFamily="2" charset="0"/>
                <a:ea typeface="Helvetica Neue" panose="02000503000000020004" pitchFamily="2" charset="0"/>
                <a:cs typeface="Helvetica Neue" panose="02000503000000020004" pitchFamily="2" charset="0"/>
              </a:rPr>
              <a:t>TRENTON, NEW JERSEY 08608</a:t>
            </a:r>
          </a:p>
          <a:p>
            <a:endParaRPr lang="en-US" sz="24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800.922.7233 (NJ ONLY) | 609.292.9742 </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advocate@disabilityrightsnj.org</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@disabilityrightsnewjersey</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@advocateDRNJ</a:t>
            </a:r>
          </a:p>
        </p:txBody>
      </p:sp>
      <p:sp>
        <p:nvSpPr>
          <p:cNvPr id="7" name="TextBox 6">
            <a:extLst>
              <a:ext uri="{FF2B5EF4-FFF2-40B4-BE49-F238E27FC236}">
                <a16:creationId xmlns:a16="http://schemas.microsoft.com/office/drawing/2014/main" id="{2C3E34FC-E62C-AC4D-A4A4-B0451CD8559E}"/>
              </a:ext>
            </a:extLst>
          </p:cNvPr>
          <p:cNvSpPr txBox="1"/>
          <p:nvPr/>
        </p:nvSpPr>
        <p:spPr>
          <a:xfrm>
            <a:off x="3789485" y="5652531"/>
            <a:ext cx="6057900" cy="707886"/>
          </a:xfrm>
          <a:prstGeom prst="rect">
            <a:avLst/>
          </a:prstGeom>
          <a:noFill/>
        </p:spPr>
        <p:txBody>
          <a:bodyPr wrap="square" rtlCol="0">
            <a:spAutoFit/>
          </a:bodyPr>
          <a:lstStyle/>
          <a:p>
            <a:pPr algn="ctr"/>
            <a:r>
              <a:rPr lang="en-US" sz="4000" spc="200">
                <a:solidFill>
                  <a:srgbClr val="AC1C3C"/>
                </a:solidFill>
                <a:latin typeface="Helvetica Neue Medium" panose="02000503000000020004" pitchFamily="2" charset="0"/>
                <a:ea typeface="Helvetica Neue Medium" panose="02000503000000020004" pitchFamily="2" charset="0"/>
                <a:cs typeface="Helvetica Neue Medium" panose="02000503000000020004" pitchFamily="2" charset="0"/>
              </a:rPr>
              <a:t>disabilityrightsnj.org</a:t>
            </a:r>
          </a:p>
        </p:txBody>
      </p:sp>
      <p:pic>
        <p:nvPicPr>
          <p:cNvPr id="11" name="Graphic 10" descr="Marker with solid fill">
            <a:extLst>
              <a:ext uri="{FF2B5EF4-FFF2-40B4-BE49-F238E27FC236}">
                <a16:creationId xmlns:a16="http://schemas.microsoft.com/office/drawing/2014/main" id="{DBA36DAF-BE80-AB48-A8B0-4F6E78F859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8785" y="1799741"/>
            <a:ext cx="695949" cy="695949"/>
          </a:xfrm>
          <a:prstGeom prst="rect">
            <a:avLst/>
          </a:prstGeom>
        </p:spPr>
      </p:pic>
      <p:pic>
        <p:nvPicPr>
          <p:cNvPr id="17" name="Graphic 16" descr="Telephone with solid fill">
            <a:extLst>
              <a:ext uri="{FF2B5EF4-FFF2-40B4-BE49-F238E27FC236}">
                <a16:creationId xmlns:a16="http://schemas.microsoft.com/office/drawing/2014/main" id="{BB62CD44-90E9-BB4C-93BF-35C86F5253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154" y="2760709"/>
            <a:ext cx="577426" cy="577426"/>
          </a:xfrm>
          <a:prstGeom prst="rect">
            <a:avLst/>
          </a:prstGeom>
        </p:spPr>
      </p:pic>
      <p:pic>
        <p:nvPicPr>
          <p:cNvPr id="19" name="Graphic 18" descr="Envelope with solid fill">
            <a:extLst>
              <a:ext uri="{FF2B5EF4-FFF2-40B4-BE49-F238E27FC236}">
                <a16:creationId xmlns:a16="http://schemas.microsoft.com/office/drawing/2014/main" id="{4706E58F-39A9-1240-B55B-5F934162EC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00238" y="3505509"/>
            <a:ext cx="523365" cy="523365"/>
          </a:xfrm>
          <a:prstGeom prst="rect">
            <a:avLst/>
          </a:prstGeom>
        </p:spPr>
      </p:pic>
      <p:pic>
        <p:nvPicPr>
          <p:cNvPr id="21" name="Graphic 20" descr="World with solid fill">
            <a:extLst>
              <a:ext uri="{FF2B5EF4-FFF2-40B4-BE49-F238E27FC236}">
                <a16:creationId xmlns:a16="http://schemas.microsoft.com/office/drawing/2014/main" id="{38DA6659-E68E-624B-A2D5-8562A360E2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93672" y="5714086"/>
            <a:ext cx="646331" cy="646331"/>
          </a:xfrm>
          <a:prstGeom prst="rect">
            <a:avLst/>
          </a:prstGeom>
        </p:spPr>
      </p:pic>
      <p:pic>
        <p:nvPicPr>
          <p:cNvPr id="4" name="Picture 3" descr="Icon&#10;&#10;Description automatically generated">
            <a:extLst>
              <a:ext uri="{FF2B5EF4-FFF2-40B4-BE49-F238E27FC236}">
                <a16:creationId xmlns:a16="http://schemas.microsoft.com/office/drawing/2014/main" id="{B2B4E17A-EC86-F94E-A4F8-E986625150EC}"/>
              </a:ext>
            </a:extLst>
          </p:cNvPr>
          <p:cNvPicPr>
            <a:picLocks noChangeAspect="1"/>
          </p:cNvPicPr>
          <p:nvPr/>
        </p:nvPicPr>
        <p:blipFill>
          <a:blip r:embed="rId14"/>
          <a:stretch>
            <a:fillRect/>
          </a:stretch>
        </p:blipFill>
        <p:spPr>
          <a:xfrm>
            <a:off x="6126349" y="4173231"/>
            <a:ext cx="501037" cy="501037"/>
          </a:xfrm>
          <a:prstGeom prst="rect">
            <a:avLst/>
          </a:prstGeom>
        </p:spPr>
      </p:pic>
      <p:pic>
        <p:nvPicPr>
          <p:cNvPr id="9" name="Picture 8" descr="Logo, icon&#10;&#10;Description automatically generated">
            <a:extLst>
              <a:ext uri="{FF2B5EF4-FFF2-40B4-BE49-F238E27FC236}">
                <a16:creationId xmlns:a16="http://schemas.microsoft.com/office/drawing/2014/main" id="{365C3B83-45CE-0F45-BFFB-0989FB6031C2}"/>
              </a:ext>
            </a:extLst>
          </p:cNvPr>
          <p:cNvPicPr>
            <a:picLocks noChangeAspect="1"/>
          </p:cNvPicPr>
          <p:nvPr/>
        </p:nvPicPr>
        <p:blipFill>
          <a:blip r:embed="rId15"/>
          <a:stretch>
            <a:fillRect/>
          </a:stretch>
        </p:blipFill>
        <p:spPr>
          <a:xfrm>
            <a:off x="6137513" y="4840113"/>
            <a:ext cx="486090" cy="486090"/>
          </a:xfrm>
          <a:prstGeom prst="rect">
            <a:avLst/>
          </a:prstGeom>
        </p:spPr>
      </p:pic>
      <p:sp>
        <p:nvSpPr>
          <p:cNvPr id="10" name="Rectangle 9">
            <a:extLst>
              <a:ext uri="{FF2B5EF4-FFF2-40B4-BE49-F238E27FC236}">
                <a16:creationId xmlns:a16="http://schemas.microsoft.com/office/drawing/2014/main" id="{39920FD7-0CA6-2241-BF2E-9A29571EA587}"/>
              </a:ext>
            </a:extLst>
          </p:cNvPr>
          <p:cNvSpPr/>
          <p:nvPr/>
        </p:nvSpPr>
        <p:spPr>
          <a:xfrm>
            <a:off x="1134104" y="4730011"/>
            <a:ext cx="4519135" cy="646331"/>
          </a:xfrm>
          <a:prstGeom prst="rect">
            <a:avLst/>
          </a:prstGeom>
        </p:spPr>
        <p:txBody>
          <a:bodyPr wrap="square">
            <a:spAutoFit/>
          </a:bodyPr>
          <a:lstStyle/>
          <a:p>
            <a:pPr algn="ctr"/>
            <a:r>
              <a:rPr lang="en-US" i="1">
                <a:solidFill>
                  <a:srgbClr val="0E6782"/>
                </a:solidFill>
                <a:latin typeface="Helvetica Neue Medium" panose="02000503000000020004" pitchFamily="2" charset="0"/>
                <a:ea typeface="Helvetica Neue Medium" panose="02000503000000020004" pitchFamily="2" charset="0"/>
                <a:cs typeface="Helvetica Neue Medium" panose="02000503000000020004" pitchFamily="2" charset="0"/>
              </a:rPr>
              <a:t>New Jersey’s designated Protection and Advocacy agency under federal law. </a:t>
            </a:r>
            <a:endParaRPr lang="en-US"/>
          </a:p>
        </p:txBody>
      </p:sp>
      <p:pic>
        <p:nvPicPr>
          <p:cNvPr id="8" name="Audio 7">
            <a:hlinkClick r:id="" action="ppaction://media"/>
            <a:extLst>
              <a:ext uri="{FF2B5EF4-FFF2-40B4-BE49-F238E27FC236}">
                <a16:creationId xmlns:a16="http://schemas.microsoft.com/office/drawing/2014/main" id="{FDB986AF-1B3F-4E10-ACA0-333CC15A8D3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10396"/>
      </p:ext>
    </p:extLst>
  </p:cSld>
  <p:clrMapOvr>
    <a:masterClrMapping/>
  </p:clrMapOvr>
  <mc:AlternateContent xmlns:mc="http://schemas.openxmlformats.org/markup-compatibility/2006" xmlns:p14="http://schemas.microsoft.com/office/powerpoint/2010/main">
    <mc:Choice Requires="p14">
      <p:transition spd="slow" p14:dur="2000" advTm="19121"/>
    </mc:Choice>
    <mc:Fallback xmlns="">
      <p:transition spd="slow" advTm="19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076B-7BC1-B345-B4D8-251FB56AA83C}"/>
              </a:ext>
            </a:extLst>
          </p:cNvPr>
          <p:cNvSpPr>
            <a:spLocks noGrp="1"/>
          </p:cNvSpPr>
          <p:nvPr>
            <p:ph type="title"/>
          </p:nvPr>
        </p:nvSpPr>
        <p:spPr>
          <a:xfrm>
            <a:off x="1186754" y="655271"/>
            <a:ext cx="10167045" cy="1325563"/>
          </a:xfrm>
        </p:spPr>
        <p:txBody>
          <a:bodyPr/>
          <a:lstStyle/>
          <a:p>
            <a:r>
              <a:rPr lang="en-US"/>
              <a:t>We’re Here to Help:</a:t>
            </a:r>
          </a:p>
        </p:txBody>
      </p:sp>
      <p:sp>
        <p:nvSpPr>
          <p:cNvPr id="6" name="TextBox 5">
            <a:extLst>
              <a:ext uri="{FF2B5EF4-FFF2-40B4-BE49-F238E27FC236}">
                <a16:creationId xmlns:a16="http://schemas.microsoft.com/office/drawing/2014/main" id="{4A1C35FA-FCB4-0245-8242-2C0EC8F4C279}"/>
              </a:ext>
            </a:extLst>
          </p:cNvPr>
          <p:cNvSpPr txBox="1"/>
          <p:nvPr/>
        </p:nvSpPr>
        <p:spPr>
          <a:xfrm>
            <a:off x="6884376" y="1752709"/>
            <a:ext cx="5073161" cy="3477875"/>
          </a:xfrm>
          <a:prstGeom prst="rect">
            <a:avLst/>
          </a:prstGeom>
          <a:noFill/>
        </p:spPr>
        <p:txBody>
          <a:bodyPr wrap="square" rtlCol="0">
            <a:spAutoFit/>
          </a:bodyPr>
          <a:lstStyle/>
          <a:p>
            <a:r>
              <a:rPr lang="en-US" sz="2200" cap="all">
                <a:latin typeface="Helvetica Neue" panose="02000503000000020004" pitchFamily="2" charset="0"/>
                <a:ea typeface="Helvetica Neue" panose="02000503000000020004" pitchFamily="2" charset="0"/>
                <a:cs typeface="Helvetica Neue" panose="02000503000000020004" pitchFamily="2" charset="0"/>
              </a:rPr>
              <a:t>20 WEST STATE STREET, 6TH FLOOR, TRENTON, NEW JERSEY 08625-0700</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800.792.8858 | 609 292.3745</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njcdd@njcdd.org</a:t>
            </a:r>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@NJCDD</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a:t>
            </a:r>
            <a:r>
              <a:rPr lang="en-US" sz="2200" cap="all" err="1">
                <a:latin typeface="Helvetica Neue" panose="02000503000000020004" pitchFamily="2" charset="0"/>
                <a:ea typeface="Helvetica Neue" panose="02000503000000020004" pitchFamily="2" charset="0"/>
                <a:cs typeface="Helvetica Neue" panose="02000503000000020004" pitchFamily="2" charset="0"/>
              </a:rPr>
              <a:t>T</a:t>
            </a:r>
            <a:r>
              <a:rPr lang="en-US" sz="2200" err="1">
                <a:latin typeface="Helvetica Neue" panose="02000503000000020004" pitchFamily="2" charset="0"/>
                <a:ea typeface="Helvetica Neue" panose="02000503000000020004" pitchFamily="2" charset="0"/>
                <a:cs typeface="Helvetica Neue" panose="02000503000000020004" pitchFamily="2" charset="0"/>
              </a:rPr>
              <a:t>heNJCDD</a:t>
            </a:r>
            <a:r>
              <a:rPr lang="en-US" sz="2200">
                <a:latin typeface="Helvetica Neue" panose="02000503000000020004" pitchFamily="2" charset="0"/>
                <a:ea typeface="Helvetica Neue" panose="02000503000000020004" pitchFamily="2" charset="0"/>
                <a:cs typeface="Helvetica Neue" panose="02000503000000020004" pitchFamily="2" charset="0"/>
              </a:rPr>
              <a:t> </a:t>
            </a:r>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2C3E34FC-E62C-AC4D-A4A4-B0451CD8559E}"/>
              </a:ext>
            </a:extLst>
          </p:cNvPr>
          <p:cNvSpPr txBox="1"/>
          <p:nvPr/>
        </p:nvSpPr>
        <p:spPr>
          <a:xfrm>
            <a:off x="3529322" y="5600118"/>
            <a:ext cx="6057900" cy="769441"/>
          </a:xfrm>
          <a:prstGeom prst="rect">
            <a:avLst/>
          </a:prstGeom>
          <a:noFill/>
        </p:spPr>
        <p:txBody>
          <a:bodyPr wrap="square" rtlCol="0">
            <a:spAutoFit/>
          </a:bodyPr>
          <a:lstStyle/>
          <a:p>
            <a:pPr algn="ctr"/>
            <a:r>
              <a:rPr lang="en-US" sz="4400" spc="200" err="1">
                <a:latin typeface="Helvetica Neue Medium" panose="02000503000000020004" pitchFamily="2" charset="0"/>
                <a:ea typeface="Helvetica Neue Medium" panose="02000503000000020004" pitchFamily="2" charset="0"/>
                <a:cs typeface="Helvetica Neue Medium" panose="02000503000000020004" pitchFamily="2" charset="0"/>
              </a:rPr>
              <a:t>njcdd</a:t>
            </a:r>
            <a:r>
              <a:rPr lang="en-US" sz="4000" spc="200" err="1">
                <a:latin typeface="Helvetica Neue Medium" panose="02000503000000020004" pitchFamily="2" charset="0"/>
                <a:ea typeface="Helvetica Neue Medium" panose="02000503000000020004" pitchFamily="2" charset="0"/>
                <a:cs typeface="Helvetica Neue Medium" panose="02000503000000020004" pitchFamily="2" charset="0"/>
              </a:rPr>
              <a:t>.org</a:t>
            </a:r>
            <a:endParaRPr lang="en-US" sz="4000" spc="20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1" name="Graphic 10" descr="Marker with solid fill">
            <a:extLst>
              <a:ext uri="{FF2B5EF4-FFF2-40B4-BE49-F238E27FC236}">
                <a16:creationId xmlns:a16="http://schemas.microsoft.com/office/drawing/2014/main" id="{DBA36DAF-BE80-AB48-A8B0-4F6E78F85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8427" y="1731629"/>
            <a:ext cx="695949" cy="695949"/>
          </a:xfrm>
          <a:prstGeom prst="rect">
            <a:avLst/>
          </a:prstGeom>
        </p:spPr>
      </p:pic>
      <p:pic>
        <p:nvPicPr>
          <p:cNvPr id="17" name="Graphic 16" descr="Telephone with solid fill">
            <a:extLst>
              <a:ext uri="{FF2B5EF4-FFF2-40B4-BE49-F238E27FC236}">
                <a16:creationId xmlns:a16="http://schemas.microsoft.com/office/drawing/2014/main" id="{BB62CD44-90E9-BB4C-93BF-35C86F5253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6174" y="2646380"/>
            <a:ext cx="646331" cy="646331"/>
          </a:xfrm>
          <a:prstGeom prst="rect">
            <a:avLst/>
          </a:prstGeom>
        </p:spPr>
      </p:pic>
      <p:pic>
        <p:nvPicPr>
          <p:cNvPr id="21" name="Graphic 20" descr="World with solid fill">
            <a:extLst>
              <a:ext uri="{FF2B5EF4-FFF2-40B4-BE49-F238E27FC236}">
                <a16:creationId xmlns:a16="http://schemas.microsoft.com/office/drawing/2014/main" id="{38DA6659-E68E-624B-A2D5-8562A360E2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19246" y="5723228"/>
            <a:ext cx="646331" cy="64633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2508122-8D42-3242-8551-BB4E9D4B0B6A}"/>
              </a:ext>
            </a:extLst>
          </p:cNvPr>
          <p:cNvPicPr>
            <a:picLocks noChangeAspect="1"/>
          </p:cNvPicPr>
          <p:nvPr/>
        </p:nvPicPr>
        <p:blipFill>
          <a:blip r:embed="rId11"/>
          <a:stretch>
            <a:fillRect/>
          </a:stretch>
        </p:blipFill>
        <p:spPr>
          <a:xfrm>
            <a:off x="1129861" y="2086909"/>
            <a:ext cx="4608059" cy="1012533"/>
          </a:xfrm>
          <a:prstGeom prst="rect">
            <a:avLst/>
          </a:prstGeom>
        </p:spPr>
      </p:pic>
      <p:pic>
        <p:nvPicPr>
          <p:cNvPr id="10" name="Picture 9" descr="Icon&#10;&#10;Description automatically generated">
            <a:extLst>
              <a:ext uri="{FF2B5EF4-FFF2-40B4-BE49-F238E27FC236}">
                <a16:creationId xmlns:a16="http://schemas.microsoft.com/office/drawing/2014/main" id="{C8179886-459F-C045-89CC-6C437FF655F9}"/>
              </a:ext>
            </a:extLst>
          </p:cNvPr>
          <p:cNvPicPr>
            <a:picLocks noChangeAspect="1"/>
          </p:cNvPicPr>
          <p:nvPr/>
        </p:nvPicPr>
        <p:blipFill>
          <a:blip r:embed="rId12"/>
          <a:stretch>
            <a:fillRect/>
          </a:stretch>
        </p:blipFill>
        <p:spPr>
          <a:xfrm>
            <a:off x="6294632" y="4055393"/>
            <a:ext cx="523365" cy="523365"/>
          </a:xfrm>
          <a:prstGeom prst="rect">
            <a:avLst/>
          </a:prstGeom>
        </p:spPr>
      </p:pic>
      <p:pic>
        <p:nvPicPr>
          <p:cNvPr id="12" name="Picture 11" descr="Logo, icon&#10;&#10;Description automatically generated">
            <a:extLst>
              <a:ext uri="{FF2B5EF4-FFF2-40B4-BE49-F238E27FC236}">
                <a16:creationId xmlns:a16="http://schemas.microsoft.com/office/drawing/2014/main" id="{7C028669-953F-434E-AEB2-9B9864EFCF43}"/>
              </a:ext>
            </a:extLst>
          </p:cNvPr>
          <p:cNvPicPr>
            <a:picLocks noChangeAspect="1"/>
          </p:cNvPicPr>
          <p:nvPr/>
        </p:nvPicPr>
        <p:blipFill>
          <a:blip r:embed="rId13"/>
          <a:stretch>
            <a:fillRect/>
          </a:stretch>
        </p:blipFill>
        <p:spPr>
          <a:xfrm>
            <a:off x="6316960" y="4718383"/>
            <a:ext cx="501037" cy="501037"/>
          </a:xfrm>
          <a:prstGeom prst="rect">
            <a:avLst/>
          </a:prstGeom>
        </p:spPr>
      </p:pic>
      <p:pic>
        <p:nvPicPr>
          <p:cNvPr id="13" name="Graphic 12" descr="Envelope with solid fill">
            <a:extLst>
              <a:ext uri="{FF2B5EF4-FFF2-40B4-BE49-F238E27FC236}">
                <a16:creationId xmlns:a16="http://schemas.microsoft.com/office/drawing/2014/main" id="{E34CE1B0-497E-1A4A-8993-4A89571765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03482" y="3400562"/>
            <a:ext cx="523365" cy="523365"/>
          </a:xfrm>
          <a:prstGeom prst="rect">
            <a:avLst/>
          </a:prstGeom>
        </p:spPr>
      </p:pic>
      <p:sp>
        <p:nvSpPr>
          <p:cNvPr id="3" name="TextBox 2">
            <a:extLst>
              <a:ext uri="{FF2B5EF4-FFF2-40B4-BE49-F238E27FC236}">
                <a16:creationId xmlns:a16="http://schemas.microsoft.com/office/drawing/2014/main" id="{37E88297-819C-5A4A-ACEE-F263B5DEC85F}"/>
              </a:ext>
            </a:extLst>
          </p:cNvPr>
          <p:cNvSpPr txBox="1"/>
          <p:nvPr/>
        </p:nvSpPr>
        <p:spPr>
          <a:xfrm>
            <a:off x="861433" y="3587919"/>
            <a:ext cx="4882299" cy="1323439"/>
          </a:xfrm>
          <a:prstGeom prst="rect">
            <a:avLst/>
          </a:prstGeom>
          <a:noFill/>
        </p:spPr>
        <p:txBody>
          <a:bodyPr wrap="square" rtlCol="0">
            <a:spAutoFit/>
          </a:bodyPr>
          <a:lstStyle/>
          <a:p>
            <a:pPr algn="ctr"/>
            <a:r>
              <a:rPr lang="en-US" sz="2000" i="1">
                <a:solidFill>
                  <a:srgbClr val="0E6782"/>
                </a:solidFill>
                <a:latin typeface="Helvetica Neue Medium" panose="02000503000000020004" pitchFamily="2" charset="0"/>
                <a:ea typeface="Helvetica Neue Medium" panose="02000503000000020004" pitchFamily="2" charset="0"/>
                <a:cs typeface="Helvetica Neue Medium" panose="02000503000000020004" pitchFamily="2" charset="0"/>
              </a:rPr>
              <a:t>Authorized by the federal Developmental Disabilities Act to engage in advocacy, capacity building and systemic change activities.</a:t>
            </a:r>
          </a:p>
        </p:txBody>
      </p:sp>
      <p:pic>
        <p:nvPicPr>
          <p:cNvPr id="5" name="Audio 4">
            <a:hlinkClick r:id="" action="ppaction://media"/>
            <a:extLst>
              <a:ext uri="{FF2B5EF4-FFF2-40B4-BE49-F238E27FC236}">
                <a16:creationId xmlns:a16="http://schemas.microsoft.com/office/drawing/2014/main" id="{633BA5E0-B973-4F48-9295-9EA2B88F0CA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8458749"/>
      </p:ext>
    </p:extLst>
  </p:cSld>
  <p:clrMapOvr>
    <a:masterClrMapping/>
  </p:clrMapOvr>
  <mc:AlternateContent xmlns:mc="http://schemas.openxmlformats.org/markup-compatibility/2006" xmlns:p14="http://schemas.microsoft.com/office/powerpoint/2010/main">
    <mc:Choice Requires="p14">
      <p:transition spd="slow" p14:dur="2000" advTm="22384"/>
    </mc:Choice>
    <mc:Fallback xmlns="">
      <p:transition spd="slow" advTm="22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sz="4400" dirty="0">
                <a:latin typeface="Helvetica Neue Medium" panose="02000503000000020004"/>
              </a:rPr>
              <a:t>Disability Rights New Jersey</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Disability Rights New Jersey is the designated Protection and Advocacy agency for New Jersey</a:t>
            </a:r>
          </a:p>
          <a:p>
            <a:pPr marL="457200" indent="-457200" algn="just">
              <a:spcBef>
                <a:spcPts val="1200"/>
              </a:spcBef>
              <a:buFont typeface="Wingdings" panose="05000000000000000000" pitchFamily="2" charset="2"/>
              <a:buChar char="Ø"/>
            </a:pPr>
            <a:endParaRPr lang="en-US" sz="2800" dirty="0">
              <a:latin typeface="Helvetica Neue Medium" panose="02000503000000020004"/>
            </a:endParaRPr>
          </a:p>
          <a:p>
            <a:pPr marL="457200" indent="-457200" algn="just">
              <a:spcBef>
                <a:spcPts val="1200"/>
              </a:spcBef>
              <a:buFont typeface="Wingdings" panose="05000000000000000000" pitchFamily="2" charset="2"/>
              <a:buChar char="Ø"/>
            </a:pPr>
            <a:r>
              <a:rPr lang="en-US" sz="2800" dirty="0">
                <a:latin typeface="Helvetica Neue Medium" panose="02000503000000020004"/>
              </a:rPr>
              <a:t>We advocate for and advance the human, civil and legal rights of residents of New Jersey with disabilities</a:t>
            </a:r>
            <a:endParaRPr lang="en-US" sz="3200" dirty="0">
              <a:latin typeface="Helvetica Neue Medium" panose="02000503000000020004"/>
            </a:endParaRPr>
          </a:p>
        </p:txBody>
      </p:sp>
      <p:pic>
        <p:nvPicPr>
          <p:cNvPr id="8" name="Audio 7">
            <a:hlinkClick r:id="" action="ppaction://media"/>
            <a:extLst>
              <a:ext uri="{FF2B5EF4-FFF2-40B4-BE49-F238E27FC236}">
                <a16:creationId xmlns:a16="http://schemas.microsoft.com/office/drawing/2014/main" id="{D4CBF255-7701-49FA-9F0F-1D16039174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2086946"/>
      </p:ext>
    </p:extLst>
  </p:cSld>
  <p:clrMapOvr>
    <a:masterClrMapping/>
  </p:clrMapOvr>
  <mc:AlternateContent xmlns:mc="http://schemas.openxmlformats.org/markup-compatibility/2006" xmlns:p14="http://schemas.microsoft.com/office/powerpoint/2010/main">
    <mc:Choice Requires="p14">
      <p:transition spd="slow" p14:dur="2000" advTm="11774"/>
    </mc:Choice>
    <mc:Fallback xmlns="">
      <p:transition spd="slow" advTm="11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sz="4400" dirty="0">
                <a:latin typeface="Helvetica Neue Medium" panose="02000503000000020004"/>
              </a:rPr>
              <a:t>NJ Council on Developmental Disabilities</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800" b="0" i="0" u="none" strike="noStrike" kern="1200" cap="none" spc="0" normalizeH="0" baseline="0" noProof="0" dirty="0">
                <a:ln>
                  <a:noFill/>
                </a:ln>
                <a:solidFill>
                  <a:prstClr val="black"/>
                </a:solidFill>
                <a:effectLst/>
                <a:uLnTx/>
                <a:uFillTx/>
                <a:latin typeface="Solomon Sans Normal" panose="02000000000000000000"/>
                <a:ea typeface="+mn-ea"/>
                <a:cs typeface="+mn-cs"/>
              </a:rPr>
              <a:t>The NJ Council on Developmental Disabilities works to assure that individuals with intellectual/developmental disabilities (I/DD) in New Jersey, and their families, participate in and have access to needed community services, individualized supports, and other forms of assistance that promote self-determination, independence and inclusion. </a:t>
            </a:r>
            <a:endParaRPr kumimoji="0" lang="en-US" sz="2800" b="0" i="0" u="none" strike="noStrike" kern="1200" cap="none" spc="0" normalizeH="0" baseline="0" noProof="0" dirty="0">
              <a:ln>
                <a:noFill/>
              </a:ln>
              <a:solidFill>
                <a:prstClr val="black">
                  <a:lumMod val="75000"/>
                  <a:lumOff val="25000"/>
                </a:prstClr>
              </a:solidFill>
              <a:effectLst/>
              <a:uLnTx/>
              <a:uFillTx/>
              <a:latin typeface="Solomon Sans Normal" panose="02000000000000000000"/>
              <a:ea typeface="+mn-ea"/>
              <a:cs typeface="+mn-cs"/>
            </a:endParaRPr>
          </a:p>
        </p:txBody>
      </p:sp>
      <p:pic>
        <p:nvPicPr>
          <p:cNvPr id="8" name="Audio 7">
            <a:hlinkClick r:id="" action="ppaction://media"/>
            <a:extLst>
              <a:ext uri="{FF2B5EF4-FFF2-40B4-BE49-F238E27FC236}">
                <a16:creationId xmlns:a16="http://schemas.microsoft.com/office/drawing/2014/main" id="{608240A3-9604-43BF-A6C3-EB0E46C4D1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20773220"/>
      </p:ext>
    </p:extLst>
  </p:cSld>
  <p:clrMapOvr>
    <a:masterClrMapping/>
  </p:clrMapOvr>
  <mc:AlternateContent xmlns:mc="http://schemas.openxmlformats.org/markup-compatibility/2006" xmlns:p14="http://schemas.microsoft.com/office/powerpoint/2010/main">
    <mc:Choice Requires="p14">
      <p:transition spd="slow" p14:dur="2000" advTm="17582"/>
    </mc:Choice>
    <mc:Fallback xmlns="">
      <p:transition spd="slow" advTm="17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sz="4400" dirty="0">
                <a:latin typeface="Helvetica Neue Medium" panose="02000503000000020004"/>
              </a:rPr>
              <a:t>Second Part About SSI Overpayments</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spcBef>
                <a:spcPts val="1200"/>
              </a:spcBef>
              <a:buFont typeface="Wingdings" panose="05000000000000000000" pitchFamily="2" charset="2"/>
              <a:buChar char="Ø"/>
            </a:pPr>
            <a:r>
              <a:rPr lang="en-US" sz="2800" dirty="0">
                <a:latin typeface="Helvetica Neue Medium" panose="02000503000000020004"/>
              </a:rPr>
              <a:t>The first part of this webinar explained what overpayments are and how they might happen.</a:t>
            </a:r>
          </a:p>
          <a:p>
            <a:pPr marL="457200" indent="-457200">
              <a:spcBef>
                <a:spcPts val="1200"/>
              </a:spcBef>
              <a:buFont typeface="Wingdings" panose="05000000000000000000" pitchFamily="2" charset="2"/>
              <a:buChar char="Ø"/>
            </a:pPr>
            <a:endParaRPr lang="en-US" sz="2800" dirty="0">
              <a:latin typeface="Helvetica Neue Medium" panose="02000503000000020004"/>
            </a:endParaRPr>
          </a:p>
          <a:p>
            <a:pPr marL="457200" indent="-457200">
              <a:spcBef>
                <a:spcPts val="1200"/>
              </a:spcBef>
              <a:buFont typeface="Wingdings" panose="05000000000000000000" pitchFamily="2" charset="2"/>
              <a:buChar char="Ø"/>
            </a:pPr>
            <a:r>
              <a:rPr lang="en-US" sz="2800" dirty="0">
                <a:latin typeface="Helvetica Neue Medium" panose="02000503000000020004"/>
              </a:rPr>
              <a:t>This part of the webinar will explain what to do about an overpayment problem.</a:t>
            </a:r>
            <a:endParaRPr lang="en-US" dirty="0"/>
          </a:p>
        </p:txBody>
      </p:sp>
      <p:pic>
        <p:nvPicPr>
          <p:cNvPr id="7" name="Audio 6">
            <a:hlinkClick r:id="" action="ppaction://media"/>
            <a:extLst>
              <a:ext uri="{FF2B5EF4-FFF2-40B4-BE49-F238E27FC236}">
                <a16:creationId xmlns:a16="http://schemas.microsoft.com/office/drawing/2014/main" id="{5DEA81CD-35DF-4F13-9AB1-86D97C0DE1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69492285"/>
      </p:ext>
    </p:extLst>
  </p:cSld>
  <p:clrMapOvr>
    <a:masterClrMapping/>
  </p:clrMapOvr>
  <mc:AlternateContent xmlns:mc="http://schemas.openxmlformats.org/markup-compatibility/2006" xmlns:p14="http://schemas.microsoft.com/office/powerpoint/2010/main">
    <mc:Choice Requires="p14">
      <p:transition spd="slow" p14:dur="2000" advTm="19159"/>
    </mc:Choice>
    <mc:Fallback xmlns="">
      <p:transition spd="slow" advTm="19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What Will You Learn?</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What to do about overpayment notices from the government</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457200" indent="-457200" algn="just">
              <a:spcBef>
                <a:spcPts val="1200"/>
              </a:spcBef>
              <a:buFont typeface="Wingdings" panose="05000000000000000000" pitchFamily="2" charset="2"/>
              <a:buChar char="Ø"/>
            </a:pPr>
            <a:r>
              <a:rPr lang="en-US" dirty="0">
                <a:latin typeface="Helvetica Neue Medium" panose="02000503000000020004"/>
              </a:rPr>
              <a:t>The different ways to handle and fix overpayments.</a:t>
            </a:r>
          </a:p>
          <a:p>
            <a:pPr marL="457200" indent="-457200" algn="just">
              <a:spcBef>
                <a:spcPts val="1200"/>
              </a:spcBef>
              <a:buFont typeface="Wingdings" panose="05000000000000000000" pitchFamily="2" charset="2"/>
              <a:buChar char="Ø"/>
            </a:pPr>
            <a:endParaRPr lang="en-US" sz="2800" dirty="0">
              <a:latin typeface="Helvetica Neue Medium" panose="02000503000000020004"/>
            </a:endParaRPr>
          </a:p>
          <a:p>
            <a:pPr marL="457200" indent="-457200" algn="just">
              <a:spcBef>
                <a:spcPts val="1200"/>
              </a:spcBef>
              <a:buFont typeface="Wingdings" panose="05000000000000000000" pitchFamily="2" charset="2"/>
              <a:buChar char="Ø"/>
            </a:pPr>
            <a:r>
              <a:rPr lang="en-US" sz="2800" dirty="0">
                <a:latin typeface="Helvetica Neue Medium" panose="02000503000000020004"/>
              </a:rPr>
              <a:t>An explanation of how to handle overpayments using each method</a:t>
            </a:r>
          </a:p>
          <a:p>
            <a:endParaRPr lang="en-US" dirty="0"/>
          </a:p>
        </p:txBody>
      </p:sp>
      <p:pic>
        <p:nvPicPr>
          <p:cNvPr id="7" name="Audio 6">
            <a:hlinkClick r:id="" action="ppaction://media"/>
            <a:extLst>
              <a:ext uri="{FF2B5EF4-FFF2-40B4-BE49-F238E27FC236}">
                <a16:creationId xmlns:a16="http://schemas.microsoft.com/office/drawing/2014/main" id="{9D595056-ED36-4046-B665-3610333C7C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8644512"/>
      </p:ext>
    </p:extLst>
  </p:cSld>
  <p:clrMapOvr>
    <a:masterClrMapping/>
  </p:clrMapOvr>
  <mc:AlternateContent xmlns:mc="http://schemas.openxmlformats.org/markup-compatibility/2006" xmlns:p14="http://schemas.microsoft.com/office/powerpoint/2010/main">
    <mc:Choice Requires="p14">
      <p:transition spd="slow" p14:dur="2000" advTm="15867"/>
    </mc:Choice>
    <mc:Fallback xmlns="">
      <p:transition spd="slow" advTm="15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What To Do About SSI Overpayments </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buFont typeface="Wingdings" panose="05000000000000000000" pitchFamily="2" charset="2"/>
              <a:buChar char="Ø"/>
            </a:pPr>
            <a:r>
              <a:rPr lang="en-US" sz="2800" dirty="0">
                <a:latin typeface="Helvetica Neue Medium" panose="02000503000000020004"/>
              </a:rPr>
              <a:t>If you get a notice of overpayment, it is important that you tell a family member or other person you trust about it. </a:t>
            </a:r>
          </a:p>
          <a:p>
            <a:pPr marL="457200" indent="-457200">
              <a:spcBef>
                <a:spcPts val="1200"/>
              </a:spcBef>
              <a:buFont typeface="Wingdings" panose="05000000000000000000" pitchFamily="2" charset="2"/>
              <a:buChar char="Ø"/>
            </a:pPr>
            <a:endParaRPr lang="en-US" dirty="0">
              <a:latin typeface="Helvetica Neue Medium" panose="02000503000000020004"/>
            </a:endParaRPr>
          </a:p>
          <a:p>
            <a:pPr marL="457200" indent="-457200">
              <a:spcBef>
                <a:spcPts val="1200"/>
              </a:spcBef>
              <a:buFont typeface="Wingdings" panose="05000000000000000000" pitchFamily="2" charset="2"/>
              <a:buChar char="Ø"/>
            </a:pPr>
            <a:r>
              <a:rPr lang="en-US" sz="2800" dirty="0">
                <a:latin typeface="Helvetica Neue Medium" panose="02000503000000020004"/>
              </a:rPr>
              <a:t>Keep all paperwork or letters you get from the government about your social security benefits. </a:t>
            </a:r>
          </a:p>
          <a:p>
            <a:pPr marL="457200" indent="-457200">
              <a:spcBef>
                <a:spcPts val="1200"/>
              </a:spcBef>
              <a:buFont typeface="Wingdings" panose="05000000000000000000" pitchFamily="2" charset="2"/>
              <a:buChar char="Ø"/>
            </a:pPr>
            <a:endParaRPr lang="en-US" sz="2800" dirty="0">
              <a:latin typeface="Helvetica Neue Medium" panose="02000503000000020004"/>
            </a:endParaRPr>
          </a:p>
          <a:p>
            <a:pPr marL="457200" indent="-457200">
              <a:spcBef>
                <a:spcPts val="1200"/>
              </a:spcBef>
              <a:buFont typeface="Wingdings" panose="05000000000000000000" pitchFamily="2" charset="2"/>
              <a:buChar char="Ø"/>
            </a:pPr>
            <a:r>
              <a:rPr lang="en-US" sz="2800" dirty="0">
                <a:latin typeface="Helvetica Neue Medium" panose="02000503000000020004"/>
              </a:rPr>
              <a:t>Make sure to check your mail regularly to see if you get  letters or notices from the government about your benefits. </a:t>
            </a:r>
          </a:p>
          <a:p>
            <a:endParaRPr lang="en-US" dirty="0"/>
          </a:p>
        </p:txBody>
      </p:sp>
      <p:pic>
        <p:nvPicPr>
          <p:cNvPr id="7" name="Audio 6">
            <a:hlinkClick r:id="" action="ppaction://media"/>
            <a:extLst>
              <a:ext uri="{FF2B5EF4-FFF2-40B4-BE49-F238E27FC236}">
                <a16:creationId xmlns:a16="http://schemas.microsoft.com/office/drawing/2014/main" id="{8BDC32A7-77CF-49F4-A606-34B2DAD06B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92478062"/>
      </p:ext>
    </p:extLst>
  </p:cSld>
  <p:clrMapOvr>
    <a:masterClrMapping/>
  </p:clrMapOvr>
  <mc:AlternateContent xmlns:mc="http://schemas.openxmlformats.org/markup-compatibility/2006" xmlns:p14="http://schemas.microsoft.com/office/powerpoint/2010/main">
    <mc:Choice Requires="p14">
      <p:transition spd="slow" p14:dur="2000" advTm="31099"/>
    </mc:Choice>
    <mc:Fallback xmlns="">
      <p:transition spd="slow" advTm="31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Methods to Handle Overpayments</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Request for Reconsiderations</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457200" indent="-457200" algn="just">
              <a:spcBef>
                <a:spcPts val="1200"/>
              </a:spcBef>
              <a:buFont typeface="Wingdings" panose="05000000000000000000" pitchFamily="2" charset="2"/>
              <a:buChar char="Ø"/>
            </a:pPr>
            <a:r>
              <a:rPr lang="en-US" dirty="0">
                <a:latin typeface="Helvetica Neue Medium" panose="02000503000000020004"/>
              </a:rPr>
              <a:t>Request for Waiver</a:t>
            </a:r>
          </a:p>
          <a:p>
            <a:pPr marL="457200" indent="-457200" algn="just">
              <a:spcBef>
                <a:spcPts val="1200"/>
              </a:spcBef>
              <a:buFont typeface="Wingdings" panose="05000000000000000000" pitchFamily="2" charset="2"/>
              <a:buChar char="Ø"/>
            </a:pPr>
            <a:endParaRPr lang="en-US" sz="2800" dirty="0">
              <a:latin typeface="Helvetica Neue Medium" panose="02000503000000020004"/>
            </a:endParaRPr>
          </a:p>
          <a:p>
            <a:pPr marL="457200" indent="-457200" algn="just">
              <a:spcBef>
                <a:spcPts val="1200"/>
              </a:spcBef>
              <a:buFont typeface="Wingdings" panose="05000000000000000000" pitchFamily="2" charset="2"/>
              <a:buChar char="Ø"/>
            </a:pPr>
            <a:r>
              <a:rPr lang="en-US" sz="2800" dirty="0">
                <a:latin typeface="Helvetica Neue Medium" panose="02000503000000020004"/>
              </a:rPr>
              <a:t>Negotiate Repayment</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457200" indent="-457200" algn="just">
              <a:spcBef>
                <a:spcPts val="1200"/>
              </a:spcBef>
              <a:buFont typeface="Wingdings" panose="05000000000000000000" pitchFamily="2" charset="2"/>
              <a:buChar char="Ø"/>
            </a:pPr>
            <a:r>
              <a:rPr lang="en-US" sz="2800" dirty="0">
                <a:latin typeface="Helvetica Neue Medium" panose="02000503000000020004"/>
              </a:rPr>
              <a:t>Do Nothing</a:t>
            </a:r>
          </a:p>
          <a:p>
            <a:endParaRPr lang="en-US" dirty="0"/>
          </a:p>
        </p:txBody>
      </p:sp>
      <p:pic>
        <p:nvPicPr>
          <p:cNvPr id="6" name="Audio 5">
            <a:hlinkClick r:id="" action="ppaction://media"/>
            <a:extLst>
              <a:ext uri="{FF2B5EF4-FFF2-40B4-BE49-F238E27FC236}">
                <a16:creationId xmlns:a16="http://schemas.microsoft.com/office/drawing/2014/main" id="{81AFC72A-6CB2-4C1D-946A-848338688B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87699913"/>
      </p:ext>
    </p:extLst>
  </p:cSld>
  <p:clrMapOvr>
    <a:masterClrMapping/>
  </p:clrMapOvr>
  <mc:AlternateContent xmlns:mc="http://schemas.openxmlformats.org/markup-compatibility/2006" xmlns:p14="http://schemas.microsoft.com/office/powerpoint/2010/main">
    <mc:Choice Requires="p14">
      <p:transition spd="slow" p14:dur="2000" advTm="42081"/>
    </mc:Choice>
    <mc:Fallback xmlns="">
      <p:transition spd="slow" advTm="420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What is a Reconsideration?</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A formal request to have the overpayment decision reviewed by the government.</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457200" indent="-457200" algn="just">
              <a:spcBef>
                <a:spcPts val="1200"/>
              </a:spcBef>
              <a:buFont typeface="Wingdings" panose="05000000000000000000" pitchFamily="2" charset="2"/>
              <a:buChar char="Ø"/>
            </a:pPr>
            <a:r>
              <a:rPr lang="en-US" dirty="0">
                <a:latin typeface="Helvetica Neue Medium" panose="02000503000000020004"/>
              </a:rPr>
              <a:t>For a reconsideration you must show that:</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0" indent="0" algn="just">
              <a:spcBef>
                <a:spcPts val="1200"/>
              </a:spcBef>
              <a:buNone/>
            </a:pPr>
            <a:r>
              <a:rPr lang="en-US" dirty="0">
                <a:latin typeface="Helvetica Neue Medium" panose="02000503000000020004"/>
              </a:rPr>
              <a:t>	1) no overpayment happened</a:t>
            </a:r>
          </a:p>
          <a:p>
            <a:pPr marL="0" indent="0" algn="just">
              <a:spcBef>
                <a:spcPts val="1200"/>
              </a:spcBef>
              <a:buNone/>
            </a:pPr>
            <a:r>
              <a:rPr lang="en-US" sz="2800" dirty="0">
                <a:latin typeface="Helvetica Neue Medium" panose="02000503000000020004"/>
              </a:rPr>
              <a:t>	2) that the actual amount of overpayment is wrong</a:t>
            </a:r>
            <a:endParaRPr lang="en-US" dirty="0"/>
          </a:p>
        </p:txBody>
      </p:sp>
      <p:pic>
        <p:nvPicPr>
          <p:cNvPr id="6" name="Audio 5">
            <a:hlinkClick r:id="" action="ppaction://media"/>
            <a:extLst>
              <a:ext uri="{FF2B5EF4-FFF2-40B4-BE49-F238E27FC236}">
                <a16:creationId xmlns:a16="http://schemas.microsoft.com/office/drawing/2014/main" id="{988DBC66-0FB5-49C1-A1B1-49B487844B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8413504"/>
      </p:ext>
    </p:extLst>
  </p:cSld>
  <p:clrMapOvr>
    <a:masterClrMapping/>
  </p:clrMapOvr>
  <mc:AlternateContent xmlns:mc="http://schemas.openxmlformats.org/markup-compatibility/2006" xmlns:p14="http://schemas.microsoft.com/office/powerpoint/2010/main">
    <mc:Choice Requires="p14">
      <p:transition spd="slow" p14:dur="2000" advTm="17672"/>
    </mc:Choice>
    <mc:Fallback xmlns="">
      <p:transition spd="slow" advTm="17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sz="4400" dirty="0">
                <a:latin typeface="Helvetica Neue Medium" panose="02000503000000020004"/>
              </a:rPr>
              <a:t>When </a:t>
            </a:r>
            <a:r>
              <a:rPr lang="en-US" dirty="0">
                <a:latin typeface="Helvetica Neue Medium" panose="02000503000000020004"/>
              </a:rPr>
              <a:t>To File For A Reconsideration</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lnSpcReduction="10000"/>
          </a:bodyPr>
          <a:lstStyle/>
          <a:p>
            <a:pPr>
              <a:spcBef>
                <a:spcPts val="1200"/>
              </a:spcBef>
              <a:buFont typeface="Wingdings" panose="05000000000000000000" pitchFamily="2" charset="2"/>
              <a:buChar char="Ø"/>
            </a:pPr>
            <a:r>
              <a:rPr lang="en-US" sz="3200" dirty="0">
                <a:latin typeface="Helvetica Neue Medium" panose="02000503000000020004"/>
              </a:rPr>
              <a:t> A reconsideration has to be filed within 60 days of getting the notice of overpayment. </a:t>
            </a:r>
          </a:p>
          <a:p>
            <a:pPr>
              <a:spcBef>
                <a:spcPts val="1200"/>
              </a:spcBef>
              <a:buFont typeface="Wingdings" panose="05000000000000000000" pitchFamily="2" charset="2"/>
              <a:buChar char="Ø"/>
            </a:pPr>
            <a:endParaRPr lang="en-US" sz="3200" dirty="0">
              <a:latin typeface="Helvetica Neue Medium" panose="02000503000000020004"/>
            </a:endParaRPr>
          </a:p>
          <a:p>
            <a:pPr>
              <a:spcBef>
                <a:spcPts val="1200"/>
              </a:spcBef>
              <a:buFont typeface="Wingdings" panose="05000000000000000000" pitchFamily="2" charset="2"/>
              <a:buChar char="Ø"/>
            </a:pPr>
            <a:r>
              <a:rPr lang="en-US" sz="3200" dirty="0">
                <a:latin typeface="Helvetica Neue Medium" panose="02000503000000020004"/>
              </a:rPr>
              <a:t>It is important to file paperwork on time or your monthly benefit may stop. </a:t>
            </a:r>
          </a:p>
          <a:p>
            <a:pPr>
              <a:spcBef>
                <a:spcPts val="1200"/>
              </a:spcBef>
              <a:buFont typeface="Wingdings" panose="05000000000000000000" pitchFamily="2" charset="2"/>
              <a:buChar char="Ø"/>
            </a:pPr>
            <a:endParaRPr lang="en-US" sz="3200" dirty="0">
              <a:latin typeface="Helvetica Neue Medium" panose="02000503000000020004"/>
            </a:endParaRPr>
          </a:p>
          <a:p>
            <a:pPr>
              <a:spcBef>
                <a:spcPts val="1200"/>
              </a:spcBef>
              <a:buFont typeface="Wingdings" panose="05000000000000000000" pitchFamily="2" charset="2"/>
              <a:buChar char="Ø"/>
            </a:pPr>
            <a:r>
              <a:rPr lang="en-US" sz="3200" dirty="0">
                <a:latin typeface="Helvetica Neue Medium" panose="02000503000000020004"/>
              </a:rPr>
              <a:t>If the reconsideration paperwork is filed within 10 days of notice, no money will be taken back by the government, while your appeal is decided. </a:t>
            </a:r>
          </a:p>
          <a:p>
            <a:endParaRPr lang="en-US" dirty="0"/>
          </a:p>
        </p:txBody>
      </p:sp>
      <p:pic>
        <p:nvPicPr>
          <p:cNvPr id="6" name="Audio 5">
            <a:hlinkClick r:id="" action="ppaction://media"/>
            <a:extLst>
              <a:ext uri="{FF2B5EF4-FFF2-40B4-BE49-F238E27FC236}">
                <a16:creationId xmlns:a16="http://schemas.microsoft.com/office/drawing/2014/main" id="{90FBA04F-4681-437F-BC58-7A1BBB99DE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83664065"/>
      </p:ext>
    </p:extLst>
  </p:cSld>
  <p:clrMapOvr>
    <a:masterClrMapping/>
  </p:clrMapOvr>
  <mc:AlternateContent xmlns:mc="http://schemas.openxmlformats.org/markup-compatibility/2006" xmlns:p14="http://schemas.microsoft.com/office/powerpoint/2010/main">
    <mc:Choice Requires="p14">
      <p:transition spd="slow" p14:dur="2000" advTm="26107"/>
    </mc:Choice>
    <mc:Fallback xmlns="">
      <p:transition spd="slow" advTm="26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4F41DC0C47A24D97625F939443E70F" ma:contentTypeVersion="11" ma:contentTypeDescription="Create a new document." ma:contentTypeScope="" ma:versionID="dfb435836a5e0dc5e1e59b917476c648">
  <xsd:schema xmlns:xsd="http://www.w3.org/2001/XMLSchema" xmlns:xs="http://www.w3.org/2001/XMLSchema" xmlns:p="http://schemas.microsoft.com/office/2006/metadata/properties" xmlns:ns2="e13d5aff-f326-47fc-98e9-b6b2e3a1ccd2" xmlns:ns3="801459e8-b86a-4f32-a2e6-6408c1a7abf0" targetNamespace="http://schemas.microsoft.com/office/2006/metadata/properties" ma:root="true" ma:fieldsID="c0dee03bd60504ff84d2544cd5f0e347" ns2:_="" ns3:_="">
    <xsd:import namespace="e13d5aff-f326-47fc-98e9-b6b2e3a1ccd2"/>
    <xsd:import namespace="801459e8-b86a-4f32-a2e6-6408c1a7a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d5aff-f326-47fc-98e9-b6b2e3a1cc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1459e8-b86a-4f32-a2e6-6408c1a7abf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AB55CA-80E5-4A52-8798-479C02236B7B}">
  <ds:schemaRefs>
    <ds:schemaRef ds:uri="http://schemas.microsoft.com/sharepoint/v3/contenttype/forms"/>
  </ds:schemaRefs>
</ds:datastoreItem>
</file>

<file path=customXml/itemProps2.xml><?xml version="1.0" encoding="utf-8"?>
<ds:datastoreItem xmlns:ds="http://schemas.openxmlformats.org/officeDocument/2006/customXml" ds:itemID="{03C06C15-FA32-49B9-ABD2-5AE47F61EBDF}">
  <ds:schemaRefs>
    <ds:schemaRef ds:uri="801459e8-b86a-4f32-a2e6-6408c1a7abf0"/>
    <ds:schemaRef ds:uri="e13d5aff-f326-47fc-98e9-b6b2e3a1cc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824022-F0CD-4AE8-AF9C-AF7986A22980}">
  <ds:schemaRef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801459e8-b86a-4f32-a2e6-6408c1a7abf0"/>
    <ds:schemaRef ds:uri="e13d5aff-f326-47fc-98e9-b6b2e3a1cc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777</TotalTime>
  <Words>1933</Words>
  <Application>Microsoft Office PowerPoint</Application>
  <PresentationFormat>Widescreen</PresentationFormat>
  <Paragraphs>170</Paragraphs>
  <Slides>19</Slides>
  <Notes>19</Notes>
  <HiddenSlides>0</HiddenSlides>
  <MMClips>19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Courier New</vt:lpstr>
      <vt:lpstr>Helvetica Neue</vt:lpstr>
      <vt:lpstr>Helvetica Neue Medium</vt:lpstr>
      <vt:lpstr>Solomon Sans Normal</vt:lpstr>
      <vt:lpstr>Solomon Sans SemiBold</vt:lpstr>
      <vt:lpstr>Wingdings</vt:lpstr>
      <vt:lpstr>Office Theme</vt:lpstr>
      <vt:lpstr>Supplemental Security Income (SSI) Part II </vt:lpstr>
      <vt:lpstr>Disability Rights New Jersey</vt:lpstr>
      <vt:lpstr>NJ Council on Developmental Disabilities</vt:lpstr>
      <vt:lpstr>Second Part About SSI Overpayments</vt:lpstr>
      <vt:lpstr>What Will You Learn?</vt:lpstr>
      <vt:lpstr>What To Do About SSI Overpayments </vt:lpstr>
      <vt:lpstr>Methods to Handle Overpayments</vt:lpstr>
      <vt:lpstr>What is a Reconsideration?</vt:lpstr>
      <vt:lpstr>When To File For A Reconsideration</vt:lpstr>
      <vt:lpstr>What To File For A Reconsideration?</vt:lpstr>
      <vt:lpstr>What is a Waiver?</vt:lpstr>
      <vt:lpstr>When To File a Waiver?</vt:lpstr>
      <vt:lpstr>How To File A Waiver?</vt:lpstr>
      <vt:lpstr>Negotiate A Repayment Plan</vt:lpstr>
      <vt:lpstr>If You Choose To Do Nothing</vt:lpstr>
      <vt:lpstr>Things To Remember</vt:lpstr>
      <vt:lpstr>Handling Your Overpayment</vt:lpstr>
      <vt:lpstr>We’re Here to Help:</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Charles Ouslander</cp:lastModifiedBy>
  <cp:revision>53</cp:revision>
  <cp:lastPrinted>2021-08-10T16:02:20Z</cp:lastPrinted>
  <dcterms:created xsi:type="dcterms:W3CDTF">2021-07-29T13:34:57Z</dcterms:created>
  <dcterms:modified xsi:type="dcterms:W3CDTF">2021-09-10T20:30:46Z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0x010100DD4F41DC0C47A24D97625F939443E70F</vt:lpwstr>
  </property>
</Properties>
</file>